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1.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2.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6.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7.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ink/ink4.xml" ContentType="application/inkml+xml"/>
  <Override PartName="/ppt/ink/ink5.xml" ContentType="application/inkml+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45.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46.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 id="2147483698" r:id="rId3"/>
  </p:sldMasterIdLst>
  <p:notesMasterIdLst>
    <p:notesMasterId r:id="rId58"/>
  </p:notesMasterIdLst>
  <p:sldIdLst>
    <p:sldId id="459" r:id="rId4"/>
    <p:sldId id="719" r:id="rId5"/>
    <p:sldId id="256" r:id="rId6"/>
    <p:sldId id="639" r:id="rId7"/>
    <p:sldId id="767" r:id="rId8"/>
    <p:sldId id="646" r:id="rId9"/>
    <p:sldId id="645" r:id="rId10"/>
    <p:sldId id="769" r:id="rId11"/>
    <p:sldId id="280" r:id="rId12"/>
    <p:sldId id="476" r:id="rId13"/>
    <p:sldId id="772" r:id="rId14"/>
    <p:sldId id="468" r:id="rId15"/>
    <p:sldId id="768" r:id="rId16"/>
    <p:sldId id="787" r:id="rId17"/>
    <p:sldId id="770" r:id="rId18"/>
    <p:sldId id="643" r:id="rId19"/>
    <p:sldId id="465" r:id="rId20"/>
    <p:sldId id="492" r:id="rId21"/>
    <p:sldId id="493" r:id="rId22"/>
    <p:sldId id="494" r:id="rId23"/>
    <p:sldId id="495" r:id="rId24"/>
    <p:sldId id="776" r:id="rId25"/>
    <p:sldId id="692" r:id="rId26"/>
    <p:sldId id="728" r:id="rId27"/>
    <p:sldId id="318" r:id="rId28"/>
    <p:sldId id="736" r:id="rId29"/>
    <p:sldId id="748" r:id="rId30"/>
    <p:sldId id="732" r:id="rId31"/>
    <p:sldId id="471" r:id="rId32"/>
    <p:sldId id="738" r:id="rId33"/>
    <p:sldId id="469" r:id="rId34"/>
    <p:sldId id="739" r:id="rId35"/>
    <p:sldId id="474" r:id="rId36"/>
    <p:sldId id="779" r:id="rId37"/>
    <p:sldId id="475" r:id="rId38"/>
    <p:sldId id="781" r:id="rId39"/>
    <p:sldId id="782" r:id="rId40"/>
    <p:sldId id="742" r:id="rId41"/>
    <p:sldId id="479" r:id="rId42"/>
    <p:sldId id="759" r:id="rId43"/>
    <p:sldId id="758" r:id="rId44"/>
    <p:sldId id="740" r:id="rId45"/>
    <p:sldId id="741" r:id="rId46"/>
    <p:sldId id="755" r:id="rId47"/>
    <p:sldId id="756" r:id="rId48"/>
    <p:sldId id="470" r:id="rId49"/>
    <p:sldId id="785" r:id="rId50"/>
    <p:sldId id="784" r:id="rId51"/>
    <p:sldId id="473" r:id="rId52"/>
    <p:sldId id="308" r:id="rId53"/>
    <p:sldId id="461" r:id="rId54"/>
    <p:sldId id="652" r:id="rId55"/>
    <p:sldId id="653" r:id="rId56"/>
    <p:sldId id="668" r:id="rId5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0B24532-46EB-4747-B0BA-696D1DB90C53}">
          <p14:sldIdLst>
            <p14:sldId id="459"/>
            <p14:sldId id="719"/>
            <p14:sldId id="256"/>
          </p14:sldIdLst>
        </p14:section>
        <p14:section name="Base Periods" id="{8926E8AB-E451-4CCA-8538-EC833DF0B25E}">
          <p14:sldIdLst>
            <p14:sldId id="639"/>
            <p14:sldId id="767"/>
            <p14:sldId id="646"/>
            <p14:sldId id="645"/>
            <p14:sldId id="769"/>
          </p14:sldIdLst>
        </p14:section>
        <p14:section name="Countable Income" id="{57047FB6-9766-44C6-901F-4698477F9172}">
          <p14:sldIdLst>
            <p14:sldId id="280"/>
            <p14:sldId id="476"/>
          </p14:sldIdLst>
        </p14:section>
        <p14:section name="Income Verification" id="{FD0F8100-F628-46C5-A9AA-99435BE0C12B}">
          <p14:sldIdLst>
            <p14:sldId id="772"/>
            <p14:sldId id="468"/>
            <p14:sldId id="768"/>
            <p14:sldId id="787"/>
          </p14:sldIdLst>
        </p14:section>
        <p14:section name="Income Calculation" id="{1B0963F9-43CF-48FF-93F9-5DF0AEF4BD86}">
          <p14:sldIdLst>
            <p14:sldId id="770"/>
            <p14:sldId id="643"/>
            <p14:sldId id="465"/>
          </p14:sldIdLst>
        </p14:section>
        <p14:section name="Child Support" id="{88CD6CEB-3099-4358-99A9-E8CD39435DA0}">
          <p14:sldIdLst>
            <p14:sldId id="492"/>
            <p14:sldId id="493"/>
            <p14:sldId id="494"/>
            <p14:sldId id="495"/>
          </p14:sldIdLst>
        </p14:section>
        <p14:section name="Documentation" id="{1223D3CF-1A78-4489-8D1E-C2DFE57456B7}">
          <p14:sldIdLst>
            <p14:sldId id="776"/>
            <p14:sldId id="692"/>
            <p14:sldId id="728"/>
          </p14:sldIdLst>
        </p14:section>
        <p14:section name="Plan of Care &amp; Level of Care" id="{B2E61D6C-19AE-4233-8E1B-D285462D153D}">
          <p14:sldIdLst>
            <p14:sldId id="318"/>
            <p14:sldId id="736"/>
            <p14:sldId id="748"/>
            <p14:sldId id="732"/>
          </p14:sldIdLst>
        </p14:section>
        <p14:section name="Self-Employment" id="{1E98DFB1-A557-4C01-A9F0-38484E076715}">
          <p14:sldIdLst>
            <p14:sldId id="471"/>
            <p14:sldId id="738"/>
            <p14:sldId id="469"/>
          </p14:sldIdLst>
        </p14:section>
        <p14:section name="SE-Verification" id="{AA84150A-BDA5-47E5-B7C1-68CB9CA9EB1D}">
          <p14:sldIdLst>
            <p14:sldId id="739"/>
          </p14:sldIdLst>
        </p14:section>
        <p14:section name="SE- Operational Expense" id="{353C69E4-595B-4956-B1A9-135BC9469FC0}">
          <p14:sldIdLst>
            <p14:sldId id="474"/>
            <p14:sldId id="779"/>
            <p14:sldId id="475"/>
            <p14:sldId id="781"/>
            <p14:sldId id="782"/>
          </p14:sldIdLst>
        </p14:section>
        <p14:section name="SE-Tax Forms" id="{9FF5B09D-BCA1-4C03-8647-7F2A4867041F}">
          <p14:sldIdLst>
            <p14:sldId id="742"/>
            <p14:sldId id="479"/>
            <p14:sldId id="759"/>
            <p14:sldId id="758"/>
          </p14:sldIdLst>
        </p14:section>
        <p14:section name="SE-New Self-Employment" id="{C5A1AB4B-83CC-42ED-AF0E-367B06BB376E}">
          <p14:sldIdLst>
            <p14:sldId id="740"/>
          </p14:sldIdLst>
        </p14:section>
        <p14:section name="SE-Temporary Loss of Profit" id="{538BA7B1-6A90-4594-A972-298616C6B624}">
          <p14:sldIdLst>
            <p14:sldId id="741"/>
            <p14:sldId id="755"/>
            <p14:sldId id="756"/>
          </p14:sldIdLst>
        </p14:section>
        <p14:section name="SE-Gainful Employment" id="{BA2ADC76-B742-4BC5-BBE6-DC2C0920EEE4}">
          <p14:sldIdLst>
            <p14:sldId id="470"/>
            <p14:sldId id="785"/>
            <p14:sldId id="784"/>
            <p14:sldId id="473"/>
            <p14:sldId id="308"/>
            <p14:sldId id="461"/>
            <p14:sldId id="652"/>
            <p14:sldId id="653"/>
            <p14:sldId id="66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18" autoAdjust="0"/>
    <p:restoredTop sz="79017" autoAdjust="0"/>
  </p:normalViewPr>
  <p:slideViewPr>
    <p:cSldViewPr snapToGrid="0">
      <p:cViewPr varScale="1">
        <p:scale>
          <a:sx n="58" d="100"/>
          <a:sy n="58" d="100"/>
        </p:scale>
        <p:origin x="836" y="56"/>
      </p:cViewPr>
      <p:guideLst/>
    </p:cSldViewPr>
  </p:slideViewPr>
  <p:notesTextViewPr>
    <p:cViewPr>
      <p:scale>
        <a:sx n="1" d="1"/>
        <a:sy n="1" d="1"/>
      </p:scale>
      <p:origin x="0" y="0"/>
    </p:cViewPr>
  </p:notesTextViewPr>
  <p:sorterViewPr>
    <p:cViewPr>
      <p:scale>
        <a:sx n="100" d="100"/>
        <a:sy n="100" d="100"/>
      </p:scale>
      <p:origin x="0" y="-4788"/>
    </p:cViewPr>
  </p:sorterViewPr>
  <p:notesViewPr>
    <p:cSldViewPr snapToGrid="0">
      <p:cViewPr varScale="1">
        <p:scale>
          <a:sx n="55" d="100"/>
          <a:sy n="55" d="100"/>
        </p:scale>
        <p:origin x="2576" y="5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notesMaster" Target="notesMasters/notesMaster1.xml"/><Relationship Id="rId5" Type="http://schemas.openxmlformats.org/officeDocument/2006/relationships/slide" Target="slides/slide2.xml"/><Relationship Id="rId61" Type="http://schemas.openxmlformats.org/officeDocument/2006/relationships/theme" Target="theme/theme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s>
</file>

<file path=ppt/diagrams/_rels/data1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svg"/><Relationship Id="rId1" Type="http://schemas.openxmlformats.org/officeDocument/2006/relationships/image" Target="../media/image22.png"/><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4.svg"/></Relationships>
</file>

<file path=ppt/diagrams/_rels/data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_rels/drawing1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svg"/><Relationship Id="rId1" Type="http://schemas.openxmlformats.org/officeDocument/2006/relationships/image" Target="../media/image22.png"/><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4.svg"/></Relationships>
</file>

<file path=ppt/diagrams/_rels/drawing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icontext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bg1"/>
    </dgm:fillClrLst>
    <dgm:linClrLst meth="repeat">
      <a:schemeClr val="lt2">
        <a:alpha val="0"/>
      </a:schemeClr>
    </dgm:linClrLst>
    <dgm:effectClrLst/>
    <dgm:txLinClrLst/>
    <dgm:txFillClrLst meth="repeat">
      <a:schemeClr val="dk1"/>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dgm:fillClrLst>
    <dgm:linClrLst meth="repeat">
      <a:schemeClr val="lt2">
        <a:alpha val="0"/>
      </a:schemeClr>
    </dgm:linClrLst>
    <dgm:effectClrLst/>
    <dgm:txLinClrLst/>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4C09344-7839-4051-8CC7-03EEA926CA23}" type="doc">
      <dgm:prSet loTypeId="urn:microsoft.com/office/officeart/2005/8/layout/vList2" loCatId="list" qsTypeId="urn:microsoft.com/office/officeart/2005/8/quickstyle/simple5" qsCatId="simple" csTypeId="urn:microsoft.com/office/officeart/2005/8/colors/accent0_1" csCatId="mainScheme" phldr="1"/>
      <dgm:spPr/>
      <dgm:t>
        <a:bodyPr/>
        <a:lstStyle/>
        <a:p>
          <a:endParaRPr lang="en-US"/>
        </a:p>
      </dgm:t>
    </dgm:pt>
    <dgm:pt modelId="{D55A397E-B6C7-4BF9-8883-B3C000F915AF}">
      <dgm:prSet custT="1"/>
      <dgm:spPr/>
      <dgm:t>
        <a:bodyPr/>
        <a:lstStyle/>
        <a:p>
          <a:r>
            <a:rPr lang="en-US" sz="2400" b="0" i="0" baseline="0">
              <a:latin typeface="Arial" panose="020B0604020202020204" pitchFamily="34" charset="0"/>
              <a:cs typeface="Arial" panose="020B0604020202020204" pitchFamily="34" charset="0"/>
            </a:rPr>
            <a:t>The base period establishes a set period of time for workers to create a “snapshot” of a budget unit’s income and for which income must be verified.</a:t>
          </a:r>
          <a:endParaRPr lang="en-US" sz="2400" b="0" i="0">
            <a:latin typeface="Arial" panose="020B0604020202020204" pitchFamily="34" charset="0"/>
            <a:cs typeface="Arial" panose="020B0604020202020204" pitchFamily="34" charset="0"/>
          </a:endParaRPr>
        </a:p>
      </dgm:t>
    </dgm:pt>
    <dgm:pt modelId="{1D2B8B27-196E-4D9A-B529-86201A67E168}" type="parTrans" cxnId="{FA5CA581-BF02-45EC-A589-AF96B4855CB6}">
      <dgm:prSet/>
      <dgm:spPr/>
      <dgm:t>
        <a:bodyPr/>
        <a:lstStyle/>
        <a:p>
          <a:endParaRPr lang="en-US"/>
        </a:p>
      </dgm:t>
    </dgm:pt>
    <dgm:pt modelId="{FE34BB25-06A3-4601-819E-6F6FD14C11F5}" type="sibTrans" cxnId="{FA5CA581-BF02-45EC-A589-AF96B4855CB6}">
      <dgm:prSet/>
      <dgm:spPr/>
      <dgm:t>
        <a:bodyPr/>
        <a:lstStyle/>
        <a:p>
          <a:endParaRPr lang="en-US"/>
        </a:p>
      </dgm:t>
    </dgm:pt>
    <dgm:pt modelId="{2FEFC40E-BC86-4C9A-BC33-A8DB3C9188F7}">
      <dgm:prSet custT="1"/>
      <dgm:spPr/>
      <dgm:t>
        <a:bodyPr/>
        <a:lstStyle/>
        <a:p>
          <a:r>
            <a:rPr lang="en-US" sz="2400" b="0" i="0" baseline="0">
              <a:latin typeface="Arial" panose="020B0604020202020204" pitchFamily="34" charset="0"/>
              <a:cs typeface="Arial" panose="020B0604020202020204" pitchFamily="34" charset="0"/>
            </a:rPr>
            <a:t>The base period should be an accurate representation of the income the household is expected to have available during the certification period.</a:t>
          </a:r>
          <a:endParaRPr lang="en-US" sz="2400" b="0" i="0">
            <a:latin typeface="Arial" panose="020B0604020202020204" pitchFamily="34" charset="0"/>
            <a:cs typeface="Arial" panose="020B0604020202020204" pitchFamily="34" charset="0"/>
          </a:endParaRPr>
        </a:p>
      </dgm:t>
    </dgm:pt>
    <dgm:pt modelId="{03D9E333-F693-4625-BCA1-0A38F5537D3E}" type="parTrans" cxnId="{D9D6BF51-E32D-4FCE-BB2C-5107487EBAE5}">
      <dgm:prSet/>
      <dgm:spPr/>
      <dgm:t>
        <a:bodyPr/>
        <a:lstStyle/>
        <a:p>
          <a:endParaRPr lang="en-US"/>
        </a:p>
      </dgm:t>
    </dgm:pt>
    <dgm:pt modelId="{66A099DF-A358-44B4-9343-9AE17E47EC27}" type="sibTrans" cxnId="{D9D6BF51-E32D-4FCE-BB2C-5107487EBAE5}">
      <dgm:prSet/>
      <dgm:spPr/>
      <dgm:t>
        <a:bodyPr/>
        <a:lstStyle/>
        <a:p>
          <a:endParaRPr lang="en-US"/>
        </a:p>
      </dgm:t>
    </dgm:pt>
    <dgm:pt modelId="{6A59C2C3-33C5-4316-B17A-BF7384BDA699}">
      <dgm:prSet custT="1"/>
      <dgm:spPr/>
      <dgm:t>
        <a:bodyPr/>
        <a:lstStyle/>
        <a:p>
          <a:r>
            <a:rPr lang="en-US" sz="2400" b="0" i="0" baseline="0">
              <a:latin typeface="Arial" panose="020B0604020202020204" pitchFamily="34" charset="0"/>
              <a:cs typeface="Arial" panose="020B0604020202020204" pitchFamily="34" charset="0"/>
            </a:rPr>
            <a:t>The base period is defined as periods of time that are the basis for determining income eligibility.</a:t>
          </a:r>
          <a:endParaRPr lang="en-US" sz="2400" b="0" i="0">
            <a:latin typeface="Arial" panose="020B0604020202020204" pitchFamily="34" charset="0"/>
            <a:cs typeface="Arial" panose="020B0604020202020204" pitchFamily="34" charset="0"/>
          </a:endParaRPr>
        </a:p>
      </dgm:t>
    </dgm:pt>
    <dgm:pt modelId="{7CCA5DC1-D162-4125-A9E9-47C0F3D7C86E}" type="parTrans" cxnId="{0FDF8372-065D-4858-842A-199F64E3669A}">
      <dgm:prSet/>
      <dgm:spPr/>
      <dgm:t>
        <a:bodyPr/>
        <a:lstStyle/>
        <a:p>
          <a:endParaRPr lang="en-US"/>
        </a:p>
      </dgm:t>
    </dgm:pt>
    <dgm:pt modelId="{EC3B1B0E-E98B-4AF9-9874-4E0707638205}" type="sibTrans" cxnId="{0FDF8372-065D-4858-842A-199F64E3669A}">
      <dgm:prSet/>
      <dgm:spPr/>
      <dgm:t>
        <a:bodyPr/>
        <a:lstStyle/>
        <a:p>
          <a:endParaRPr lang="en-US"/>
        </a:p>
      </dgm:t>
    </dgm:pt>
    <dgm:pt modelId="{77903A42-5C89-4915-8CCE-536A219D8E92}" type="pres">
      <dgm:prSet presAssocID="{74C09344-7839-4051-8CC7-03EEA926CA23}" presName="linear" presStyleCnt="0">
        <dgm:presLayoutVars>
          <dgm:animLvl val="lvl"/>
          <dgm:resizeHandles val="exact"/>
        </dgm:presLayoutVars>
      </dgm:prSet>
      <dgm:spPr/>
    </dgm:pt>
    <dgm:pt modelId="{723B7214-95D9-4EDC-B7BC-077890B38C54}" type="pres">
      <dgm:prSet presAssocID="{6A59C2C3-33C5-4316-B17A-BF7384BDA699}" presName="parentText" presStyleLbl="node1" presStyleIdx="0" presStyleCnt="3">
        <dgm:presLayoutVars>
          <dgm:chMax val="0"/>
          <dgm:bulletEnabled val="1"/>
        </dgm:presLayoutVars>
      </dgm:prSet>
      <dgm:spPr/>
    </dgm:pt>
    <dgm:pt modelId="{1588C0EE-5111-4617-AB53-3B7058D6A7B4}" type="pres">
      <dgm:prSet presAssocID="{EC3B1B0E-E98B-4AF9-9874-4E0707638205}" presName="spacer" presStyleCnt="0"/>
      <dgm:spPr/>
    </dgm:pt>
    <dgm:pt modelId="{B5967704-E8DF-475B-BAB9-77D4580DE562}" type="pres">
      <dgm:prSet presAssocID="{D55A397E-B6C7-4BF9-8883-B3C000F915AF}" presName="parentText" presStyleLbl="node1" presStyleIdx="1" presStyleCnt="3">
        <dgm:presLayoutVars>
          <dgm:chMax val="0"/>
          <dgm:bulletEnabled val="1"/>
        </dgm:presLayoutVars>
      </dgm:prSet>
      <dgm:spPr/>
    </dgm:pt>
    <dgm:pt modelId="{D2E15F64-7E57-4CC3-A540-3606E7E4B41A}" type="pres">
      <dgm:prSet presAssocID="{FE34BB25-06A3-4601-819E-6F6FD14C11F5}" presName="spacer" presStyleCnt="0"/>
      <dgm:spPr/>
    </dgm:pt>
    <dgm:pt modelId="{1BB8AD96-CE9F-468B-9EB4-C2E692131651}" type="pres">
      <dgm:prSet presAssocID="{2FEFC40E-BC86-4C9A-BC33-A8DB3C9188F7}" presName="parentText" presStyleLbl="node1" presStyleIdx="2" presStyleCnt="3">
        <dgm:presLayoutVars>
          <dgm:chMax val="0"/>
          <dgm:bulletEnabled val="1"/>
        </dgm:presLayoutVars>
      </dgm:prSet>
      <dgm:spPr/>
    </dgm:pt>
  </dgm:ptLst>
  <dgm:cxnLst>
    <dgm:cxn modelId="{24E7BF1C-C218-46B5-A5DA-FDF4B8B77678}" type="presOf" srcId="{2FEFC40E-BC86-4C9A-BC33-A8DB3C9188F7}" destId="{1BB8AD96-CE9F-468B-9EB4-C2E692131651}" srcOrd="0" destOrd="0" presId="urn:microsoft.com/office/officeart/2005/8/layout/vList2"/>
    <dgm:cxn modelId="{6071982B-F72E-4B04-9983-7E6B8CD20AD3}" type="presOf" srcId="{D55A397E-B6C7-4BF9-8883-B3C000F915AF}" destId="{B5967704-E8DF-475B-BAB9-77D4580DE562}" srcOrd="0" destOrd="0" presId="urn:microsoft.com/office/officeart/2005/8/layout/vList2"/>
    <dgm:cxn modelId="{D9D6BF51-E32D-4FCE-BB2C-5107487EBAE5}" srcId="{74C09344-7839-4051-8CC7-03EEA926CA23}" destId="{2FEFC40E-BC86-4C9A-BC33-A8DB3C9188F7}" srcOrd="2" destOrd="0" parTransId="{03D9E333-F693-4625-BCA1-0A38F5537D3E}" sibTransId="{66A099DF-A358-44B4-9343-9AE17E47EC27}"/>
    <dgm:cxn modelId="{0FDF8372-065D-4858-842A-199F64E3669A}" srcId="{74C09344-7839-4051-8CC7-03EEA926CA23}" destId="{6A59C2C3-33C5-4316-B17A-BF7384BDA699}" srcOrd="0" destOrd="0" parTransId="{7CCA5DC1-D162-4125-A9E9-47C0F3D7C86E}" sibTransId="{EC3B1B0E-E98B-4AF9-9874-4E0707638205}"/>
    <dgm:cxn modelId="{346ADB76-37DC-4D7C-B4B0-D445AFF7CF30}" type="presOf" srcId="{74C09344-7839-4051-8CC7-03EEA926CA23}" destId="{77903A42-5C89-4915-8CCE-536A219D8E92}" srcOrd="0" destOrd="0" presId="urn:microsoft.com/office/officeart/2005/8/layout/vList2"/>
    <dgm:cxn modelId="{FA5CA581-BF02-45EC-A589-AF96B4855CB6}" srcId="{74C09344-7839-4051-8CC7-03EEA926CA23}" destId="{D55A397E-B6C7-4BF9-8883-B3C000F915AF}" srcOrd="1" destOrd="0" parTransId="{1D2B8B27-196E-4D9A-B529-86201A67E168}" sibTransId="{FE34BB25-06A3-4601-819E-6F6FD14C11F5}"/>
    <dgm:cxn modelId="{915FF296-F50B-40E9-98AE-D3D5A6995EB3}" type="presOf" srcId="{6A59C2C3-33C5-4316-B17A-BF7384BDA699}" destId="{723B7214-95D9-4EDC-B7BC-077890B38C54}" srcOrd="0" destOrd="0" presId="urn:microsoft.com/office/officeart/2005/8/layout/vList2"/>
    <dgm:cxn modelId="{A0441D2D-A301-464F-BB04-9F6496D89204}" type="presParOf" srcId="{77903A42-5C89-4915-8CCE-536A219D8E92}" destId="{723B7214-95D9-4EDC-B7BC-077890B38C54}" srcOrd="0" destOrd="0" presId="urn:microsoft.com/office/officeart/2005/8/layout/vList2"/>
    <dgm:cxn modelId="{DFC3611F-1537-4826-ACB4-783D1F9AD7AD}" type="presParOf" srcId="{77903A42-5C89-4915-8CCE-536A219D8E92}" destId="{1588C0EE-5111-4617-AB53-3B7058D6A7B4}" srcOrd="1" destOrd="0" presId="urn:microsoft.com/office/officeart/2005/8/layout/vList2"/>
    <dgm:cxn modelId="{86DFCEC8-2B26-4227-9845-9A1500EDB033}" type="presParOf" srcId="{77903A42-5C89-4915-8CCE-536A219D8E92}" destId="{B5967704-E8DF-475B-BAB9-77D4580DE562}" srcOrd="2" destOrd="0" presId="urn:microsoft.com/office/officeart/2005/8/layout/vList2"/>
    <dgm:cxn modelId="{721CE3DD-C63A-47AB-B2D0-4CBA8CF9B7B3}" type="presParOf" srcId="{77903A42-5C89-4915-8CCE-536A219D8E92}" destId="{D2E15F64-7E57-4CC3-A540-3606E7E4B41A}" srcOrd="3" destOrd="0" presId="urn:microsoft.com/office/officeart/2005/8/layout/vList2"/>
    <dgm:cxn modelId="{F8FBF5EB-ED0F-43F1-A717-754515F42B63}" type="presParOf" srcId="{77903A42-5C89-4915-8CCE-536A219D8E92}" destId="{1BB8AD96-CE9F-468B-9EB4-C2E692131651}"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4FEC177-4622-4CD9-B367-F02880960CB3}"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D5D1F4F6-A15D-44D7-8A3B-A04890CBFA0E}">
      <dgm:prSet custT="1"/>
      <dgm:spPr/>
      <dgm:t>
        <a:bodyPr/>
        <a:lstStyle/>
        <a:p>
          <a:r>
            <a:rPr lang="en-US" sz="1800">
              <a:latin typeface="Arial" panose="020B0604020202020204" pitchFamily="34" charset="0"/>
              <a:cs typeface="Arial" panose="020B0604020202020204" pitchFamily="34" charset="0"/>
            </a:rPr>
            <a:t>Applicant or beneficiary statements regarding available income; including client’s statement of no income.</a:t>
          </a:r>
        </a:p>
      </dgm:t>
    </dgm:pt>
    <dgm:pt modelId="{084A20DF-1488-4EBB-AD01-240E015074A8}" type="parTrans" cxnId="{E6FF8C31-1EC4-45C6-8E76-6354A8FE3BBC}">
      <dgm:prSet/>
      <dgm:spPr/>
      <dgm:t>
        <a:bodyPr/>
        <a:lstStyle/>
        <a:p>
          <a:endParaRPr lang="en-US"/>
        </a:p>
      </dgm:t>
    </dgm:pt>
    <dgm:pt modelId="{A4FB9122-FDE8-454C-87A7-B4AC271DC395}" type="sibTrans" cxnId="{E6FF8C31-1EC4-45C6-8E76-6354A8FE3BBC}">
      <dgm:prSet/>
      <dgm:spPr/>
      <dgm:t>
        <a:bodyPr/>
        <a:lstStyle/>
        <a:p>
          <a:endParaRPr lang="en-US"/>
        </a:p>
      </dgm:t>
    </dgm:pt>
    <dgm:pt modelId="{C4C9257C-22C8-419F-97F4-BFE0DF39D6E0}">
      <dgm:prSet custT="1"/>
      <dgm:spPr/>
      <dgm:t>
        <a:bodyPr/>
        <a:lstStyle/>
        <a:p>
          <a:r>
            <a:rPr lang="en-US" sz="1800">
              <a:latin typeface="Arial" panose="020B0604020202020204" pitchFamily="34" charset="0"/>
              <a:cs typeface="Arial" panose="020B0604020202020204" pitchFamily="34" charset="0"/>
            </a:rPr>
            <a:t>The source and type of income, and a collateral contact if one is necessary.</a:t>
          </a:r>
        </a:p>
      </dgm:t>
    </dgm:pt>
    <dgm:pt modelId="{DA1071AA-A0C3-4C01-8668-8AA2CCBD224E}" type="parTrans" cxnId="{5BE5800D-B7B8-40E9-A592-48F5855B8221}">
      <dgm:prSet/>
      <dgm:spPr/>
      <dgm:t>
        <a:bodyPr/>
        <a:lstStyle/>
        <a:p>
          <a:endParaRPr lang="en-US"/>
        </a:p>
      </dgm:t>
    </dgm:pt>
    <dgm:pt modelId="{6BCBA03B-8FE0-45C4-BF25-6C93DE9AED6C}" type="sibTrans" cxnId="{5BE5800D-B7B8-40E9-A592-48F5855B8221}">
      <dgm:prSet/>
      <dgm:spPr/>
      <dgm:t>
        <a:bodyPr/>
        <a:lstStyle/>
        <a:p>
          <a:endParaRPr lang="en-US"/>
        </a:p>
      </dgm:t>
    </dgm:pt>
    <dgm:pt modelId="{32D2667C-77EC-48E2-9290-4425D2E5FAC8}">
      <dgm:prSet custT="1"/>
      <dgm:spPr/>
      <dgm:t>
        <a:bodyPr/>
        <a:lstStyle/>
        <a:p>
          <a:r>
            <a:rPr lang="en-US" sz="1800">
              <a:latin typeface="Arial" panose="020B0604020202020204" pitchFamily="34" charset="0"/>
              <a:cs typeface="Arial" panose="020B0604020202020204" pitchFamily="34" charset="0"/>
            </a:rPr>
            <a:t>Efforts to determine employment and exploration of potential unearned income</a:t>
          </a:r>
        </a:p>
      </dgm:t>
    </dgm:pt>
    <dgm:pt modelId="{811DF676-9E2A-4519-9FD3-A857E5E50FA9}" type="parTrans" cxnId="{FC49C2B4-2C95-4D83-8DAF-FC19A66C6104}">
      <dgm:prSet/>
      <dgm:spPr/>
      <dgm:t>
        <a:bodyPr/>
        <a:lstStyle/>
        <a:p>
          <a:endParaRPr lang="en-US"/>
        </a:p>
      </dgm:t>
    </dgm:pt>
    <dgm:pt modelId="{9A065B62-AE22-444B-8DFB-8E069CD2BD21}" type="sibTrans" cxnId="{FC49C2B4-2C95-4D83-8DAF-FC19A66C6104}">
      <dgm:prSet/>
      <dgm:spPr/>
      <dgm:t>
        <a:bodyPr/>
        <a:lstStyle/>
        <a:p>
          <a:endParaRPr lang="en-US"/>
        </a:p>
      </dgm:t>
    </dgm:pt>
    <dgm:pt modelId="{9DCAE3D0-A4CC-485B-89F6-7533D41D2FD6}">
      <dgm:prSet custT="1"/>
      <dgm:spPr/>
      <dgm:t>
        <a:bodyPr/>
        <a:lstStyle/>
        <a:p>
          <a:r>
            <a:rPr lang="en-US" sz="1800">
              <a:latin typeface="Arial" panose="020B0604020202020204" pitchFamily="34" charset="0"/>
              <a:cs typeface="Arial" panose="020B0604020202020204" pitchFamily="34" charset="0"/>
            </a:rPr>
            <a:t>Copies of correspondence and documents, forms, notification.</a:t>
          </a:r>
        </a:p>
      </dgm:t>
    </dgm:pt>
    <dgm:pt modelId="{60B24194-D9AC-4DAC-B414-E9A384DDC80B}" type="parTrans" cxnId="{1366CB4D-92CE-41F6-913A-0C5B11B32146}">
      <dgm:prSet/>
      <dgm:spPr/>
      <dgm:t>
        <a:bodyPr/>
        <a:lstStyle/>
        <a:p>
          <a:endParaRPr lang="en-US"/>
        </a:p>
      </dgm:t>
    </dgm:pt>
    <dgm:pt modelId="{CFF97232-FEE1-4A5D-94E2-F6D2E6551077}" type="sibTrans" cxnId="{1366CB4D-92CE-41F6-913A-0C5B11B32146}">
      <dgm:prSet/>
      <dgm:spPr/>
      <dgm:t>
        <a:bodyPr/>
        <a:lstStyle/>
        <a:p>
          <a:endParaRPr lang="en-US"/>
        </a:p>
      </dgm:t>
    </dgm:pt>
    <dgm:pt modelId="{749C68DB-9951-4DCC-835B-ADCDA4AA43AC}">
      <dgm:prSet custT="1"/>
      <dgm:spPr/>
      <dgm:t>
        <a:bodyPr/>
        <a:lstStyle/>
        <a:p>
          <a:r>
            <a:rPr lang="en-US" sz="1800">
              <a:latin typeface="Arial" panose="020B0604020202020204" pitchFamily="34" charset="0"/>
              <a:cs typeface="Arial" panose="020B0604020202020204" pitchFamily="34" charset="0"/>
            </a:rPr>
            <a:t>Amount and type of earned and unearned income and any operational expenses.</a:t>
          </a:r>
        </a:p>
      </dgm:t>
    </dgm:pt>
    <dgm:pt modelId="{D65A9E3D-3B42-4EE3-AAEE-B1194974785D}" type="parTrans" cxnId="{BA3DB92F-FAEC-4D0B-888E-2C325AB151D5}">
      <dgm:prSet/>
      <dgm:spPr/>
      <dgm:t>
        <a:bodyPr/>
        <a:lstStyle/>
        <a:p>
          <a:endParaRPr lang="en-US"/>
        </a:p>
      </dgm:t>
    </dgm:pt>
    <dgm:pt modelId="{4AC0FA6D-EA37-4AD7-9418-D876C8A46B74}" type="sibTrans" cxnId="{BA3DB92F-FAEC-4D0B-888E-2C325AB151D5}">
      <dgm:prSet/>
      <dgm:spPr/>
      <dgm:t>
        <a:bodyPr/>
        <a:lstStyle/>
        <a:p>
          <a:endParaRPr lang="en-US"/>
        </a:p>
      </dgm:t>
    </dgm:pt>
    <dgm:pt modelId="{E32894A3-E82C-43AC-B2A7-F6BC005D5877}">
      <dgm:prSet custT="1"/>
      <dgm:spPr/>
      <dgm:t>
        <a:bodyPr/>
        <a:lstStyle/>
        <a:p>
          <a:r>
            <a:rPr lang="en-US" sz="1800">
              <a:latin typeface="Arial" panose="020B0604020202020204" pitchFamily="34" charset="0"/>
              <a:cs typeface="Arial" panose="020B0604020202020204" pitchFamily="34" charset="0"/>
            </a:rPr>
            <a:t>Base period used and the income available.</a:t>
          </a:r>
        </a:p>
      </dgm:t>
    </dgm:pt>
    <dgm:pt modelId="{1F02030C-C6B2-4C7E-B868-3171C6D863AF}" type="parTrans" cxnId="{39104669-FBE4-47DB-97F8-19E7A3E0A766}">
      <dgm:prSet/>
      <dgm:spPr/>
      <dgm:t>
        <a:bodyPr/>
        <a:lstStyle/>
        <a:p>
          <a:endParaRPr lang="en-US"/>
        </a:p>
      </dgm:t>
    </dgm:pt>
    <dgm:pt modelId="{EEFB0AA5-9133-4782-B2DD-A816F0045475}" type="sibTrans" cxnId="{39104669-FBE4-47DB-97F8-19E7A3E0A766}">
      <dgm:prSet/>
      <dgm:spPr/>
      <dgm:t>
        <a:bodyPr/>
        <a:lstStyle/>
        <a:p>
          <a:endParaRPr lang="en-US"/>
        </a:p>
      </dgm:t>
    </dgm:pt>
    <dgm:pt modelId="{3276B621-1C0C-43EE-AB6B-717E730C068D}">
      <dgm:prSet custT="1"/>
      <dgm:spPr/>
      <dgm:t>
        <a:bodyPr/>
        <a:lstStyle/>
        <a:p>
          <a:r>
            <a:rPr lang="en-US" sz="1800">
              <a:latin typeface="Arial" panose="020B0604020202020204" pitchFamily="34" charset="0"/>
              <a:cs typeface="Arial" panose="020B0604020202020204" pitchFamily="34" charset="0"/>
            </a:rPr>
            <a:t>Changes which may occur in the future (flag the case).</a:t>
          </a:r>
        </a:p>
      </dgm:t>
    </dgm:pt>
    <dgm:pt modelId="{525DA112-FA49-4488-B817-F5CD0E41E493}" type="parTrans" cxnId="{E1BCCF65-7D45-4DBE-A622-0A4D37B3A055}">
      <dgm:prSet/>
      <dgm:spPr/>
      <dgm:t>
        <a:bodyPr/>
        <a:lstStyle/>
        <a:p>
          <a:endParaRPr lang="en-US"/>
        </a:p>
      </dgm:t>
    </dgm:pt>
    <dgm:pt modelId="{BDF19722-ECEB-4000-BDA4-29A69FEC9280}" type="sibTrans" cxnId="{E1BCCF65-7D45-4DBE-A622-0A4D37B3A055}">
      <dgm:prSet/>
      <dgm:spPr/>
      <dgm:t>
        <a:bodyPr/>
        <a:lstStyle/>
        <a:p>
          <a:endParaRPr lang="en-US"/>
        </a:p>
      </dgm:t>
    </dgm:pt>
    <dgm:pt modelId="{4833FBA7-343C-4FEE-8D7A-226B953B5332}">
      <dgm:prSet custT="1"/>
      <dgm:spPr/>
      <dgm:t>
        <a:bodyPr/>
        <a:lstStyle/>
        <a:p>
          <a:r>
            <a:rPr lang="en-US" sz="1800">
              <a:latin typeface="Arial" panose="020B0604020202020204" pitchFamily="34" charset="0"/>
              <a:cs typeface="Arial" panose="020B0604020202020204" pitchFamily="34" charset="0"/>
            </a:rPr>
            <a:t>Other facts, information, or dates used to support your decision</a:t>
          </a:r>
        </a:p>
      </dgm:t>
    </dgm:pt>
    <dgm:pt modelId="{02C74118-AB5C-4441-8609-49E99490BC65}" type="parTrans" cxnId="{90EED35C-9408-42A1-8B17-CF9448B5E4C5}">
      <dgm:prSet/>
      <dgm:spPr/>
      <dgm:t>
        <a:bodyPr/>
        <a:lstStyle/>
        <a:p>
          <a:endParaRPr lang="en-US"/>
        </a:p>
      </dgm:t>
    </dgm:pt>
    <dgm:pt modelId="{ECC28F30-643A-47F4-AC45-636ACF7878C3}" type="sibTrans" cxnId="{90EED35C-9408-42A1-8B17-CF9448B5E4C5}">
      <dgm:prSet/>
      <dgm:spPr/>
      <dgm:t>
        <a:bodyPr/>
        <a:lstStyle/>
        <a:p>
          <a:endParaRPr lang="en-US"/>
        </a:p>
      </dgm:t>
    </dgm:pt>
    <dgm:pt modelId="{4DFCF09E-6FB7-4A76-AAD6-7685DB451743}" type="pres">
      <dgm:prSet presAssocID="{F4FEC177-4622-4CD9-B367-F02880960CB3}" presName="diagram" presStyleCnt="0">
        <dgm:presLayoutVars>
          <dgm:dir/>
          <dgm:resizeHandles val="exact"/>
        </dgm:presLayoutVars>
      </dgm:prSet>
      <dgm:spPr/>
    </dgm:pt>
    <dgm:pt modelId="{B738FBE5-0C6C-490A-9C1A-ED487A613AD4}" type="pres">
      <dgm:prSet presAssocID="{D5D1F4F6-A15D-44D7-8A3B-A04890CBFA0E}" presName="node" presStyleLbl="node1" presStyleIdx="0" presStyleCnt="8">
        <dgm:presLayoutVars>
          <dgm:bulletEnabled val="1"/>
        </dgm:presLayoutVars>
      </dgm:prSet>
      <dgm:spPr/>
    </dgm:pt>
    <dgm:pt modelId="{A99BE88A-40C9-421B-AF96-E434FD907A13}" type="pres">
      <dgm:prSet presAssocID="{A4FB9122-FDE8-454C-87A7-B4AC271DC395}" presName="sibTrans" presStyleCnt="0"/>
      <dgm:spPr/>
    </dgm:pt>
    <dgm:pt modelId="{D6A6163D-F587-43E6-91FD-28AF14B06E8D}" type="pres">
      <dgm:prSet presAssocID="{C4C9257C-22C8-419F-97F4-BFE0DF39D6E0}" presName="node" presStyleLbl="node1" presStyleIdx="1" presStyleCnt="8">
        <dgm:presLayoutVars>
          <dgm:bulletEnabled val="1"/>
        </dgm:presLayoutVars>
      </dgm:prSet>
      <dgm:spPr/>
    </dgm:pt>
    <dgm:pt modelId="{2C40D934-E1CF-423D-A366-802605615112}" type="pres">
      <dgm:prSet presAssocID="{6BCBA03B-8FE0-45C4-BF25-6C93DE9AED6C}" presName="sibTrans" presStyleCnt="0"/>
      <dgm:spPr/>
    </dgm:pt>
    <dgm:pt modelId="{229F2158-5856-4D37-BF2A-B3E925B89A84}" type="pres">
      <dgm:prSet presAssocID="{32D2667C-77EC-48E2-9290-4425D2E5FAC8}" presName="node" presStyleLbl="node1" presStyleIdx="2" presStyleCnt="8">
        <dgm:presLayoutVars>
          <dgm:bulletEnabled val="1"/>
        </dgm:presLayoutVars>
      </dgm:prSet>
      <dgm:spPr/>
    </dgm:pt>
    <dgm:pt modelId="{3517194D-B30A-402F-8BEA-21B02073A144}" type="pres">
      <dgm:prSet presAssocID="{9A065B62-AE22-444B-8DFB-8E069CD2BD21}" presName="sibTrans" presStyleCnt="0"/>
      <dgm:spPr/>
    </dgm:pt>
    <dgm:pt modelId="{81D206ED-AFED-4F44-AF04-62C8C99752EA}" type="pres">
      <dgm:prSet presAssocID="{9DCAE3D0-A4CC-485B-89F6-7533D41D2FD6}" presName="node" presStyleLbl="node1" presStyleIdx="3" presStyleCnt="8">
        <dgm:presLayoutVars>
          <dgm:bulletEnabled val="1"/>
        </dgm:presLayoutVars>
      </dgm:prSet>
      <dgm:spPr/>
    </dgm:pt>
    <dgm:pt modelId="{31AC391E-86CF-4272-8DB5-8A9F53B3427D}" type="pres">
      <dgm:prSet presAssocID="{CFF97232-FEE1-4A5D-94E2-F6D2E6551077}" presName="sibTrans" presStyleCnt="0"/>
      <dgm:spPr/>
    </dgm:pt>
    <dgm:pt modelId="{2DB13E44-FAC2-417F-AA34-32659390F903}" type="pres">
      <dgm:prSet presAssocID="{749C68DB-9951-4DCC-835B-ADCDA4AA43AC}" presName="node" presStyleLbl="node1" presStyleIdx="4" presStyleCnt="8">
        <dgm:presLayoutVars>
          <dgm:bulletEnabled val="1"/>
        </dgm:presLayoutVars>
      </dgm:prSet>
      <dgm:spPr/>
    </dgm:pt>
    <dgm:pt modelId="{C26FB937-C2F6-46E2-B460-58A1AA8182D1}" type="pres">
      <dgm:prSet presAssocID="{4AC0FA6D-EA37-4AD7-9418-D876C8A46B74}" presName="sibTrans" presStyleCnt="0"/>
      <dgm:spPr/>
    </dgm:pt>
    <dgm:pt modelId="{A0656302-7BBB-428C-9F34-CAB968A41AD4}" type="pres">
      <dgm:prSet presAssocID="{E32894A3-E82C-43AC-B2A7-F6BC005D5877}" presName="node" presStyleLbl="node1" presStyleIdx="5" presStyleCnt="8">
        <dgm:presLayoutVars>
          <dgm:bulletEnabled val="1"/>
        </dgm:presLayoutVars>
      </dgm:prSet>
      <dgm:spPr/>
    </dgm:pt>
    <dgm:pt modelId="{EF4FCA33-2744-48D6-87DE-BB39F583EFEC}" type="pres">
      <dgm:prSet presAssocID="{EEFB0AA5-9133-4782-B2DD-A816F0045475}" presName="sibTrans" presStyleCnt="0"/>
      <dgm:spPr/>
    </dgm:pt>
    <dgm:pt modelId="{D0A80E7A-0309-44D9-8727-F4F3E8B9222D}" type="pres">
      <dgm:prSet presAssocID="{3276B621-1C0C-43EE-AB6B-717E730C068D}" presName="node" presStyleLbl="node1" presStyleIdx="6" presStyleCnt="8">
        <dgm:presLayoutVars>
          <dgm:bulletEnabled val="1"/>
        </dgm:presLayoutVars>
      </dgm:prSet>
      <dgm:spPr/>
    </dgm:pt>
    <dgm:pt modelId="{E9279D33-FC00-4B05-8C49-2E9554C8702B}" type="pres">
      <dgm:prSet presAssocID="{BDF19722-ECEB-4000-BDA4-29A69FEC9280}" presName="sibTrans" presStyleCnt="0"/>
      <dgm:spPr/>
    </dgm:pt>
    <dgm:pt modelId="{E08FA045-1993-4D11-AB46-B659F267D530}" type="pres">
      <dgm:prSet presAssocID="{4833FBA7-343C-4FEE-8D7A-226B953B5332}" presName="node" presStyleLbl="node1" presStyleIdx="7" presStyleCnt="8">
        <dgm:presLayoutVars>
          <dgm:bulletEnabled val="1"/>
        </dgm:presLayoutVars>
      </dgm:prSet>
      <dgm:spPr/>
    </dgm:pt>
  </dgm:ptLst>
  <dgm:cxnLst>
    <dgm:cxn modelId="{5BE5800D-B7B8-40E9-A592-48F5855B8221}" srcId="{F4FEC177-4622-4CD9-B367-F02880960CB3}" destId="{C4C9257C-22C8-419F-97F4-BFE0DF39D6E0}" srcOrd="1" destOrd="0" parTransId="{DA1071AA-A0C3-4C01-8668-8AA2CCBD224E}" sibTransId="{6BCBA03B-8FE0-45C4-BF25-6C93DE9AED6C}"/>
    <dgm:cxn modelId="{0FB5301C-E133-425B-B531-A8AB68EC0352}" type="presOf" srcId="{F4FEC177-4622-4CD9-B367-F02880960CB3}" destId="{4DFCF09E-6FB7-4A76-AAD6-7685DB451743}" srcOrd="0" destOrd="0" presId="urn:microsoft.com/office/officeart/2005/8/layout/default"/>
    <dgm:cxn modelId="{BA3DB92F-FAEC-4D0B-888E-2C325AB151D5}" srcId="{F4FEC177-4622-4CD9-B367-F02880960CB3}" destId="{749C68DB-9951-4DCC-835B-ADCDA4AA43AC}" srcOrd="4" destOrd="0" parTransId="{D65A9E3D-3B42-4EE3-AAEE-B1194974785D}" sibTransId="{4AC0FA6D-EA37-4AD7-9418-D876C8A46B74}"/>
    <dgm:cxn modelId="{E6FF8C31-1EC4-45C6-8E76-6354A8FE3BBC}" srcId="{F4FEC177-4622-4CD9-B367-F02880960CB3}" destId="{D5D1F4F6-A15D-44D7-8A3B-A04890CBFA0E}" srcOrd="0" destOrd="0" parTransId="{084A20DF-1488-4EBB-AD01-240E015074A8}" sibTransId="{A4FB9122-FDE8-454C-87A7-B4AC271DC395}"/>
    <dgm:cxn modelId="{90EED35C-9408-42A1-8B17-CF9448B5E4C5}" srcId="{F4FEC177-4622-4CD9-B367-F02880960CB3}" destId="{4833FBA7-343C-4FEE-8D7A-226B953B5332}" srcOrd="7" destOrd="0" parTransId="{02C74118-AB5C-4441-8609-49E99490BC65}" sibTransId="{ECC28F30-643A-47F4-AC45-636ACF7878C3}"/>
    <dgm:cxn modelId="{E1BCCF65-7D45-4DBE-A622-0A4D37B3A055}" srcId="{F4FEC177-4622-4CD9-B367-F02880960CB3}" destId="{3276B621-1C0C-43EE-AB6B-717E730C068D}" srcOrd="6" destOrd="0" parTransId="{525DA112-FA49-4488-B817-F5CD0E41E493}" sibTransId="{BDF19722-ECEB-4000-BDA4-29A69FEC9280}"/>
    <dgm:cxn modelId="{39104669-FBE4-47DB-97F8-19E7A3E0A766}" srcId="{F4FEC177-4622-4CD9-B367-F02880960CB3}" destId="{E32894A3-E82C-43AC-B2A7-F6BC005D5877}" srcOrd="5" destOrd="0" parTransId="{1F02030C-C6B2-4C7E-B868-3171C6D863AF}" sibTransId="{EEFB0AA5-9133-4782-B2DD-A816F0045475}"/>
    <dgm:cxn modelId="{72171C6C-C281-4280-82BB-7678821CC2BD}" type="presOf" srcId="{32D2667C-77EC-48E2-9290-4425D2E5FAC8}" destId="{229F2158-5856-4D37-BF2A-B3E925B89A84}" srcOrd="0" destOrd="0" presId="urn:microsoft.com/office/officeart/2005/8/layout/default"/>
    <dgm:cxn modelId="{1366CB4D-92CE-41F6-913A-0C5B11B32146}" srcId="{F4FEC177-4622-4CD9-B367-F02880960CB3}" destId="{9DCAE3D0-A4CC-485B-89F6-7533D41D2FD6}" srcOrd="3" destOrd="0" parTransId="{60B24194-D9AC-4DAC-B414-E9A384DDC80B}" sibTransId="{CFF97232-FEE1-4A5D-94E2-F6D2E6551077}"/>
    <dgm:cxn modelId="{61D84584-C41B-492D-AA19-CAEF7BD90862}" type="presOf" srcId="{3276B621-1C0C-43EE-AB6B-717E730C068D}" destId="{D0A80E7A-0309-44D9-8727-F4F3E8B9222D}" srcOrd="0" destOrd="0" presId="urn:microsoft.com/office/officeart/2005/8/layout/default"/>
    <dgm:cxn modelId="{9B25BE95-13A6-4073-B522-29437D54FC97}" type="presOf" srcId="{4833FBA7-343C-4FEE-8D7A-226B953B5332}" destId="{E08FA045-1993-4D11-AB46-B659F267D530}" srcOrd="0" destOrd="0" presId="urn:microsoft.com/office/officeart/2005/8/layout/default"/>
    <dgm:cxn modelId="{BA0CC397-4880-49EE-85F5-092BE11E2996}" type="presOf" srcId="{9DCAE3D0-A4CC-485B-89F6-7533D41D2FD6}" destId="{81D206ED-AFED-4F44-AF04-62C8C99752EA}" srcOrd="0" destOrd="0" presId="urn:microsoft.com/office/officeart/2005/8/layout/default"/>
    <dgm:cxn modelId="{BAEAD4A2-7585-49B2-A841-D8BD7035BB5E}" type="presOf" srcId="{749C68DB-9951-4DCC-835B-ADCDA4AA43AC}" destId="{2DB13E44-FAC2-417F-AA34-32659390F903}" srcOrd="0" destOrd="0" presId="urn:microsoft.com/office/officeart/2005/8/layout/default"/>
    <dgm:cxn modelId="{FC49C2B4-2C95-4D83-8DAF-FC19A66C6104}" srcId="{F4FEC177-4622-4CD9-B367-F02880960CB3}" destId="{32D2667C-77EC-48E2-9290-4425D2E5FAC8}" srcOrd="2" destOrd="0" parTransId="{811DF676-9E2A-4519-9FD3-A857E5E50FA9}" sibTransId="{9A065B62-AE22-444B-8DFB-8E069CD2BD21}"/>
    <dgm:cxn modelId="{EC6208D7-F466-464B-B87B-1C59D4E44F3B}" type="presOf" srcId="{C4C9257C-22C8-419F-97F4-BFE0DF39D6E0}" destId="{D6A6163D-F587-43E6-91FD-28AF14B06E8D}" srcOrd="0" destOrd="0" presId="urn:microsoft.com/office/officeart/2005/8/layout/default"/>
    <dgm:cxn modelId="{73CBC9F6-4D43-4E81-B5EB-5C4B6BBBB3A0}" type="presOf" srcId="{E32894A3-E82C-43AC-B2A7-F6BC005D5877}" destId="{A0656302-7BBB-428C-9F34-CAB968A41AD4}" srcOrd="0" destOrd="0" presId="urn:microsoft.com/office/officeart/2005/8/layout/default"/>
    <dgm:cxn modelId="{D9AB63FB-ABCC-4CEA-9BFE-26599D0888E6}" type="presOf" srcId="{D5D1F4F6-A15D-44D7-8A3B-A04890CBFA0E}" destId="{B738FBE5-0C6C-490A-9C1A-ED487A613AD4}" srcOrd="0" destOrd="0" presId="urn:microsoft.com/office/officeart/2005/8/layout/default"/>
    <dgm:cxn modelId="{360F41F3-78B6-4E8C-B2DA-71E777FA0E4E}" type="presParOf" srcId="{4DFCF09E-6FB7-4A76-AAD6-7685DB451743}" destId="{B738FBE5-0C6C-490A-9C1A-ED487A613AD4}" srcOrd="0" destOrd="0" presId="urn:microsoft.com/office/officeart/2005/8/layout/default"/>
    <dgm:cxn modelId="{7B6859ED-07DD-4228-A768-6EC7E20E988D}" type="presParOf" srcId="{4DFCF09E-6FB7-4A76-AAD6-7685DB451743}" destId="{A99BE88A-40C9-421B-AF96-E434FD907A13}" srcOrd="1" destOrd="0" presId="urn:microsoft.com/office/officeart/2005/8/layout/default"/>
    <dgm:cxn modelId="{FC430163-D237-4386-86F7-DD4E3E9D3592}" type="presParOf" srcId="{4DFCF09E-6FB7-4A76-AAD6-7685DB451743}" destId="{D6A6163D-F587-43E6-91FD-28AF14B06E8D}" srcOrd="2" destOrd="0" presId="urn:microsoft.com/office/officeart/2005/8/layout/default"/>
    <dgm:cxn modelId="{582ED6D2-CBC8-4F62-9D36-2598C05E5ADE}" type="presParOf" srcId="{4DFCF09E-6FB7-4A76-AAD6-7685DB451743}" destId="{2C40D934-E1CF-423D-A366-802605615112}" srcOrd="3" destOrd="0" presId="urn:microsoft.com/office/officeart/2005/8/layout/default"/>
    <dgm:cxn modelId="{BC72971C-450D-4D03-AB5E-4647C7F235BC}" type="presParOf" srcId="{4DFCF09E-6FB7-4A76-AAD6-7685DB451743}" destId="{229F2158-5856-4D37-BF2A-B3E925B89A84}" srcOrd="4" destOrd="0" presId="urn:microsoft.com/office/officeart/2005/8/layout/default"/>
    <dgm:cxn modelId="{4FD03706-3708-4600-BCEA-EAAD3D946F42}" type="presParOf" srcId="{4DFCF09E-6FB7-4A76-AAD6-7685DB451743}" destId="{3517194D-B30A-402F-8BEA-21B02073A144}" srcOrd="5" destOrd="0" presId="urn:microsoft.com/office/officeart/2005/8/layout/default"/>
    <dgm:cxn modelId="{F1CE55BE-DF85-4C32-A98A-3F00D7081475}" type="presParOf" srcId="{4DFCF09E-6FB7-4A76-AAD6-7685DB451743}" destId="{81D206ED-AFED-4F44-AF04-62C8C99752EA}" srcOrd="6" destOrd="0" presId="urn:microsoft.com/office/officeart/2005/8/layout/default"/>
    <dgm:cxn modelId="{2F6A3161-067D-4226-8A8E-9837BEA87186}" type="presParOf" srcId="{4DFCF09E-6FB7-4A76-AAD6-7685DB451743}" destId="{31AC391E-86CF-4272-8DB5-8A9F53B3427D}" srcOrd="7" destOrd="0" presId="urn:microsoft.com/office/officeart/2005/8/layout/default"/>
    <dgm:cxn modelId="{E002323A-A081-47F9-A592-16F7317BD6C3}" type="presParOf" srcId="{4DFCF09E-6FB7-4A76-AAD6-7685DB451743}" destId="{2DB13E44-FAC2-417F-AA34-32659390F903}" srcOrd="8" destOrd="0" presId="urn:microsoft.com/office/officeart/2005/8/layout/default"/>
    <dgm:cxn modelId="{BE3ADBD7-FC40-45AB-8A72-E3285640DD56}" type="presParOf" srcId="{4DFCF09E-6FB7-4A76-AAD6-7685DB451743}" destId="{C26FB937-C2F6-46E2-B460-58A1AA8182D1}" srcOrd="9" destOrd="0" presId="urn:microsoft.com/office/officeart/2005/8/layout/default"/>
    <dgm:cxn modelId="{8E47609E-6172-402F-9738-C3CBEA8A3B6C}" type="presParOf" srcId="{4DFCF09E-6FB7-4A76-AAD6-7685DB451743}" destId="{A0656302-7BBB-428C-9F34-CAB968A41AD4}" srcOrd="10" destOrd="0" presId="urn:microsoft.com/office/officeart/2005/8/layout/default"/>
    <dgm:cxn modelId="{CFF42B2C-5415-4EE8-95EA-7B9BC48EC55D}" type="presParOf" srcId="{4DFCF09E-6FB7-4A76-AAD6-7685DB451743}" destId="{EF4FCA33-2744-48D6-87DE-BB39F583EFEC}" srcOrd="11" destOrd="0" presId="urn:microsoft.com/office/officeart/2005/8/layout/default"/>
    <dgm:cxn modelId="{B5BEB40F-2AEF-4ED7-BE4C-9241EADB8AB7}" type="presParOf" srcId="{4DFCF09E-6FB7-4A76-AAD6-7685DB451743}" destId="{D0A80E7A-0309-44D9-8727-F4F3E8B9222D}" srcOrd="12" destOrd="0" presId="urn:microsoft.com/office/officeart/2005/8/layout/default"/>
    <dgm:cxn modelId="{E61828A0-F196-4EDF-8666-63AC481E47B8}" type="presParOf" srcId="{4DFCF09E-6FB7-4A76-AAD6-7685DB451743}" destId="{E9279D33-FC00-4B05-8C49-2E9554C8702B}" srcOrd="13" destOrd="0" presId="urn:microsoft.com/office/officeart/2005/8/layout/default"/>
    <dgm:cxn modelId="{7F909040-4083-4D73-AB2A-BCD6554C6AF7}" type="presParOf" srcId="{4DFCF09E-6FB7-4A76-AAD6-7685DB451743}" destId="{E08FA045-1993-4D11-AB46-B659F267D530}"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2538994-E77C-406F-9634-AC02D7454367}"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n-US"/>
        </a:p>
      </dgm:t>
    </dgm:pt>
    <dgm:pt modelId="{4D1C41C7-A980-494F-AB45-F1F2C0221085}">
      <dgm:prSet custT="1"/>
      <dgm:spPr/>
      <dgm:t>
        <a:bodyPr/>
        <a:lstStyle/>
        <a:p>
          <a:pPr rtl="0"/>
          <a:r>
            <a:rPr lang="en-US" sz="1800" b="1" i="0">
              <a:latin typeface="Arial Narrow"/>
            </a:rPr>
            <a:t>Full Time Care 100% </a:t>
          </a:r>
          <a:endParaRPr lang="en-US" sz="1800" b="1">
            <a:latin typeface="Arial Narrow"/>
          </a:endParaRPr>
        </a:p>
      </dgm:t>
    </dgm:pt>
    <dgm:pt modelId="{5586BC20-18FE-46DF-B01C-DCAE2A8FDAAC}" type="parTrans" cxnId="{AF82B716-C7A1-421B-BC2A-36E4B9027543}">
      <dgm:prSet/>
      <dgm:spPr/>
      <dgm:t>
        <a:bodyPr/>
        <a:lstStyle/>
        <a:p>
          <a:endParaRPr lang="en-US"/>
        </a:p>
      </dgm:t>
    </dgm:pt>
    <dgm:pt modelId="{3E7BCDBA-B2A9-4217-ADF9-083E5773F307}" type="sibTrans" cxnId="{AF82B716-C7A1-421B-BC2A-36E4B9027543}">
      <dgm:prSet/>
      <dgm:spPr/>
      <dgm:t>
        <a:bodyPr/>
        <a:lstStyle/>
        <a:p>
          <a:endParaRPr lang="en-US"/>
        </a:p>
      </dgm:t>
    </dgm:pt>
    <dgm:pt modelId="{4885431C-17B2-4680-90AE-2D9211514F92}">
      <dgm:prSet custT="1"/>
      <dgm:spPr/>
      <dgm:t>
        <a:bodyPr/>
        <a:lstStyle/>
        <a:p>
          <a:r>
            <a:rPr lang="en-US" sz="1800" b="1" i="0">
              <a:latin typeface="Arial Narrow" panose="020B0606020202030204" pitchFamily="34" charset="0"/>
            </a:rPr>
            <a:t>Three Quarter Time 75%</a:t>
          </a:r>
          <a:endParaRPr lang="en-US" sz="1800" b="1">
            <a:latin typeface="Arial Narrow" panose="020B0606020202030204" pitchFamily="34" charset="0"/>
          </a:endParaRPr>
        </a:p>
      </dgm:t>
    </dgm:pt>
    <dgm:pt modelId="{BD0B03FA-4E92-49B9-897E-E81D84D817D9}" type="parTrans" cxnId="{B5F00E71-BF63-4B24-AEAC-80819C1A7FDA}">
      <dgm:prSet/>
      <dgm:spPr/>
      <dgm:t>
        <a:bodyPr/>
        <a:lstStyle/>
        <a:p>
          <a:endParaRPr lang="en-US"/>
        </a:p>
      </dgm:t>
    </dgm:pt>
    <dgm:pt modelId="{C5DEF363-369E-4ECD-B0BD-24068EF7EA2A}" type="sibTrans" cxnId="{B5F00E71-BF63-4B24-AEAC-80819C1A7FDA}">
      <dgm:prSet/>
      <dgm:spPr/>
      <dgm:t>
        <a:bodyPr/>
        <a:lstStyle/>
        <a:p>
          <a:endParaRPr lang="en-US"/>
        </a:p>
      </dgm:t>
    </dgm:pt>
    <dgm:pt modelId="{91789DE7-0BE7-412D-BD4B-14704850E196}">
      <dgm:prSet custT="1"/>
      <dgm:spPr/>
      <dgm:t>
        <a:bodyPr/>
        <a:lstStyle/>
        <a:p>
          <a:r>
            <a:rPr lang="en-US" sz="1800" b="1" i="0">
              <a:latin typeface="Arial Narrow" panose="020B0606020202030204" pitchFamily="34" charset="0"/>
            </a:rPr>
            <a:t>Part time 50% </a:t>
          </a:r>
          <a:endParaRPr lang="en-US" sz="1800" b="1">
            <a:latin typeface="Arial Narrow" panose="020B0606020202030204" pitchFamily="34" charset="0"/>
          </a:endParaRPr>
        </a:p>
      </dgm:t>
    </dgm:pt>
    <dgm:pt modelId="{6C6FF641-E584-4F50-9AA1-64C449A6FB37}" type="parTrans" cxnId="{1666A39A-EC18-4247-BF64-1E78A1EE52A2}">
      <dgm:prSet/>
      <dgm:spPr/>
      <dgm:t>
        <a:bodyPr/>
        <a:lstStyle/>
        <a:p>
          <a:endParaRPr lang="en-US"/>
        </a:p>
      </dgm:t>
    </dgm:pt>
    <dgm:pt modelId="{68493D79-00E9-4C50-8F1B-3DD559FB12AE}" type="sibTrans" cxnId="{1666A39A-EC18-4247-BF64-1E78A1EE52A2}">
      <dgm:prSet/>
      <dgm:spPr/>
      <dgm:t>
        <a:bodyPr/>
        <a:lstStyle/>
        <a:p>
          <a:endParaRPr lang="en-US"/>
        </a:p>
      </dgm:t>
    </dgm:pt>
    <dgm:pt modelId="{00914206-66A9-43B1-BE04-7A312B016EB0}">
      <dgm:prSet custT="1"/>
      <dgm:spPr/>
      <dgm:t>
        <a:bodyPr/>
        <a:lstStyle/>
        <a:p>
          <a:pPr rtl="0"/>
          <a:r>
            <a:rPr lang="en-US" sz="1800" b="1" i="0">
              <a:latin typeface="Arial Narrow"/>
            </a:rPr>
            <a:t>Wrap Care </a:t>
          </a:r>
          <a:endParaRPr lang="en-US" sz="1800" b="1">
            <a:latin typeface="Arial Narrow"/>
          </a:endParaRPr>
        </a:p>
      </dgm:t>
    </dgm:pt>
    <dgm:pt modelId="{DA1E6474-D0C7-4933-B420-2CDB2D9F90B6}" type="parTrans" cxnId="{29543F64-557F-4A1F-8B21-1A422FF2BCF9}">
      <dgm:prSet/>
      <dgm:spPr/>
      <dgm:t>
        <a:bodyPr/>
        <a:lstStyle/>
        <a:p>
          <a:endParaRPr lang="en-US"/>
        </a:p>
      </dgm:t>
    </dgm:pt>
    <dgm:pt modelId="{A1DD3F89-EC23-4DF7-957D-C8A91ED01DD2}" type="sibTrans" cxnId="{29543F64-557F-4A1F-8B21-1A422FF2BCF9}">
      <dgm:prSet/>
      <dgm:spPr/>
      <dgm:t>
        <a:bodyPr/>
        <a:lstStyle/>
        <a:p>
          <a:endParaRPr lang="en-US"/>
        </a:p>
      </dgm:t>
    </dgm:pt>
    <dgm:pt modelId="{D6F39394-2DB3-4124-AFE9-EA8B6B62B2F2}">
      <dgm:prSet custT="1"/>
      <dgm:spPr/>
      <dgm:t>
        <a:bodyPr/>
        <a:lstStyle/>
        <a:p>
          <a:r>
            <a:rPr lang="en-US" sz="1800" b="0" i="0">
              <a:latin typeface="Arial Narrow" panose="020B0606020202030204" pitchFamily="34" charset="0"/>
            </a:rPr>
            <a:t> 32 hours to 55 hours a week. Parent pays 100% parent fee</a:t>
          </a:r>
          <a:r>
            <a:rPr lang="en-US" sz="1600" b="0" i="0">
              <a:latin typeface="Arial Narrow" panose="020B0606020202030204" pitchFamily="34" charset="0"/>
            </a:rPr>
            <a:t>.</a:t>
          </a:r>
          <a:endParaRPr lang="en-US" sz="1600">
            <a:latin typeface="Arial Narrow" panose="020B0606020202030204" pitchFamily="34" charset="0"/>
          </a:endParaRPr>
        </a:p>
      </dgm:t>
    </dgm:pt>
    <dgm:pt modelId="{CE0EFC8D-A227-47E5-B5A6-7E07820DF6C9}" type="parTrans" cxnId="{1F04D306-4430-4A1D-B01D-8F2E13528233}">
      <dgm:prSet/>
      <dgm:spPr/>
      <dgm:t>
        <a:bodyPr/>
        <a:lstStyle/>
        <a:p>
          <a:endParaRPr lang="en-US"/>
        </a:p>
      </dgm:t>
    </dgm:pt>
    <dgm:pt modelId="{25BCE406-02D5-4D6D-9B5E-5B4E7B5DBDD8}" type="sibTrans" cxnId="{1F04D306-4430-4A1D-B01D-8F2E13528233}">
      <dgm:prSet/>
      <dgm:spPr/>
      <dgm:t>
        <a:bodyPr/>
        <a:lstStyle/>
        <a:p>
          <a:endParaRPr lang="en-US"/>
        </a:p>
      </dgm:t>
    </dgm:pt>
    <dgm:pt modelId="{BA4E497F-8535-4892-A873-A5B2D31CE44C}">
      <dgm:prSet custT="1"/>
      <dgm:spPr/>
      <dgm:t>
        <a:bodyPr/>
        <a:lstStyle/>
        <a:p>
          <a:pPr rtl="0"/>
          <a:r>
            <a:rPr lang="en-US" sz="1500" b="0" i="0">
              <a:latin typeface="Arial Narrow"/>
            </a:rPr>
            <a:t> </a:t>
          </a:r>
          <a:r>
            <a:rPr lang="en-US" sz="1800" b="0" i="0">
              <a:latin typeface="Arial Narrow"/>
            </a:rPr>
            <a:t>18 hours to 31 hours a week. Parent pays 75% parent fee</a:t>
          </a:r>
          <a:r>
            <a:rPr lang="en-US" sz="1500" b="0" i="0">
              <a:latin typeface="Arial Narrow"/>
            </a:rPr>
            <a:t>. </a:t>
          </a:r>
          <a:endParaRPr lang="en-US" sz="1500">
            <a:latin typeface="Arial Narrow"/>
          </a:endParaRPr>
        </a:p>
      </dgm:t>
    </dgm:pt>
    <dgm:pt modelId="{C41EE094-A2F0-4C9B-BA8C-3871467B9531}" type="parTrans" cxnId="{CA84DFBB-F062-4821-B404-F16D95E043E0}">
      <dgm:prSet/>
      <dgm:spPr/>
      <dgm:t>
        <a:bodyPr/>
        <a:lstStyle/>
        <a:p>
          <a:endParaRPr lang="en-US"/>
        </a:p>
      </dgm:t>
    </dgm:pt>
    <dgm:pt modelId="{671A9977-79F6-4C52-A2B5-78D466CBAC1A}" type="sibTrans" cxnId="{CA84DFBB-F062-4821-B404-F16D95E043E0}">
      <dgm:prSet/>
      <dgm:spPr/>
      <dgm:t>
        <a:bodyPr/>
        <a:lstStyle/>
        <a:p>
          <a:endParaRPr lang="en-US"/>
        </a:p>
      </dgm:t>
    </dgm:pt>
    <dgm:pt modelId="{789C6609-93FF-45D1-AA8C-BE8F22808691}">
      <dgm:prSet custT="1"/>
      <dgm:spPr/>
      <dgm:t>
        <a:bodyPr/>
        <a:lstStyle/>
        <a:p>
          <a:r>
            <a:rPr lang="en-US" sz="1800" b="0" i="0">
              <a:latin typeface="Arial Narrow" panose="020B0606020202030204" pitchFamily="34" charset="0"/>
            </a:rPr>
            <a:t>0 to 17 hours a week. Parent pays 75% parent fee</a:t>
          </a:r>
          <a:r>
            <a:rPr lang="en-US" sz="1500" b="0" i="0">
              <a:latin typeface="Arial Narrow" panose="020B0606020202030204" pitchFamily="34" charset="0"/>
            </a:rPr>
            <a:t>. </a:t>
          </a:r>
          <a:endParaRPr lang="en-US" sz="1500">
            <a:latin typeface="Arial Narrow" panose="020B0606020202030204" pitchFamily="34" charset="0"/>
          </a:endParaRPr>
        </a:p>
      </dgm:t>
    </dgm:pt>
    <dgm:pt modelId="{04F994C8-0B3D-40FC-B2D6-9540C9B279C5}" type="parTrans" cxnId="{09DADD7E-0C9B-4EB5-9662-048F34D342F7}">
      <dgm:prSet/>
      <dgm:spPr/>
      <dgm:t>
        <a:bodyPr/>
        <a:lstStyle/>
        <a:p>
          <a:endParaRPr lang="en-US"/>
        </a:p>
      </dgm:t>
    </dgm:pt>
    <dgm:pt modelId="{D5E19DA5-52EA-4CF8-A098-F227FA7DBA6C}" type="sibTrans" cxnId="{09DADD7E-0C9B-4EB5-9662-048F34D342F7}">
      <dgm:prSet/>
      <dgm:spPr/>
      <dgm:t>
        <a:bodyPr/>
        <a:lstStyle/>
        <a:p>
          <a:endParaRPr lang="en-US"/>
        </a:p>
      </dgm:t>
    </dgm:pt>
    <dgm:pt modelId="{6189A2C9-7E1D-4F5B-9393-FE24D90BF6FE}">
      <dgm:prSet custT="1"/>
      <dgm:spPr/>
      <dgm:t>
        <a:bodyPr/>
        <a:lstStyle/>
        <a:p>
          <a:r>
            <a:rPr lang="en-US" sz="1800" b="0" i="0">
              <a:latin typeface="Arial Narrow" panose="020B0606020202030204" pitchFamily="34" charset="0"/>
            </a:rPr>
            <a:t>Before and/or After care used for children who are attending Early Head Start, Head Start, and NC Pre-K. </a:t>
          </a:r>
          <a:endParaRPr lang="en-US" sz="1800">
            <a:latin typeface="Arial Narrow" panose="020B0606020202030204" pitchFamily="34" charset="0"/>
          </a:endParaRPr>
        </a:p>
      </dgm:t>
    </dgm:pt>
    <dgm:pt modelId="{B55A4DE9-3ACF-4944-A910-FB90C8E2D84A}" type="parTrans" cxnId="{7D6B82D3-29F9-40E4-A837-C26523AE8886}">
      <dgm:prSet/>
      <dgm:spPr/>
      <dgm:t>
        <a:bodyPr/>
        <a:lstStyle/>
        <a:p>
          <a:endParaRPr lang="en-US"/>
        </a:p>
      </dgm:t>
    </dgm:pt>
    <dgm:pt modelId="{9F7CEB85-8327-4043-9565-3837C367CC6C}" type="sibTrans" cxnId="{7D6B82D3-29F9-40E4-A837-C26523AE8886}">
      <dgm:prSet/>
      <dgm:spPr/>
      <dgm:t>
        <a:bodyPr/>
        <a:lstStyle/>
        <a:p>
          <a:endParaRPr lang="en-US"/>
        </a:p>
      </dgm:t>
    </dgm:pt>
    <dgm:pt modelId="{2CA65671-A2FB-41B5-BE4A-50057D708DD6}">
      <dgm:prSet custT="1"/>
      <dgm:spPr/>
      <dgm:t>
        <a:bodyPr/>
        <a:lstStyle/>
        <a:p>
          <a:r>
            <a:rPr lang="en-US" sz="1800" b="1" i="0">
              <a:latin typeface="Arial Narrow" panose="020B0606020202030204" pitchFamily="34" charset="0"/>
            </a:rPr>
            <a:t>Blended Rate 83% </a:t>
          </a:r>
          <a:endParaRPr lang="en-US" sz="1800" b="1">
            <a:latin typeface="Arial Narrow" panose="020B0606020202030204" pitchFamily="34" charset="0"/>
          </a:endParaRPr>
        </a:p>
      </dgm:t>
    </dgm:pt>
    <dgm:pt modelId="{DE7F868F-1FE7-49CE-9865-643C386136B5}" type="parTrans" cxnId="{354185AA-CF22-4F03-AB68-3522ED2B4149}">
      <dgm:prSet/>
      <dgm:spPr/>
      <dgm:t>
        <a:bodyPr/>
        <a:lstStyle/>
        <a:p>
          <a:endParaRPr lang="en-US"/>
        </a:p>
      </dgm:t>
    </dgm:pt>
    <dgm:pt modelId="{AB1D7351-ACD6-4086-85D4-A146319931D3}" type="sibTrans" cxnId="{354185AA-CF22-4F03-AB68-3522ED2B4149}">
      <dgm:prSet/>
      <dgm:spPr/>
      <dgm:t>
        <a:bodyPr/>
        <a:lstStyle/>
        <a:p>
          <a:endParaRPr lang="en-US"/>
        </a:p>
      </dgm:t>
    </dgm:pt>
    <dgm:pt modelId="{31CE86A1-15C4-41DC-BFDA-5C1E0A0AC8CE}">
      <dgm:prSet custT="1"/>
      <dgm:spPr/>
      <dgm:t>
        <a:bodyPr/>
        <a:lstStyle/>
        <a:p>
          <a:r>
            <a:rPr lang="en-US" sz="1800" b="0" i="0">
              <a:latin typeface="Arial Narrow" panose="020B0606020202030204" pitchFamily="34" charset="0"/>
            </a:rPr>
            <a:t>Parent pays 83% parent fee. Child attends same facility year-round. Child receives before </a:t>
          </a:r>
          <a:r>
            <a:rPr lang="en-US" sz="1800" b="1" i="0">
              <a:latin typeface="Arial Narrow" panose="020B0606020202030204" pitchFamily="34" charset="0"/>
            </a:rPr>
            <a:t>and/or </a:t>
          </a:r>
          <a:r>
            <a:rPr lang="en-US" sz="1800" b="0" i="0">
              <a:latin typeface="Arial Narrow" panose="020B0606020202030204" pitchFamily="34" charset="0"/>
            </a:rPr>
            <a:t>after school care (before and/or after service offering) and needs 100% care during summer and school closure days. </a:t>
          </a:r>
          <a:endParaRPr lang="en-US" sz="1800">
            <a:latin typeface="Arial Narrow" panose="020B0606020202030204" pitchFamily="34" charset="0"/>
          </a:endParaRPr>
        </a:p>
      </dgm:t>
    </dgm:pt>
    <dgm:pt modelId="{C2C7DB12-56C7-4F8B-B6F4-0631925F9B9F}" type="parTrans" cxnId="{2408478B-707F-4E95-91EF-E6D2C54B69DF}">
      <dgm:prSet/>
      <dgm:spPr/>
      <dgm:t>
        <a:bodyPr/>
        <a:lstStyle/>
        <a:p>
          <a:endParaRPr lang="en-US"/>
        </a:p>
      </dgm:t>
    </dgm:pt>
    <dgm:pt modelId="{6BA4B49A-5033-4DE6-B83F-A4336EE65364}" type="sibTrans" cxnId="{2408478B-707F-4E95-91EF-E6D2C54B69DF}">
      <dgm:prSet/>
      <dgm:spPr/>
      <dgm:t>
        <a:bodyPr/>
        <a:lstStyle/>
        <a:p>
          <a:endParaRPr lang="en-US"/>
        </a:p>
      </dgm:t>
    </dgm:pt>
    <dgm:pt modelId="{3123B10D-6639-453D-A573-96030D894954}">
      <dgm:prSet custT="1"/>
      <dgm:spPr/>
      <dgm:t>
        <a:bodyPr/>
        <a:lstStyle/>
        <a:p>
          <a:pPr rtl="0"/>
          <a:r>
            <a:rPr lang="en-US" sz="1800" b="0" i="0">
              <a:latin typeface="Arial Narrow"/>
            </a:rPr>
            <a:t>Children ages 0-5 can also receive the blended rate if the child is in any type of pre-k program. The service offering would be 0-5 and the apply blended rate box must be checked for children ages 0-5. </a:t>
          </a:r>
          <a:endParaRPr lang="en-US" sz="1800">
            <a:latin typeface="Arial Narrow"/>
          </a:endParaRPr>
        </a:p>
      </dgm:t>
    </dgm:pt>
    <dgm:pt modelId="{B56D4A49-546C-4BAF-8E90-764F8544D4C5}" type="parTrans" cxnId="{93E5A272-57EB-4E59-8477-782A31D00160}">
      <dgm:prSet/>
      <dgm:spPr/>
      <dgm:t>
        <a:bodyPr/>
        <a:lstStyle/>
        <a:p>
          <a:endParaRPr lang="en-US"/>
        </a:p>
      </dgm:t>
    </dgm:pt>
    <dgm:pt modelId="{6112BD6D-9A53-477E-9DFB-6400BA28AE53}" type="sibTrans" cxnId="{93E5A272-57EB-4E59-8477-782A31D00160}">
      <dgm:prSet/>
      <dgm:spPr/>
      <dgm:t>
        <a:bodyPr/>
        <a:lstStyle/>
        <a:p>
          <a:endParaRPr lang="en-US"/>
        </a:p>
      </dgm:t>
    </dgm:pt>
    <dgm:pt modelId="{C5D21CDF-3134-4167-9905-A9C6568EF12C}" type="pres">
      <dgm:prSet presAssocID="{62538994-E77C-406F-9634-AC02D7454367}" presName="linear" presStyleCnt="0">
        <dgm:presLayoutVars>
          <dgm:dir/>
          <dgm:animLvl val="lvl"/>
          <dgm:resizeHandles val="exact"/>
        </dgm:presLayoutVars>
      </dgm:prSet>
      <dgm:spPr/>
    </dgm:pt>
    <dgm:pt modelId="{D9660A73-26F7-49E2-997F-0DA5BB61D95C}" type="pres">
      <dgm:prSet presAssocID="{4D1C41C7-A980-494F-AB45-F1F2C0221085}" presName="parentLin" presStyleCnt="0"/>
      <dgm:spPr/>
    </dgm:pt>
    <dgm:pt modelId="{20DDADCE-C255-4B13-BD82-98557FF7289C}" type="pres">
      <dgm:prSet presAssocID="{4D1C41C7-A980-494F-AB45-F1F2C0221085}" presName="parentLeftMargin" presStyleLbl="node1" presStyleIdx="0" presStyleCnt="5"/>
      <dgm:spPr/>
    </dgm:pt>
    <dgm:pt modelId="{8D3B684A-128A-4DB6-9036-DA1BF5A5E43A}" type="pres">
      <dgm:prSet presAssocID="{4D1C41C7-A980-494F-AB45-F1F2C0221085}" presName="parentText" presStyleLbl="node1" presStyleIdx="0" presStyleCnt="5">
        <dgm:presLayoutVars>
          <dgm:chMax val="0"/>
          <dgm:bulletEnabled val="1"/>
        </dgm:presLayoutVars>
      </dgm:prSet>
      <dgm:spPr/>
    </dgm:pt>
    <dgm:pt modelId="{EA0D4312-0284-419D-87F6-BE492159CB5F}" type="pres">
      <dgm:prSet presAssocID="{4D1C41C7-A980-494F-AB45-F1F2C0221085}" presName="negativeSpace" presStyleCnt="0"/>
      <dgm:spPr/>
    </dgm:pt>
    <dgm:pt modelId="{774E0D2F-A549-486C-8CF8-BA93279C6910}" type="pres">
      <dgm:prSet presAssocID="{4D1C41C7-A980-494F-AB45-F1F2C0221085}" presName="childText" presStyleLbl="conFgAcc1" presStyleIdx="0" presStyleCnt="5">
        <dgm:presLayoutVars>
          <dgm:bulletEnabled val="1"/>
        </dgm:presLayoutVars>
      </dgm:prSet>
      <dgm:spPr/>
    </dgm:pt>
    <dgm:pt modelId="{811EFFD3-8738-4A88-B605-6D15BE44D808}" type="pres">
      <dgm:prSet presAssocID="{3E7BCDBA-B2A9-4217-ADF9-083E5773F307}" presName="spaceBetweenRectangles" presStyleCnt="0"/>
      <dgm:spPr/>
    </dgm:pt>
    <dgm:pt modelId="{A5C5EDA1-A1CC-4C68-960A-AA57B9E0AA85}" type="pres">
      <dgm:prSet presAssocID="{4885431C-17B2-4680-90AE-2D9211514F92}" presName="parentLin" presStyleCnt="0"/>
      <dgm:spPr/>
    </dgm:pt>
    <dgm:pt modelId="{7568126F-93B6-4B47-B242-9F92F22D6800}" type="pres">
      <dgm:prSet presAssocID="{4885431C-17B2-4680-90AE-2D9211514F92}" presName="parentLeftMargin" presStyleLbl="node1" presStyleIdx="0" presStyleCnt="5"/>
      <dgm:spPr/>
    </dgm:pt>
    <dgm:pt modelId="{37D9BCDA-6291-4B6E-B7A1-B4F427764E0E}" type="pres">
      <dgm:prSet presAssocID="{4885431C-17B2-4680-90AE-2D9211514F92}" presName="parentText" presStyleLbl="node1" presStyleIdx="1" presStyleCnt="5">
        <dgm:presLayoutVars>
          <dgm:chMax val="0"/>
          <dgm:bulletEnabled val="1"/>
        </dgm:presLayoutVars>
      </dgm:prSet>
      <dgm:spPr/>
    </dgm:pt>
    <dgm:pt modelId="{148E03D2-50EA-49C9-BF31-D4C87E12B4B4}" type="pres">
      <dgm:prSet presAssocID="{4885431C-17B2-4680-90AE-2D9211514F92}" presName="negativeSpace" presStyleCnt="0"/>
      <dgm:spPr/>
    </dgm:pt>
    <dgm:pt modelId="{68881B19-287B-4E6F-B7B1-9EEB8FD2D1FF}" type="pres">
      <dgm:prSet presAssocID="{4885431C-17B2-4680-90AE-2D9211514F92}" presName="childText" presStyleLbl="conFgAcc1" presStyleIdx="1" presStyleCnt="5">
        <dgm:presLayoutVars>
          <dgm:bulletEnabled val="1"/>
        </dgm:presLayoutVars>
      </dgm:prSet>
      <dgm:spPr/>
    </dgm:pt>
    <dgm:pt modelId="{32359813-2FAA-4EDA-92BF-08DB8135AD68}" type="pres">
      <dgm:prSet presAssocID="{C5DEF363-369E-4ECD-B0BD-24068EF7EA2A}" presName="spaceBetweenRectangles" presStyleCnt="0"/>
      <dgm:spPr/>
    </dgm:pt>
    <dgm:pt modelId="{500828A4-2D35-4424-B101-CFA85E0DB8EF}" type="pres">
      <dgm:prSet presAssocID="{91789DE7-0BE7-412D-BD4B-14704850E196}" presName="parentLin" presStyleCnt="0"/>
      <dgm:spPr/>
    </dgm:pt>
    <dgm:pt modelId="{ACF061DD-DF32-4EE2-B87E-5AA2C0BF62E9}" type="pres">
      <dgm:prSet presAssocID="{91789DE7-0BE7-412D-BD4B-14704850E196}" presName="parentLeftMargin" presStyleLbl="node1" presStyleIdx="1" presStyleCnt="5"/>
      <dgm:spPr/>
    </dgm:pt>
    <dgm:pt modelId="{6F4A7EBF-E9DF-47A7-A37F-2E4D0C71AE5E}" type="pres">
      <dgm:prSet presAssocID="{91789DE7-0BE7-412D-BD4B-14704850E196}" presName="parentText" presStyleLbl="node1" presStyleIdx="2" presStyleCnt="5">
        <dgm:presLayoutVars>
          <dgm:chMax val="0"/>
          <dgm:bulletEnabled val="1"/>
        </dgm:presLayoutVars>
      </dgm:prSet>
      <dgm:spPr/>
    </dgm:pt>
    <dgm:pt modelId="{E523E39A-1A86-4A2D-88CB-43091BC825F3}" type="pres">
      <dgm:prSet presAssocID="{91789DE7-0BE7-412D-BD4B-14704850E196}" presName="negativeSpace" presStyleCnt="0"/>
      <dgm:spPr/>
    </dgm:pt>
    <dgm:pt modelId="{5EC9097E-DE05-4433-8340-B52554311440}" type="pres">
      <dgm:prSet presAssocID="{91789DE7-0BE7-412D-BD4B-14704850E196}" presName="childText" presStyleLbl="conFgAcc1" presStyleIdx="2" presStyleCnt="5">
        <dgm:presLayoutVars>
          <dgm:bulletEnabled val="1"/>
        </dgm:presLayoutVars>
      </dgm:prSet>
      <dgm:spPr/>
    </dgm:pt>
    <dgm:pt modelId="{29944BC2-B91C-4B5B-9F5B-AB81AC45A367}" type="pres">
      <dgm:prSet presAssocID="{68493D79-00E9-4C50-8F1B-3DD559FB12AE}" presName="spaceBetweenRectangles" presStyleCnt="0"/>
      <dgm:spPr/>
    </dgm:pt>
    <dgm:pt modelId="{A7CB68E5-E65F-44C6-B33A-CF1D14D533EA}" type="pres">
      <dgm:prSet presAssocID="{2CA65671-A2FB-41B5-BE4A-50057D708DD6}" presName="parentLin" presStyleCnt="0"/>
      <dgm:spPr/>
    </dgm:pt>
    <dgm:pt modelId="{77FAF726-0FC2-432C-8839-6298980F5315}" type="pres">
      <dgm:prSet presAssocID="{2CA65671-A2FB-41B5-BE4A-50057D708DD6}" presName="parentLeftMargin" presStyleLbl="node1" presStyleIdx="2" presStyleCnt="5"/>
      <dgm:spPr/>
    </dgm:pt>
    <dgm:pt modelId="{A7585374-B239-4771-9C6F-F910B9085FFD}" type="pres">
      <dgm:prSet presAssocID="{2CA65671-A2FB-41B5-BE4A-50057D708DD6}" presName="parentText" presStyleLbl="node1" presStyleIdx="3" presStyleCnt="5">
        <dgm:presLayoutVars>
          <dgm:chMax val="0"/>
          <dgm:bulletEnabled val="1"/>
        </dgm:presLayoutVars>
      </dgm:prSet>
      <dgm:spPr/>
    </dgm:pt>
    <dgm:pt modelId="{C9321241-D516-442C-B07D-FFD40F9BF1D7}" type="pres">
      <dgm:prSet presAssocID="{2CA65671-A2FB-41B5-BE4A-50057D708DD6}" presName="negativeSpace" presStyleCnt="0"/>
      <dgm:spPr/>
    </dgm:pt>
    <dgm:pt modelId="{164C39D8-5977-4798-8754-13C3B87DDEE0}" type="pres">
      <dgm:prSet presAssocID="{2CA65671-A2FB-41B5-BE4A-50057D708DD6}" presName="childText" presStyleLbl="conFgAcc1" presStyleIdx="3" presStyleCnt="5">
        <dgm:presLayoutVars>
          <dgm:bulletEnabled val="1"/>
        </dgm:presLayoutVars>
      </dgm:prSet>
      <dgm:spPr/>
    </dgm:pt>
    <dgm:pt modelId="{6C243C80-EFB8-4595-A088-4A95877D146C}" type="pres">
      <dgm:prSet presAssocID="{AB1D7351-ACD6-4086-85D4-A146319931D3}" presName="spaceBetweenRectangles" presStyleCnt="0"/>
      <dgm:spPr/>
    </dgm:pt>
    <dgm:pt modelId="{3B582CDE-5E23-493A-8C0A-2F12EA84395D}" type="pres">
      <dgm:prSet presAssocID="{00914206-66A9-43B1-BE04-7A312B016EB0}" presName="parentLin" presStyleCnt="0"/>
      <dgm:spPr/>
    </dgm:pt>
    <dgm:pt modelId="{A8AB9A60-9FCF-4918-ADF0-F039C19AE6CA}" type="pres">
      <dgm:prSet presAssocID="{00914206-66A9-43B1-BE04-7A312B016EB0}" presName="parentLeftMargin" presStyleLbl="node1" presStyleIdx="3" presStyleCnt="5"/>
      <dgm:spPr/>
    </dgm:pt>
    <dgm:pt modelId="{34E26C7A-A539-4261-8B41-9BFE7E497130}" type="pres">
      <dgm:prSet presAssocID="{00914206-66A9-43B1-BE04-7A312B016EB0}" presName="parentText" presStyleLbl="node1" presStyleIdx="4" presStyleCnt="5">
        <dgm:presLayoutVars>
          <dgm:chMax val="0"/>
          <dgm:bulletEnabled val="1"/>
        </dgm:presLayoutVars>
      </dgm:prSet>
      <dgm:spPr/>
    </dgm:pt>
    <dgm:pt modelId="{BDBB2200-76C8-4039-AA04-40DD9F28AF22}" type="pres">
      <dgm:prSet presAssocID="{00914206-66A9-43B1-BE04-7A312B016EB0}" presName="negativeSpace" presStyleCnt="0"/>
      <dgm:spPr/>
    </dgm:pt>
    <dgm:pt modelId="{D94E0171-488C-448D-83C1-D07FFF5F0186}" type="pres">
      <dgm:prSet presAssocID="{00914206-66A9-43B1-BE04-7A312B016EB0}" presName="childText" presStyleLbl="conFgAcc1" presStyleIdx="4" presStyleCnt="5">
        <dgm:presLayoutVars>
          <dgm:bulletEnabled val="1"/>
        </dgm:presLayoutVars>
      </dgm:prSet>
      <dgm:spPr/>
    </dgm:pt>
  </dgm:ptLst>
  <dgm:cxnLst>
    <dgm:cxn modelId="{1F04D306-4430-4A1D-B01D-8F2E13528233}" srcId="{4D1C41C7-A980-494F-AB45-F1F2C0221085}" destId="{D6F39394-2DB3-4124-AFE9-EA8B6B62B2F2}" srcOrd="0" destOrd="0" parTransId="{CE0EFC8D-A227-47E5-B5A6-7E07820DF6C9}" sibTransId="{25BCE406-02D5-4D6D-9B5E-5B4E7B5DBDD8}"/>
    <dgm:cxn modelId="{AF82B716-C7A1-421B-BC2A-36E4B9027543}" srcId="{62538994-E77C-406F-9634-AC02D7454367}" destId="{4D1C41C7-A980-494F-AB45-F1F2C0221085}" srcOrd="0" destOrd="0" parTransId="{5586BC20-18FE-46DF-B01C-DCAE2A8FDAAC}" sibTransId="{3E7BCDBA-B2A9-4217-ADF9-083E5773F307}"/>
    <dgm:cxn modelId="{5AC8D421-5F93-4B0E-B4E3-BBBA66528B11}" type="presOf" srcId="{BA4E497F-8535-4892-A873-A5B2D31CE44C}" destId="{68881B19-287B-4E6F-B7B1-9EEB8FD2D1FF}" srcOrd="0" destOrd="0" presId="urn:microsoft.com/office/officeart/2005/8/layout/list1"/>
    <dgm:cxn modelId="{E074D72F-0304-4377-A609-69A7C0E93D23}" type="presOf" srcId="{4885431C-17B2-4680-90AE-2D9211514F92}" destId="{37D9BCDA-6291-4B6E-B7A1-B4F427764E0E}" srcOrd="1" destOrd="0" presId="urn:microsoft.com/office/officeart/2005/8/layout/list1"/>
    <dgm:cxn modelId="{6CC64039-75A0-4464-980A-73AE76E99648}" type="presOf" srcId="{91789DE7-0BE7-412D-BD4B-14704850E196}" destId="{6F4A7EBF-E9DF-47A7-A37F-2E4D0C71AE5E}" srcOrd="1" destOrd="0" presId="urn:microsoft.com/office/officeart/2005/8/layout/list1"/>
    <dgm:cxn modelId="{065D523F-CF62-4B81-90DE-BB404068E975}" type="presOf" srcId="{3123B10D-6639-453D-A573-96030D894954}" destId="{164C39D8-5977-4798-8754-13C3B87DDEE0}" srcOrd="0" destOrd="1" presId="urn:microsoft.com/office/officeart/2005/8/layout/list1"/>
    <dgm:cxn modelId="{AD38813F-C249-47CD-A20C-164342EAD6A7}" type="presOf" srcId="{00914206-66A9-43B1-BE04-7A312B016EB0}" destId="{A8AB9A60-9FCF-4918-ADF0-F039C19AE6CA}" srcOrd="0" destOrd="0" presId="urn:microsoft.com/office/officeart/2005/8/layout/list1"/>
    <dgm:cxn modelId="{29543F64-557F-4A1F-8B21-1A422FF2BCF9}" srcId="{62538994-E77C-406F-9634-AC02D7454367}" destId="{00914206-66A9-43B1-BE04-7A312B016EB0}" srcOrd="4" destOrd="0" parTransId="{DA1E6474-D0C7-4933-B420-2CDB2D9F90B6}" sibTransId="{A1DD3F89-EC23-4DF7-957D-C8A91ED01DD2}"/>
    <dgm:cxn modelId="{E0C7B364-A393-40C5-A671-0E3CDA8854C5}" type="presOf" srcId="{62538994-E77C-406F-9634-AC02D7454367}" destId="{C5D21CDF-3134-4167-9905-A9C6568EF12C}" srcOrd="0" destOrd="0" presId="urn:microsoft.com/office/officeart/2005/8/layout/list1"/>
    <dgm:cxn modelId="{21CC6668-C1F8-4125-B3B9-81C7B4081E1D}" type="presOf" srcId="{31CE86A1-15C4-41DC-BFDA-5C1E0A0AC8CE}" destId="{164C39D8-5977-4798-8754-13C3B87DDEE0}" srcOrd="0" destOrd="0" presId="urn:microsoft.com/office/officeart/2005/8/layout/list1"/>
    <dgm:cxn modelId="{C8E1AA68-7D08-4CAA-950C-5D1A5DD7108B}" type="presOf" srcId="{4D1C41C7-A980-494F-AB45-F1F2C0221085}" destId="{20DDADCE-C255-4B13-BD82-98557FF7289C}" srcOrd="0" destOrd="0" presId="urn:microsoft.com/office/officeart/2005/8/layout/list1"/>
    <dgm:cxn modelId="{4FB35E6C-73EE-4F0E-9412-9989A340B06A}" type="presOf" srcId="{91789DE7-0BE7-412D-BD4B-14704850E196}" destId="{ACF061DD-DF32-4EE2-B87E-5AA2C0BF62E9}" srcOrd="0" destOrd="0" presId="urn:microsoft.com/office/officeart/2005/8/layout/list1"/>
    <dgm:cxn modelId="{B5F00E71-BF63-4B24-AEAC-80819C1A7FDA}" srcId="{62538994-E77C-406F-9634-AC02D7454367}" destId="{4885431C-17B2-4680-90AE-2D9211514F92}" srcOrd="1" destOrd="0" parTransId="{BD0B03FA-4E92-49B9-897E-E81D84D817D9}" sibTransId="{C5DEF363-369E-4ECD-B0BD-24068EF7EA2A}"/>
    <dgm:cxn modelId="{93E5A272-57EB-4E59-8477-782A31D00160}" srcId="{2CA65671-A2FB-41B5-BE4A-50057D708DD6}" destId="{3123B10D-6639-453D-A573-96030D894954}" srcOrd="1" destOrd="0" parTransId="{B56D4A49-546C-4BAF-8E90-764F8544D4C5}" sibTransId="{6112BD6D-9A53-477E-9DFB-6400BA28AE53}"/>
    <dgm:cxn modelId="{CAE34C7C-DB71-4B04-9DAE-4142449152CE}" type="presOf" srcId="{4D1C41C7-A980-494F-AB45-F1F2C0221085}" destId="{8D3B684A-128A-4DB6-9036-DA1BF5A5E43A}" srcOrd="1" destOrd="0" presId="urn:microsoft.com/office/officeart/2005/8/layout/list1"/>
    <dgm:cxn modelId="{09DADD7E-0C9B-4EB5-9662-048F34D342F7}" srcId="{91789DE7-0BE7-412D-BD4B-14704850E196}" destId="{789C6609-93FF-45D1-AA8C-BE8F22808691}" srcOrd="0" destOrd="0" parTransId="{04F994C8-0B3D-40FC-B2D6-9540C9B279C5}" sibTransId="{D5E19DA5-52EA-4CF8-A098-F227FA7DBA6C}"/>
    <dgm:cxn modelId="{7050D986-C7AC-44EE-A08D-A024AF923539}" type="presOf" srcId="{4885431C-17B2-4680-90AE-2D9211514F92}" destId="{7568126F-93B6-4B47-B242-9F92F22D6800}" srcOrd="0" destOrd="0" presId="urn:microsoft.com/office/officeart/2005/8/layout/list1"/>
    <dgm:cxn modelId="{2408478B-707F-4E95-91EF-E6D2C54B69DF}" srcId="{2CA65671-A2FB-41B5-BE4A-50057D708DD6}" destId="{31CE86A1-15C4-41DC-BFDA-5C1E0A0AC8CE}" srcOrd="0" destOrd="0" parTransId="{C2C7DB12-56C7-4F8B-B6F4-0631925F9B9F}" sibTransId="{6BA4B49A-5033-4DE6-B83F-A4336EE65364}"/>
    <dgm:cxn modelId="{3F2F018E-48A6-4B56-BFB0-31C19BBB011E}" type="presOf" srcId="{2CA65671-A2FB-41B5-BE4A-50057D708DD6}" destId="{A7585374-B239-4771-9C6F-F910B9085FFD}" srcOrd="1" destOrd="0" presId="urn:microsoft.com/office/officeart/2005/8/layout/list1"/>
    <dgm:cxn modelId="{1666A39A-EC18-4247-BF64-1E78A1EE52A2}" srcId="{62538994-E77C-406F-9634-AC02D7454367}" destId="{91789DE7-0BE7-412D-BD4B-14704850E196}" srcOrd="2" destOrd="0" parTransId="{6C6FF641-E584-4F50-9AA1-64C449A6FB37}" sibTransId="{68493D79-00E9-4C50-8F1B-3DD559FB12AE}"/>
    <dgm:cxn modelId="{FACFB7A2-2CED-4762-B776-F7E7FDC497E6}" type="presOf" srcId="{789C6609-93FF-45D1-AA8C-BE8F22808691}" destId="{5EC9097E-DE05-4433-8340-B52554311440}" srcOrd="0" destOrd="0" presId="urn:microsoft.com/office/officeart/2005/8/layout/list1"/>
    <dgm:cxn modelId="{354185AA-CF22-4F03-AB68-3522ED2B4149}" srcId="{62538994-E77C-406F-9634-AC02D7454367}" destId="{2CA65671-A2FB-41B5-BE4A-50057D708DD6}" srcOrd="3" destOrd="0" parTransId="{DE7F868F-1FE7-49CE-9865-643C386136B5}" sibTransId="{AB1D7351-ACD6-4086-85D4-A146319931D3}"/>
    <dgm:cxn modelId="{CA84DFBB-F062-4821-B404-F16D95E043E0}" srcId="{4885431C-17B2-4680-90AE-2D9211514F92}" destId="{BA4E497F-8535-4892-A873-A5B2D31CE44C}" srcOrd="0" destOrd="0" parTransId="{C41EE094-A2F0-4C9B-BA8C-3871467B9531}" sibTransId="{671A9977-79F6-4C52-A2B5-78D466CBAC1A}"/>
    <dgm:cxn modelId="{7D6B82D3-29F9-40E4-A837-C26523AE8886}" srcId="{00914206-66A9-43B1-BE04-7A312B016EB0}" destId="{6189A2C9-7E1D-4F5B-9393-FE24D90BF6FE}" srcOrd="0" destOrd="0" parTransId="{B55A4DE9-3ACF-4944-A910-FB90C8E2D84A}" sibTransId="{9F7CEB85-8327-4043-9565-3837C367CC6C}"/>
    <dgm:cxn modelId="{784C49DB-5E0E-4002-8896-30B7D82B5514}" type="presOf" srcId="{2CA65671-A2FB-41B5-BE4A-50057D708DD6}" destId="{77FAF726-0FC2-432C-8839-6298980F5315}" srcOrd="0" destOrd="0" presId="urn:microsoft.com/office/officeart/2005/8/layout/list1"/>
    <dgm:cxn modelId="{BB083BDD-D513-4942-B09F-311A55EDF6B9}" type="presOf" srcId="{00914206-66A9-43B1-BE04-7A312B016EB0}" destId="{34E26C7A-A539-4261-8B41-9BFE7E497130}" srcOrd="1" destOrd="0" presId="urn:microsoft.com/office/officeart/2005/8/layout/list1"/>
    <dgm:cxn modelId="{53E589E1-B425-423B-8546-6391CA37B4B3}" type="presOf" srcId="{D6F39394-2DB3-4124-AFE9-EA8B6B62B2F2}" destId="{774E0D2F-A549-486C-8CF8-BA93279C6910}" srcOrd="0" destOrd="0" presId="urn:microsoft.com/office/officeart/2005/8/layout/list1"/>
    <dgm:cxn modelId="{DF8CD4F8-4FEE-4FF8-B511-81331A3B3215}" type="presOf" srcId="{6189A2C9-7E1D-4F5B-9393-FE24D90BF6FE}" destId="{D94E0171-488C-448D-83C1-D07FFF5F0186}" srcOrd="0" destOrd="0" presId="urn:microsoft.com/office/officeart/2005/8/layout/list1"/>
    <dgm:cxn modelId="{BB6554E2-4CBF-4041-BDA6-6DA191D5C169}" type="presParOf" srcId="{C5D21CDF-3134-4167-9905-A9C6568EF12C}" destId="{D9660A73-26F7-49E2-997F-0DA5BB61D95C}" srcOrd="0" destOrd="0" presId="urn:microsoft.com/office/officeart/2005/8/layout/list1"/>
    <dgm:cxn modelId="{203015DD-BD24-4AF1-8DFB-1DB0A96B77AC}" type="presParOf" srcId="{D9660A73-26F7-49E2-997F-0DA5BB61D95C}" destId="{20DDADCE-C255-4B13-BD82-98557FF7289C}" srcOrd="0" destOrd="0" presId="urn:microsoft.com/office/officeart/2005/8/layout/list1"/>
    <dgm:cxn modelId="{80D72904-4516-453B-8E65-F8946362CBFE}" type="presParOf" srcId="{D9660A73-26F7-49E2-997F-0DA5BB61D95C}" destId="{8D3B684A-128A-4DB6-9036-DA1BF5A5E43A}" srcOrd="1" destOrd="0" presId="urn:microsoft.com/office/officeart/2005/8/layout/list1"/>
    <dgm:cxn modelId="{7B532705-0B2D-43EF-9EA5-7F0ABD8F3C36}" type="presParOf" srcId="{C5D21CDF-3134-4167-9905-A9C6568EF12C}" destId="{EA0D4312-0284-419D-87F6-BE492159CB5F}" srcOrd="1" destOrd="0" presId="urn:microsoft.com/office/officeart/2005/8/layout/list1"/>
    <dgm:cxn modelId="{8F3BFB20-38F4-4DEE-9439-B1C32E79B2F1}" type="presParOf" srcId="{C5D21CDF-3134-4167-9905-A9C6568EF12C}" destId="{774E0D2F-A549-486C-8CF8-BA93279C6910}" srcOrd="2" destOrd="0" presId="urn:microsoft.com/office/officeart/2005/8/layout/list1"/>
    <dgm:cxn modelId="{9CF9336D-B76B-4AA4-8494-576CBB8D7A3F}" type="presParOf" srcId="{C5D21CDF-3134-4167-9905-A9C6568EF12C}" destId="{811EFFD3-8738-4A88-B605-6D15BE44D808}" srcOrd="3" destOrd="0" presId="urn:microsoft.com/office/officeart/2005/8/layout/list1"/>
    <dgm:cxn modelId="{733CD70D-BB99-4E00-BFBF-ECB391804DB1}" type="presParOf" srcId="{C5D21CDF-3134-4167-9905-A9C6568EF12C}" destId="{A5C5EDA1-A1CC-4C68-960A-AA57B9E0AA85}" srcOrd="4" destOrd="0" presId="urn:microsoft.com/office/officeart/2005/8/layout/list1"/>
    <dgm:cxn modelId="{D506BF0D-B20B-4B36-A0E1-A79BC62AB083}" type="presParOf" srcId="{A5C5EDA1-A1CC-4C68-960A-AA57B9E0AA85}" destId="{7568126F-93B6-4B47-B242-9F92F22D6800}" srcOrd="0" destOrd="0" presId="urn:microsoft.com/office/officeart/2005/8/layout/list1"/>
    <dgm:cxn modelId="{2D2149C9-23D0-4A40-9A05-8AF8FD3E4F54}" type="presParOf" srcId="{A5C5EDA1-A1CC-4C68-960A-AA57B9E0AA85}" destId="{37D9BCDA-6291-4B6E-B7A1-B4F427764E0E}" srcOrd="1" destOrd="0" presId="urn:microsoft.com/office/officeart/2005/8/layout/list1"/>
    <dgm:cxn modelId="{06B1B34F-217D-488E-9E8D-C10DA1F0B931}" type="presParOf" srcId="{C5D21CDF-3134-4167-9905-A9C6568EF12C}" destId="{148E03D2-50EA-49C9-BF31-D4C87E12B4B4}" srcOrd="5" destOrd="0" presId="urn:microsoft.com/office/officeart/2005/8/layout/list1"/>
    <dgm:cxn modelId="{ECA5E0CF-14EB-4592-9747-96676CB27D6E}" type="presParOf" srcId="{C5D21CDF-3134-4167-9905-A9C6568EF12C}" destId="{68881B19-287B-4E6F-B7B1-9EEB8FD2D1FF}" srcOrd="6" destOrd="0" presId="urn:microsoft.com/office/officeart/2005/8/layout/list1"/>
    <dgm:cxn modelId="{36475EDE-1337-443D-8ED0-214BC003B5A9}" type="presParOf" srcId="{C5D21CDF-3134-4167-9905-A9C6568EF12C}" destId="{32359813-2FAA-4EDA-92BF-08DB8135AD68}" srcOrd="7" destOrd="0" presId="urn:microsoft.com/office/officeart/2005/8/layout/list1"/>
    <dgm:cxn modelId="{AEC482A1-47A6-4DDA-B9CA-B1A6638A0A64}" type="presParOf" srcId="{C5D21CDF-3134-4167-9905-A9C6568EF12C}" destId="{500828A4-2D35-4424-B101-CFA85E0DB8EF}" srcOrd="8" destOrd="0" presId="urn:microsoft.com/office/officeart/2005/8/layout/list1"/>
    <dgm:cxn modelId="{9A5F649F-C111-4B68-AAA1-24FC6E4D880A}" type="presParOf" srcId="{500828A4-2D35-4424-B101-CFA85E0DB8EF}" destId="{ACF061DD-DF32-4EE2-B87E-5AA2C0BF62E9}" srcOrd="0" destOrd="0" presId="urn:microsoft.com/office/officeart/2005/8/layout/list1"/>
    <dgm:cxn modelId="{C9B16609-27B3-4930-9B33-4679790111DE}" type="presParOf" srcId="{500828A4-2D35-4424-B101-CFA85E0DB8EF}" destId="{6F4A7EBF-E9DF-47A7-A37F-2E4D0C71AE5E}" srcOrd="1" destOrd="0" presId="urn:microsoft.com/office/officeart/2005/8/layout/list1"/>
    <dgm:cxn modelId="{26296E80-7AEE-4DEF-A880-A019AA8DE0D3}" type="presParOf" srcId="{C5D21CDF-3134-4167-9905-A9C6568EF12C}" destId="{E523E39A-1A86-4A2D-88CB-43091BC825F3}" srcOrd="9" destOrd="0" presId="urn:microsoft.com/office/officeart/2005/8/layout/list1"/>
    <dgm:cxn modelId="{540657FC-7239-4201-A675-60EC13C99EF8}" type="presParOf" srcId="{C5D21CDF-3134-4167-9905-A9C6568EF12C}" destId="{5EC9097E-DE05-4433-8340-B52554311440}" srcOrd="10" destOrd="0" presId="urn:microsoft.com/office/officeart/2005/8/layout/list1"/>
    <dgm:cxn modelId="{5AE90738-6EEB-4BB5-999D-702E00116FA9}" type="presParOf" srcId="{C5D21CDF-3134-4167-9905-A9C6568EF12C}" destId="{29944BC2-B91C-4B5B-9F5B-AB81AC45A367}" srcOrd="11" destOrd="0" presId="urn:microsoft.com/office/officeart/2005/8/layout/list1"/>
    <dgm:cxn modelId="{20ED7DBC-7A29-4A48-80F8-8189C90D3566}" type="presParOf" srcId="{C5D21CDF-3134-4167-9905-A9C6568EF12C}" destId="{A7CB68E5-E65F-44C6-B33A-CF1D14D533EA}" srcOrd="12" destOrd="0" presId="urn:microsoft.com/office/officeart/2005/8/layout/list1"/>
    <dgm:cxn modelId="{2C2086E5-7E89-449C-A2A3-1B4773F7484F}" type="presParOf" srcId="{A7CB68E5-E65F-44C6-B33A-CF1D14D533EA}" destId="{77FAF726-0FC2-432C-8839-6298980F5315}" srcOrd="0" destOrd="0" presId="urn:microsoft.com/office/officeart/2005/8/layout/list1"/>
    <dgm:cxn modelId="{BE4869E9-6EBE-45F9-A6E1-598D6304739C}" type="presParOf" srcId="{A7CB68E5-E65F-44C6-B33A-CF1D14D533EA}" destId="{A7585374-B239-4771-9C6F-F910B9085FFD}" srcOrd="1" destOrd="0" presId="urn:microsoft.com/office/officeart/2005/8/layout/list1"/>
    <dgm:cxn modelId="{529FB64C-9CD5-491B-BD70-1DED93635D26}" type="presParOf" srcId="{C5D21CDF-3134-4167-9905-A9C6568EF12C}" destId="{C9321241-D516-442C-B07D-FFD40F9BF1D7}" srcOrd="13" destOrd="0" presId="urn:microsoft.com/office/officeart/2005/8/layout/list1"/>
    <dgm:cxn modelId="{EF2A74C3-4B31-476C-A880-DCC227818AD7}" type="presParOf" srcId="{C5D21CDF-3134-4167-9905-A9C6568EF12C}" destId="{164C39D8-5977-4798-8754-13C3B87DDEE0}" srcOrd="14" destOrd="0" presId="urn:microsoft.com/office/officeart/2005/8/layout/list1"/>
    <dgm:cxn modelId="{6CE64E78-30A0-4F0A-9243-07CC42EDEF09}" type="presParOf" srcId="{C5D21CDF-3134-4167-9905-A9C6568EF12C}" destId="{6C243C80-EFB8-4595-A088-4A95877D146C}" srcOrd="15" destOrd="0" presId="urn:microsoft.com/office/officeart/2005/8/layout/list1"/>
    <dgm:cxn modelId="{E80D55DE-0D5D-479C-9693-A09EA0FA0FD2}" type="presParOf" srcId="{C5D21CDF-3134-4167-9905-A9C6568EF12C}" destId="{3B582CDE-5E23-493A-8C0A-2F12EA84395D}" srcOrd="16" destOrd="0" presId="urn:microsoft.com/office/officeart/2005/8/layout/list1"/>
    <dgm:cxn modelId="{DD27134F-2C09-43CB-AFFD-2D3CCD6EE602}" type="presParOf" srcId="{3B582CDE-5E23-493A-8C0A-2F12EA84395D}" destId="{A8AB9A60-9FCF-4918-ADF0-F039C19AE6CA}" srcOrd="0" destOrd="0" presId="urn:microsoft.com/office/officeart/2005/8/layout/list1"/>
    <dgm:cxn modelId="{430E5486-033E-4E5D-A899-FA91348A8602}" type="presParOf" srcId="{3B582CDE-5E23-493A-8C0A-2F12EA84395D}" destId="{34E26C7A-A539-4261-8B41-9BFE7E497130}" srcOrd="1" destOrd="0" presId="urn:microsoft.com/office/officeart/2005/8/layout/list1"/>
    <dgm:cxn modelId="{807ACC2F-D1E9-479C-A804-94F72A25DE19}" type="presParOf" srcId="{C5D21CDF-3134-4167-9905-A9C6568EF12C}" destId="{BDBB2200-76C8-4039-AA04-40DD9F28AF22}" srcOrd="17" destOrd="0" presId="urn:microsoft.com/office/officeart/2005/8/layout/list1"/>
    <dgm:cxn modelId="{7A0307D7-012B-4001-A189-D595CC7381A1}" type="presParOf" srcId="{C5D21CDF-3134-4167-9905-A9C6568EF12C}" destId="{D94E0171-488C-448D-83C1-D07FFF5F0186}"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5EF4309-7B1D-411E-81EC-399E2614E2EB}" type="doc">
      <dgm:prSet loTypeId="urn:microsoft.com/office/officeart/2008/layout/LinedList" loCatId="list" qsTypeId="urn:microsoft.com/office/officeart/2005/8/quickstyle/simple2" qsCatId="simple" csTypeId="urn:microsoft.com/office/officeart/2005/8/colors/accent3_2" csCatId="accent3" phldr="1"/>
      <dgm:spPr/>
      <dgm:t>
        <a:bodyPr/>
        <a:lstStyle/>
        <a:p>
          <a:endParaRPr lang="en-US"/>
        </a:p>
      </dgm:t>
    </dgm:pt>
    <dgm:pt modelId="{7CD5CB27-404D-4D0B-8B6D-B7D8B580AD11}">
      <dgm:prSet custT="1"/>
      <dgm:spPr/>
      <dgm:t>
        <a:bodyPr/>
        <a:lstStyle/>
        <a:p>
          <a:r>
            <a:rPr lang="en-US" sz="1600" b="1" i="0"/>
            <a:t>•</a:t>
          </a:r>
          <a:r>
            <a:rPr lang="en-US" sz="2400" b="1" i="0">
              <a:latin typeface="Arial" panose="020B0604020202020204" pitchFamily="34" charset="0"/>
              <a:cs typeface="Arial" panose="020B0604020202020204" pitchFamily="34" charset="0"/>
            </a:rPr>
            <a:t>Selling recyclables</a:t>
          </a:r>
          <a:endParaRPr lang="en-US" sz="2400">
            <a:latin typeface="Arial" panose="020B0604020202020204" pitchFamily="34" charset="0"/>
            <a:cs typeface="Arial" panose="020B0604020202020204" pitchFamily="34" charset="0"/>
          </a:endParaRPr>
        </a:p>
      </dgm:t>
    </dgm:pt>
    <dgm:pt modelId="{5A273276-C2C7-4AFF-94C7-C0B1D5F691FA}" type="parTrans" cxnId="{CD98FF2F-1DFC-4DFC-A9F1-05EE89A30723}">
      <dgm:prSet/>
      <dgm:spPr/>
      <dgm:t>
        <a:bodyPr/>
        <a:lstStyle/>
        <a:p>
          <a:endParaRPr lang="en-US"/>
        </a:p>
      </dgm:t>
    </dgm:pt>
    <dgm:pt modelId="{6BA39537-1B0D-4ADA-A250-84718E5E12AD}" type="sibTrans" cxnId="{CD98FF2F-1DFC-4DFC-A9F1-05EE89A30723}">
      <dgm:prSet/>
      <dgm:spPr/>
      <dgm:t>
        <a:bodyPr/>
        <a:lstStyle/>
        <a:p>
          <a:endParaRPr lang="en-US"/>
        </a:p>
      </dgm:t>
    </dgm:pt>
    <dgm:pt modelId="{FF9C64AF-FD34-4BB0-9D76-71697F27ADD8}">
      <dgm:prSet custT="1"/>
      <dgm:spPr/>
      <dgm:t>
        <a:bodyPr/>
        <a:lstStyle/>
        <a:p>
          <a:r>
            <a:rPr lang="en-US" sz="1600" b="1" i="0"/>
            <a:t>•</a:t>
          </a:r>
          <a:r>
            <a:rPr lang="en-US" sz="2400" b="1" i="0">
              <a:latin typeface="Arial" panose="020B0604020202020204" pitchFamily="34" charset="0"/>
              <a:cs typeface="Arial" panose="020B0604020202020204" pitchFamily="34" charset="0"/>
            </a:rPr>
            <a:t>Babysitting</a:t>
          </a:r>
          <a:endParaRPr lang="en-US" sz="2400">
            <a:latin typeface="Arial" panose="020B0604020202020204" pitchFamily="34" charset="0"/>
            <a:cs typeface="Arial" panose="020B0604020202020204" pitchFamily="34" charset="0"/>
          </a:endParaRPr>
        </a:p>
      </dgm:t>
    </dgm:pt>
    <dgm:pt modelId="{4A3CCF72-4E4B-4CB8-80E1-95478D76DD10}" type="parTrans" cxnId="{45516FF0-5162-42F5-A6B4-DD065D60016F}">
      <dgm:prSet/>
      <dgm:spPr/>
      <dgm:t>
        <a:bodyPr/>
        <a:lstStyle/>
        <a:p>
          <a:endParaRPr lang="en-US"/>
        </a:p>
      </dgm:t>
    </dgm:pt>
    <dgm:pt modelId="{0792EF06-3F40-4D9D-B2F3-96AE6E3037C1}" type="sibTrans" cxnId="{45516FF0-5162-42F5-A6B4-DD065D60016F}">
      <dgm:prSet/>
      <dgm:spPr/>
      <dgm:t>
        <a:bodyPr/>
        <a:lstStyle/>
        <a:p>
          <a:endParaRPr lang="en-US"/>
        </a:p>
      </dgm:t>
    </dgm:pt>
    <dgm:pt modelId="{8D4678C6-5F11-4E95-BD02-3C0D70EE1A5D}">
      <dgm:prSet custT="1"/>
      <dgm:spPr/>
      <dgm:t>
        <a:bodyPr/>
        <a:lstStyle/>
        <a:p>
          <a:r>
            <a:rPr lang="en-US" sz="1600" b="1" i="0"/>
            <a:t>•</a:t>
          </a:r>
          <a:r>
            <a:rPr lang="en-US" sz="2400" b="1" i="0">
              <a:latin typeface="Arial" panose="020B0604020202020204" pitchFamily="34" charset="0"/>
              <a:cs typeface="Arial" panose="020B0604020202020204" pitchFamily="34" charset="0"/>
            </a:rPr>
            <a:t>Roomer/boarder income</a:t>
          </a:r>
          <a:endParaRPr lang="en-US" sz="2400">
            <a:latin typeface="Arial" panose="020B0604020202020204" pitchFamily="34" charset="0"/>
            <a:cs typeface="Arial" panose="020B0604020202020204" pitchFamily="34" charset="0"/>
          </a:endParaRPr>
        </a:p>
      </dgm:t>
    </dgm:pt>
    <dgm:pt modelId="{2ED304C2-ED31-4B60-BDAD-291EEF8B8C18}" type="parTrans" cxnId="{9618960C-12B4-483D-A81F-3245B5C15EF7}">
      <dgm:prSet/>
      <dgm:spPr/>
      <dgm:t>
        <a:bodyPr/>
        <a:lstStyle/>
        <a:p>
          <a:endParaRPr lang="en-US"/>
        </a:p>
      </dgm:t>
    </dgm:pt>
    <dgm:pt modelId="{819AA2CE-98C4-4E97-ABA0-15F75E01CD4E}" type="sibTrans" cxnId="{9618960C-12B4-483D-A81F-3245B5C15EF7}">
      <dgm:prSet/>
      <dgm:spPr/>
      <dgm:t>
        <a:bodyPr/>
        <a:lstStyle/>
        <a:p>
          <a:endParaRPr lang="en-US"/>
        </a:p>
      </dgm:t>
    </dgm:pt>
    <dgm:pt modelId="{197CD533-4899-4B9D-99E8-E7CFFE6B5F9F}">
      <dgm:prSet custT="1"/>
      <dgm:spPr/>
      <dgm:t>
        <a:bodyPr/>
        <a:lstStyle/>
        <a:p>
          <a:r>
            <a:rPr lang="en-US" sz="1600" b="1" i="0"/>
            <a:t>•</a:t>
          </a:r>
          <a:r>
            <a:rPr lang="en-US" sz="2400" b="1" i="0">
              <a:latin typeface="Arial" panose="020B0604020202020204" pitchFamily="34" charset="0"/>
              <a:cs typeface="Arial" panose="020B0604020202020204" pitchFamily="34" charset="0"/>
            </a:rPr>
            <a:t>Rental income</a:t>
          </a:r>
          <a:endParaRPr lang="en-US" sz="2400">
            <a:latin typeface="Arial" panose="020B0604020202020204" pitchFamily="34" charset="0"/>
            <a:cs typeface="Arial" panose="020B0604020202020204" pitchFamily="34" charset="0"/>
          </a:endParaRPr>
        </a:p>
      </dgm:t>
    </dgm:pt>
    <dgm:pt modelId="{5DF5FF7A-BD46-40EF-A4AE-D5ADB6B13F10}" type="parTrans" cxnId="{AAF1927E-1DC5-4E5D-A890-8C856467AE82}">
      <dgm:prSet/>
      <dgm:spPr/>
      <dgm:t>
        <a:bodyPr/>
        <a:lstStyle/>
        <a:p>
          <a:endParaRPr lang="en-US"/>
        </a:p>
      </dgm:t>
    </dgm:pt>
    <dgm:pt modelId="{62B4ECA8-E852-49B0-BBA8-689D9F2E746A}" type="sibTrans" cxnId="{AAF1927E-1DC5-4E5D-A890-8C856467AE82}">
      <dgm:prSet/>
      <dgm:spPr/>
      <dgm:t>
        <a:bodyPr/>
        <a:lstStyle/>
        <a:p>
          <a:endParaRPr lang="en-US"/>
        </a:p>
      </dgm:t>
    </dgm:pt>
    <dgm:pt modelId="{54563EB8-10A3-4106-B464-4D436CCEDDE5}">
      <dgm:prSet custT="1"/>
      <dgm:spPr/>
      <dgm:t>
        <a:bodyPr/>
        <a:lstStyle/>
        <a:p>
          <a:r>
            <a:rPr lang="en-US" sz="1600" b="1" i="0"/>
            <a:t>•</a:t>
          </a:r>
          <a:r>
            <a:rPr lang="en-US" sz="2400" b="1" i="0">
              <a:latin typeface="Arial" panose="020B0604020202020204" pitchFamily="34" charset="0"/>
              <a:cs typeface="Arial" panose="020B0604020202020204" pitchFamily="34" charset="0"/>
            </a:rPr>
            <a:t>Farm income</a:t>
          </a:r>
          <a:endParaRPr lang="en-US" sz="2400">
            <a:latin typeface="Arial" panose="020B0604020202020204" pitchFamily="34" charset="0"/>
            <a:cs typeface="Arial" panose="020B0604020202020204" pitchFamily="34" charset="0"/>
          </a:endParaRPr>
        </a:p>
      </dgm:t>
    </dgm:pt>
    <dgm:pt modelId="{37257445-3E19-4901-ACD7-C4CF4A39D7E7}" type="parTrans" cxnId="{5B2A7500-41A3-496D-BDC3-924BB2632AE8}">
      <dgm:prSet/>
      <dgm:spPr/>
      <dgm:t>
        <a:bodyPr/>
        <a:lstStyle/>
        <a:p>
          <a:endParaRPr lang="en-US"/>
        </a:p>
      </dgm:t>
    </dgm:pt>
    <dgm:pt modelId="{969A687D-B66D-4B32-8F4E-ABA2F1D618AB}" type="sibTrans" cxnId="{5B2A7500-41A3-496D-BDC3-924BB2632AE8}">
      <dgm:prSet/>
      <dgm:spPr/>
      <dgm:t>
        <a:bodyPr/>
        <a:lstStyle/>
        <a:p>
          <a:endParaRPr lang="en-US"/>
        </a:p>
      </dgm:t>
    </dgm:pt>
    <dgm:pt modelId="{221FA0A6-DBB9-41B2-9AD1-1BDDE889335C}">
      <dgm:prSet custT="1"/>
      <dgm:spPr/>
      <dgm:t>
        <a:bodyPr/>
        <a:lstStyle/>
        <a:p>
          <a:r>
            <a:rPr lang="en-US" sz="1600" b="1" i="0"/>
            <a:t>•</a:t>
          </a:r>
          <a:r>
            <a:rPr lang="en-US" sz="2400" b="1" i="0">
              <a:latin typeface="Arial" panose="020B0604020202020204" pitchFamily="34" charset="0"/>
              <a:cs typeface="Arial" panose="020B0604020202020204" pitchFamily="34" charset="0"/>
            </a:rPr>
            <a:t>Cosmetologist</a:t>
          </a:r>
          <a:r>
            <a:rPr lang="en-US" sz="1600" b="1" i="0"/>
            <a:t> </a:t>
          </a:r>
          <a:endParaRPr lang="en-US" sz="1600"/>
        </a:p>
      </dgm:t>
    </dgm:pt>
    <dgm:pt modelId="{6F19F795-3D4B-46F2-A428-22A6606951CB}" type="parTrans" cxnId="{B2BAC33F-3B5E-4152-8717-08C92A950CFC}">
      <dgm:prSet/>
      <dgm:spPr/>
      <dgm:t>
        <a:bodyPr/>
        <a:lstStyle/>
        <a:p>
          <a:endParaRPr lang="en-US"/>
        </a:p>
      </dgm:t>
    </dgm:pt>
    <dgm:pt modelId="{B4663452-8CEE-40B8-BF14-355ECE4B26F2}" type="sibTrans" cxnId="{B2BAC33F-3B5E-4152-8717-08C92A950CFC}">
      <dgm:prSet/>
      <dgm:spPr/>
      <dgm:t>
        <a:bodyPr/>
        <a:lstStyle/>
        <a:p>
          <a:endParaRPr lang="en-US"/>
        </a:p>
      </dgm:t>
    </dgm:pt>
    <dgm:pt modelId="{363209A2-459E-484F-A5F4-5D0EC38C655D}">
      <dgm:prSet custT="1"/>
      <dgm:spPr/>
      <dgm:t>
        <a:bodyPr/>
        <a:lstStyle/>
        <a:p>
          <a:r>
            <a:rPr lang="en-US" sz="1600" b="1" i="0"/>
            <a:t>•</a:t>
          </a:r>
          <a:r>
            <a:rPr lang="en-US" sz="2400" b="1" i="0">
              <a:latin typeface="Arial" panose="020B0604020202020204" pitchFamily="34" charset="0"/>
              <a:cs typeface="Arial" panose="020B0604020202020204" pitchFamily="34" charset="0"/>
            </a:rPr>
            <a:t>Carpenter</a:t>
          </a:r>
          <a:endParaRPr lang="en-US" sz="2400">
            <a:latin typeface="Arial" panose="020B0604020202020204" pitchFamily="34" charset="0"/>
            <a:cs typeface="Arial" panose="020B0604020202020204" pitchFamily="34" charset="0"/>
          </a:endParaRPr>
        </a:p>
      </dgm:t>
    </dgm:pt>
    <dgm:pt modelId="{3596CF80-7B2D-42B8-BDEB-D4533A5A4FEA}" type="parTrans" cxnId="{A13DC2C0-3ADB-4892-9062-F3D33469FA71}">
      <dgm:prSet/>
      <dgm:spPr/>
      <dgm:t>
        <a:bodyPr/>
        <a:lstStyle/>
        <a:p>
          <a:endParaRPr lang="en-US"/>
        </a:p>
      </dgm:t>
    </dgm:pt>
    <dgm:pt modelId="{555E60C3-9324-44EB-ADCC-A99764F42A75}" type="sibTrans" cxnId="{A13DC2C0-3ADB-4892-9062-F3D33469FA71}">
      <dgm:prSet/>
      <dgm:spPr/>
      <dgm:t>
        <a:bodyPr/>
        <a:lstStyle/>
        <a:p>
          <a:endParaRPr lang="en-US"/>
        </a:p>
      </dgm:t>
    </dgm:pt>
    <dgm:pt modelId="{171BBAFD-709A-4C54-ACE9-9FAC7AB3205C}">
      <dgm:prSet custT="1"/>
      <dgm:spPr/>
      <dgm:t>
        <a:bodyPr/>
        <a:lstStyle/>
        <a:p>
          <a:r>
            <a:rPr lang="en-US" sz="1600" b="1" i="0"/>
            <a:t>•</a:t>
          </a:r>
          <a:r>
            <a:rPr lang="en-US" sz="2400" b="1" i="0">
              <a:latin typeface="Arial" panose="020B0604020202020204" pitchFamily="34" charset="0"/>
              <a:cs typeface="Arial" panose="020B0604020202020204" pitchFamily="34" charset="0"/>
            </a:rPr>
            <a:t>Independent subcontractors such as Door Dash, Instacart &amp; Uber Drivers</a:t>
          </a:r>
          <a:endParaRPr lang="en-US" sz="2400">
            <a:latin typeface="Arial" panose="020B0604020202020204" pitchFamily="34" charset="0"/>
            <a:cs typeface="Arial" panose="020B0604020202020204" pitchFamily="34" charset="0"/>
          </a:endParaRPr>
        </a:p>
      </dgm:t>
    </dgm:pt>
    <dgm:pt modelId="{4033B5F4-D9BA-4529-A749-A1AC5F765F94}" type="parTrans" cxnId="{1E92B02E-2A71-49CF-96E5-08B71519B782}">
      <dgm:prSet/>
      <dgm:spPr/>
      <dgm:t>
        <a:bodyPr/>
        <a:lstStyle/>
        <a:p>
          <a:endParaRPr lang="en-US"/>
        </a:p>
      </dgm:t>
    </dgm:pt>
    <dgm:pt modelId="{6CC86395-5903-41FE-A5C4-92E29C584FD0}" type="sibTrans" cxnId="{1E92B02E-2A71-49CF-96E5-08B71519B782}">
      <dgm:prSet/>
      <dgm:spPr/>
      <dgm:t>
        <a:bodyPr/>
        <a:lstStyle/>
        <a:p>
          <a:endParaRPr lang="en-US"/>
        </a:p>
      </dgm:t>
    </dgm:pt>
    <dgm:pt modelId="{020F93E2-B207-4AB4-97BB-F47FF17C5ACC}" type="pres">
      <dgm:prSet presAssocID="{75EF4309-7B1D-411E-81EC-399E2614E2EB}" presName="vert0" presStyleCnt="0">
        <dgm:presLayoutVars>
          <dgm:dir/>
          <dgm:animOne val="branch"/>
          <dgm:animLvl val="lvl"/>
        </dgm:presLayoutVars>
      </dgm:prSet>
      <dgm:spPr/>
    </dgm:pt>
    <dgm:pt modelId="{F2EDD21D-D0A9-426B-A6AB-3221134B0B75}" type="pres">
      <dgm:prSet presAssocID="{7CD5CB27-404D-4D0B-8B6D-B7D8B580AD11}" presName="thickLine" presStyleLbl="alignNode1" presStyleIdx="0" presStyleCnt="8"/>
      <dgm:spPr/>
    </dgm:pt>
    <dgm:pt modelId="{5BF554E7-DA13-47FD-A89C-677527C576D0}" type="pres">
      <dgm:prSet presAssocID="{7CD5CB27-404D-4D0B-8B6D-B7D8B580AD11}" presName="horz1" presStyleCnt="0"/>
      <dgm:spPr/>
    </dgm:pt>
    <dgm:pt modelId="{0F874930-753C-45F1-B362-E71DB67BF262}" type="pres">
      <dgm:prSet presAssocID="{7CD5CB27-404D-4D0B-8B6D-B7D8B580AD11}" presName="tx1" presStyleLbl="revTx" presStyleIdx="0" presStyleCnt="8"/>
      <dgm:spPr/>
    </dgm:pt>
    <dgm:pt modelId="{E9C3C78A-D5BD-414A-B595-BA55E2CB5656}" type="pres">
      <dgm:prSet presAssocID="{7CD5CB27-404D-4D0B-8B6D-B7D8B580AD11}" presName="vert1" presStyleCnt="0"/>
      <dgm:spPr/>
    </dgm:pt>
    <dgm:pt modelId="{67DD99DE-D064-41FA-A595-0C35A1E834D6}" type="pres">
      <dgm:prSet presAssocID="{FF9C64AF-FD34-4BB0-9D76-71697F27ADD8}" presName="thickLine" presStyleLbl="alignNode1" presStyleIdx="1" presStyleCnt="8"/>
      <dgm:spPr/>
    </dgm:pt>
    <dgm:pt modelId="{64747EDF-4E02-44FF-AC21-EBB5013DC8FB}" type="pres">
      <dgm:prSet presAssocID="{FF9C64AF-FD34-4BB0-9D76-71697F27ADD8}" presName="horz1" presStyleCnt="0"/>
      <dgm:spPr/>
    </dgm:pt>
    <dgm:pt modelId="{D860E9B3-ABC4-40A6-98AD-83E8DE5361B9}" type="pres">
      <dgm:prSet presAssocID="{FF9C64AF-FD34-4BB0-9D76-71697F27ADD8}" presName="tx1" presStyleLbl="revTx" presStyleIdx="1" presStyleCnt="8"/>
      <dgm:spPr/>
    </dgm:pt>
    <dgm:pt modelId="{617ECC75-069D-4B97-BCFA-CDA70903D898}" type="pres">
      <dgm:prSet presAssocID="{FF9C64AF-FD34-4BB0-9D76-71697F27ADD8}" presName="vert1" presStyleCnt="0"/>
      <dgm:spPr/>
    </dgm:pt>
    <dgm:pt modelId="{A8AB34A6-1CB2-48E0-80A8-6E495C2D941C}" type="pres">
      <dgm:prSet presAssocID="{8D4678C6-5F11-4E95-BD02-3C0D70EE1A5D}" presName="thickLine" presStyleLbl="alignNode1" presStyleIdx="2" presStyleCnt="8"/>
      <dgm:spPr/>
    </dgm:pt>
    <dgm:pt modelId="{50358F54-DE45-4562-95FE-4D56636A1E07}" type="pres">
      <dgm:prSet presAssocID="{8D4678C6-5F11-4E95-BD02-3C0D70EE1A5D}" presName="horz1" presStyleCnt="0"/>
      <dgm:spPr/>
    </dgm:pt>
    <dgm:pt modelId="{6424F4BA-E913-4F87-87B1-259DF6E5E55D}" type="pres">
      <dgm:prSet presAssocID="{8D4678C6-5F11-4E95-BD02-3C0D70EE1A5D}" presName="tx1" presStyleLbl="revTx" presStyleIdx="2" presStyleCnt="8"/>
      <dgm:spPr/>
    </dgm:pt>
    <dgm:pt modelId="{7DA7A0A2-A5D6-4CD2-BE75-D4EE3FA15165}" type="pres">
      <dgm:prSet presAssocID="{8D4678C6-5F11-4E95-BD02-3C0D70EE1A5D}" presName="vert1" presStyleCnt="0"/>
      <dgm:spPr/>
    </dgm:pt>
    <dgm:pt modelId="{5D3A27D3-FC75-4E34-BCA8-6FB904FB5DDC}" type="pres">
      <dgm:prSet presAssocID="{197CD533-4899-4B9D-99E8-E7CFFE6B5F9F}" presName="thickLine" presStyleLbl="alignNode1" presStyleIdx="3" presStyleCnt="8"/>
      <dgm:spPr/>
    </dgm:pt>
    <dgm:pt modelId="{48B508BD-FD3B-484C-ACA5-9A8579E6AB2B}" type="pres">
      <dgm:prSet presAssocID="{197CD533-4899-4B9D-99E8-E7CFFE6B5F9F}" presName="horz1" presStyleCnt="0"/>
      <dgm:spPr/>
    </dgm:pt>
    <dgm:pt modelId="{460F3CA5-599C-4E84-8F53-A25A8DFBCA72}" type="pres">
      <dgm:prSet presAssocID="{197CD533-4899-4B9D-99E8-E7CFFE6B5F9F}" presName="tx1" presStyleLbl="revTx" presStyleIdx="3" presStyleCnt="8"/>
      <dgm:spPr/>
    </dgm:pt>
    <dgm:pt modelId="{381FA861-8417-407B-83B6-37AD1F89B338}" type="pres">
      <dgm:prSet presAssocID="{197CD533-4899-4B9D-99E8-E7CFFE6B5F9F}" presName="vert1" presStyleCnt="0"/>
      <dgm:spPr/>
    </dgm:pt>
    <dgm:pt modelId="{2A5EC9E8-D41F-468F-B754-F264D3F3E90A}" type="pres">
      <dgm:prSet presAssocID="{54563EB8-10A3-4106-B464-4D436CCEDDE5}" presName="thickLine" presStyleLbl="alignNode1" presStyleIdx="4" presStyleCnt="8"/>
      <dgm:spPr/>
    </dgm:pt>
    <dgm:pt modelId="{04F29A09-9D3C-4819-A52F-4BA59EE2F133}" type="pres">
      <dgm:prSet presAssocID="{54563EB8-10A3-4106-B464-4D436CCEDDE5}" presName="horz1" presStyleCnt="0"/>
      <dgm:spPr/>
    </dgm:pt>
    <dgm:pt modelId="{69436F19-634C-4F12-8958-0D3EA971E373}" type="pres">
      <dgm:prSet presAssocID="{54563EB8-10A3-4106-B464-4D436CCEDDE5}" presName="tx1" presStyleLbl="revTx" presStyleIdx="4" presStyleCnt="8"/>
      <dgm:spPr/>
    </dgm:pt>
    <dgm:pt modelId="{8655BE41-3F99-4F0D-B28B-39AACB3300AA}" type="pres">
      <dgm:prSet presAssocID="{54563EB8-10A3-4106-B464-4D436CCEDDE5}" presName="vert1" presStyleCnt="0"/>
      <dgm:spPr/>
    </dgm:pt>
    <dgm:pt modelId="{4F78266E-ECD9-4CA2-9002-6DB552706258}" type="pres">
      <dgm:prSet presAssocID="{221FA0A6-DBB9-41B2-9AD1-1BDDE889335C}" presName="thickLine" presStyleLbl="alignNode1" presStyleIdx="5" presStyleCnt="8"/>
      <dgm:spPr/>
    </dgm:pt>
    <dgm:pt modelId="{B951715E-D11A-4159-A124-7B7246332DEA}" type="pres">
      <dgm:prSet presAssocID="{221FA0A6-DBB9-41B2-9AD1-1BDDE889335C}" presName="horz1" presStyleCnt="0"/>
      <dgm:spPr/>
    </dgm:pt>
    <dgm:pt modelId="{9983F14C-9B93-4F9B-B1B4-4C95CE756218}" type="pres">
      <dgm:prSet presAssocID="{221FA0A6-DBB9-41B2-9AD1-1BDDE889335C}" presName="tx1" presStyleLbl="revTx" presStyleIdx="5" presStyleCnt="8"/>
      <dgm:spPr/>
    </dgm:pt>
    <dgm:pt modelId="{08F6C54E-5BAA-49C0-B0F7-5598ED480A2B}" type="pres">
      <dgm:prSet presAssocID="{221FA0A6-DBB9-41B2-9AD1-1BDDE889335C}" presName="vert1" presStyleCnt="0"/>
      <dgm:spPr/>
    </dgm:pt>
    <dgm:pt modelId="{C5F73812-D64A-4150-A209-C3295E60C0C8}" type="pres">
      <dgm:prSet presAssocID="{363209A2-459E-484F-A5F4-5D0EC38C655D}" presName="thickLine" presStyleLbl="alignNode1" presStyleIdx="6" presStyleCnt="8"/>
      <dgm:spPr/>
    </dgm:pt>
    <dgm:pt modelId="{9621F08F-7FD9-4CA1-B2F6-09381A629492}" type="pres">
      <dgm:prSet presAssocID="{363209A2-459E-484F-A5F4-5D0EC38C655D}" presName="horz1" presStyleCnt="0"/>
      <dgm:spPr/>
    </dgm:pt>
    <dgm:pt modelId="{DAA4718E-25D5-4537-86DD-B499D049E8AB}" type="pres">
      <dgm:prSet presAssocID="{363209A2-459E-484F-A5F4-5D0EC38C655D}" presName="tx1" presStyleLbl="revTx" presStyleIdx="6" presStyleCnt="8"/>
      <dgm:spPr/>
    </dgm:pt>
    <dgm:pt modelId="{70611F62-CDAC-4894-803E-B2B2FE09C758}" type="pres">
      <dgm:prSet presAssocID="{363209A2-459E-484F-A5F4-5D0EC38C655D}" presName="vert1" presStyleCnt="0"/>
      <dgm:spPr/>
    </dgm:pt>
    <dgm:pt modelId="{F74D9366-3153-41F7-A9B5-0BEC4A997E17}" type="pres">
      <dgm:prSet presAssocID="{171BBAFD-709A-4C54-ACE9-9FAC7AB3205C}" presName="thickLine" presStyleLbl="alignNode1" presStyleIdx="7" presStyleCnt="8"/>
      <dgm:spPr/>
    </dgm:pt>
    <dgm:pt modelId="{C48D3C42-A7D0-4449-8429-BB99DFE4ABB3}" type="pres">
      <dgm:prSet presAssocID="{171BBAFD-709A-4C54-ACE9-9FAC7AB3205C}" presName="horz1" presStyleCnt="0"/>
      <dgm:spPr/>
    </dgm:pt>
    <dgm:pt modelId="{DB6AED1B-3C63-43CC-8327-F31276BD98C0}" type="pres">
      <dgm:prSet presAssocID="{171BBAFD-709A-4C54-ACE9-9FAC7AB3205C}" presName="tx1" presStyleLbl="revTx" presStyleIdx="7" presStyleCnt="8"/>
      <dgm:spPr/>
    </dgm:pt>
    <dgm:pt modelId="{379009B5-9FEA-473F-A6EB-C82ED5491D00}" type="pres">
      <dgm:prSet presAssocID="{171BBAFD-709A-4C54-ACE9-9FAC7AB3205C}" presName="vert1" presStyleCnt="0"/>
      <dgm:spPr/>
    </dgm:pt>
  </dgm:ptLst>
  <dgm:cxnLst>
    <dgm:cxn modelId="{5B2A7500-41A3-496D-BDC3-924BB2632AE8}" srcId="{75EF4309-7B1D-411E-81EC-399E2614E2EB}" destId="{54563EB8-10A3-4106-B464-4D436CCEDDE5}" srcOrd="4" destOrd="0" parTransId="{37257445-3E19-4901-ACD7-C4CF4A39D7E7}" sibTransId="{969A687D-B66D-4B32-8F4E-ABA2F1D618AB}"/>
    <dgm:cxn modelId="{9618960C-12B4-483D-A81F-3245B5C15EF7}" srcId="{75EF4309-7B1D-411E-81EC-399E2614E2EB}" destId="{8D4678C6-5F11-4E95-BD02-3C0D70EE1A5D}" srcOrd="2" destOrd="0" parTransId="{2ED304C2-ED31-4B60-BDAD-291EEF8B8C18}" sibTransId="{819AA2CE-98C4-4E97-ABA0-15F75E01CD4E}"/>
    <dgm:cxn modelId="{07C33515-F3CD-42CF-85C8-E25E889CC64B}" type="presOf" srcId="{FF9C64AF-FD34-4BB0-9D76-71697F27ADD8}" destId="{D860E9B3-ABC4-40A6-98AD-83E8DE5361B9}" srcOrd="0" destOrd="0" presId="urn:microsoft.com/office/officeart/2008/layout/LinedList"/>
    <dgm:cxn modelId="{34FA1E19-7E08-4EC2-94D8-38F236DEFBE3}" type="presOf" srcId="{8D4678C6-5F11-4E95-BD02-3C0D70EE1A5D}" destId="{6424F4BA-E913-4F87-87B1-259DF6E5E55D}" srcOrd="0" destOrd="0" presId="urn:microsoft.com/office/officeart/2008/layout/LinedList"/>
    <dgm:cxn modelId="{1E92B02E-2A71-49CF-96E5-08B71519B782}" srcId="{75EF4309-7B1D-411E-81EC-399E2614E2EB}" destId="{171BBAFD-709A-4C54-ACE9-9FAC7AB3205C}" srcOrd="7" destOrd="0" parTransId="{4033B5F4-D9BA-4529-A749-A1AC5F765F94}" sibTransId="{6CC86395-5903-41FE-A5C4-92E29C584FD0}"/>
    <dgm:cxn modelId="{CD98FF2F-1DFC-4DFC-A9F1-05EE89A30723}" srcId="{75EF4309-7B1D-411E-81EC-399E2614E2EB}" destId="{7CD5CB27-404D-4D0B-8B6D-B7D8B580AD11}" srcOrd="0" destOrd="0" parTransId="{5A273276-C2C7-4AFF-94C7-C0B1D5F691FA}" sibTransId="{6BA39537-1B0D-4ADA-A250-84718E5E12AD}"/>
    <dgm:cxn modelId="{7D0EC037-7A8A-41B0-8D1A-8DD5C8899814}" type="presOf" srcId="{171BBAFD-709A-4C54-ACE9-9FAC7AB3205C}" destId="{DB6AED1B-3C63-43CC-8327-F31276BD98C0}" srcOrd="0" destOrd="0" presId="urn:microsoft.com/office/officeart/2008/layout/LinedList"/>
    <dgm:cxn modelId="{B2BAC33F-3B5E-4152-8717-08C92A950CFC}" srcId="{75EF4309-7B1D-411E-81EC-399E2614E2EB}" destId="{221FA0A6-DBB9-41B2-9AD1-1BDDE889335C}" srcOrd="5" destOrd="0" parTransId="{6F19F795-3D4B-46F2-A428-22A6606951CB}" sibTransId="{B4663452-8CEE-40B8-BF14-355ECE4B26F2}"/>
    <dgm:cxn modelId="{1ACBB05E-99BE-477C-90BD-CA8DE03E574A}" type="presOf" srcId="{54563EB8-10A3-4106-B464-4D436CCEDDE5}" destId="{69436F19-634C-4F12-8958-0D3EA971E373}" srcOrd="0" destOrd="0" presId="urn:microsoft.com/office/officeart/2008/layout/LinedList"/>
    <dgm:cxn modelId="{949EF15F-A714-4E98-B5A4-CEA2471870A6}" type="presOf" srcId="{363209A2-459E-484F-A5F4-5D0EC38C655D}" destId="{DAA4718E-25D5-4537-86DD-B499D049E8AB}" srcOrd="0" destOrd="0" presId="urn:microsoft.com/office/officeart/2008/layout/LinedList"/>
    <dgm:cxn modelId="{54628D6E-9A38-4CA1-8DB2-225226FED37E}" type="presOf" srcId="{221FA0A6-DBB9-41B2-9AD1-1BDDE889335C}" destId="{9983F14C-9B93-4F9B-B1B4-4C95CE756218}" srcOrd="0" destOrd="0" presId="urn:microsoft.com/office/officeart/2008/layout/LinedList"/>
    <dgm:cxn modelId="{AAF1927E-1DC5-4E5D-A890-8C856467AE82}" srcId="{75EF4309-7B1D-411E-81EC-399E2614E2EB}" destId="{197CD533-4899-4B9D-99E8-E7CFFE6B5F9F}" srcOrd="3" destOrd="0" parTransId="{5DF5FF7A-BD46-40EF-A4AE-D5ADB6B13F10}" sibTransId="{62B4ECA8-E852-49B0-BBA8-689D9F2E746A}"/>
    <dgm:cxn modelId="{F6079183-4046-4458-A20F-63764344CD85}" type="presOf" srcId="{197CD533-4899-4B9D-99E8-E7CFFE6B5F9F}" destId="{460F3CA5-599C-4E84-8F53-A25A8DFBCA72}" srcOrd="0" destOrd="0" presId="urn:microsoft.com/office/officeart/2008/layout/LinedList"/>
    <dgm:cxn modelId="{4B5786A5-297D-481C-B787-CDC07F17A3D7}" type="presOf" srcId="{75EF4309-7B1D-411E-81EC-399E2614E2EB}" destId="{020F93E2-B207-4AB4-97BB-F47FF17C5ACC}" srcOrd="0" destOrd="0" presId="urn:microsoft.com/office/officeart/2008/layout/LinedList"/>
    <dgm:cxn modelId="{A13DC2C0-3ADB-4892-9062-F3D33469FA71}" srcId="{75EF4309-7B1D-411E-81EC-399E2614E2EB}" destId="{363209A2-459E-484F-A5F4-5D0EC38C655D}" srcOrd="6" destOrd="0" parTransId="{3596CF80-7B2D-42B8-BDEB-D4533A5A4FEA}" sibTransId="{555E60C3-9324-44EB-ADCC-A99764F42A75}"/>
    <dgm:cxn modelId="{F1C689E1-9652-4503-8B74-1C067F34419E}" type="presOf" srcId="{7CD5CB27-404D-4D0B-8B6D-B7D8B580AD11}" destId="{0F874930-753C-45F1-B362-E71DB67BF262}" srcOrd="0" destOrd="0" presId="urn:microsoft.com/office/officeart/2008/layout/LinedList"/>
    <dgm:cxn modelId="{45516FF0-5162-42F5-A6B4-DD065D60016F}" srcId="{75EF4309-7B1D-411E-81EC-399E2614E2EB}" destId="{FF9C64AF-FD34-4BB0-9D76-71697F27ADD8}" srcOrd="1" destOrd="0" parTransId="{4A3CCF72-4E4B-4CB8-80E1-95478D76DD10}" sibTransId="{0792EF06-3F40-4D9D-B2F3-96AE6E3037C1}"/>
    <dgm:cxn modelId="{9ACC8F3B-305C-45F5-A29D-565BF0191ADD}" type="presParOf" srcId="{020F93E2-B207-4AB4-97BB-F47FF17C5ACC}" destId="{F2EDD21D-D0A9-426B-A6AB-3221134B0B75}" srcOrd="0" destOrd="0" presId="urn:microsoft.com/office/officeart/2008/layout/LinedList"/>
    <dgm:cxn modelId="{24089BA4-C0BE-430E-AE79-B3C57E93CBC5}" type="presParOf" srcId="{020F93E2-B207-4AB4-97BB-F47FF17C5ACC}" destId="{5BF554E7-DA13-47FD-A89C-677527C576D0}" srcOrd="1" destOrd="0" presId="urn:microsoft.com/office/officeart/2008/layout/LinedList"/>
    <dgm:cxn modelId="{8C4767C2-B415-43A7-A8FB-06CBADF9EE4E}" type="presParOf" srcId="{5BF554E7-DA13-47FD-A89C-677527C576D0}" destId="{0F874930-753C-45F1-B362-E71DB67BF262}" srcOrd="0" destOrd="0" presId="urn:microsoft.com/office/officeart/2008/layout/LinedList"/>
    <dgm:cxn modelId="{9606BC23-DFD8-4D3E-BF34-2A22FF00B4B4}" type="presParOf" srcId="{5BF554E7-DA13-47FD-A89C-677527C576D0}" destId="{E9C3C78A-D5BD-414A-B595-BA55E2CB5656}" srcOrd="1" destOrd="0" presId="urn:microsoft.com/office/officeart/2008/layout/LinedList"/>
    <dgm:cxn modelId="{F0669DC4-9F70-47C3-AFD1-870A8797EF41}" type="presParOf" srcId="{020F93E2-B207-4AB4-97BB-F47FF17C5ACC}" destId="{67DD99DE-D064-41FA-A595-0C35A1E834D6}" srcOrd="2" destOrd="0" presId="urn:microsoft.com/office/officeart/2008/layout/LinedList"/>
    <dgm:cxn modelId="{09FCABE5-827F-42C7-BC69-568168E59216}" type="presParOf" srcId="{020F93E2-B207-4AB4-97BB-F47FF17C5ACC}" destId="{64747EDF-4E02-44FF-AC21-EBB5013DC8FB}" srcOrd="3" destOrd="0" presId="urn:microsoft.com/office/officeart/2008/layout/LinedList"/>
    <dgm:cxn modelId="{ED1CF9F6-2D15-4A72-A78F-B4E6CCA98008}" type="presParOf" srcId="{64747EDF-4E02-44FF-AC21-EBB5013DC8FB}" destId="{D860E9B3-ABC4-40A6-98AD-83E8DE5361B9}" srcOrd="0" destOrd="0" presId="urn:microsoft.com/office/officeart/2008/layout/LinedList"/>
    <dgm:cxn modelId="{81B6C3B3-9B0E-4249-A008-B1BDC7498A0D}" type="presParOf" srcId="{64747EDF-4E02-44FF-AC21-EBB5013DC8FB}" destId="{617ECC75-069D-4B97-BCFA-CDA70903D898}" srcOrd="1" destOrd="0" presId="urn:microsoft.com/office/officeart/2008/layout/LinedList"/>
    <dgm:cxn modelId="{B7974123-E612-4C12-BC3D-17EDCC637E0F}" type="presParOf" srcId="{020F93E2-B207-4AB4-97BB-F47FF17C5ACC}" destId="{A8AB34A6-1CB2-48E0-80A8-6E495C2D941C}" srcOrd="4" destOrd="0" presId="urn:microsoft.com/office/officeart/2008/layout/LinedList"/>
    <dgm:cxn modelId="{B3674C4C-3B82-426B-B210-06CA6212A66B}" type="presParOf" srcId="{020F93E2-B207-4AB4-97BB-F47FF17C5ACC}" destId="{50358F54-DE45-4562-95FE-4D56636A1E07}" srcOrd="5" destOrd="0" presId="urn:microsoft.com/office/officeart/2008/layout/LinedList"/>
    <dgm:cxn modelId="{BAB378C0-1C41-40BC-B2E4-61BC6E44237D}" type="presParOf" srcId="{50358F54-DE45-4562-95FE-4D56636A1E07}" destId="{6424F4BA-E913-4F87-87B1-259DF6E5E55D}" srcOrd="0" destOrd="0" presId="urn:microsoft.com/office/officeart/2008/layout/LinedList"/>
    <dgm:cxn modelId="{FAAA9D0E-FDA6-4448-8727-577E8BAF80D2}" type="presParOf" srcId="{50358F54-DE45-4562-95FE-4D56636A1E07}" destId="{7DA7A0A2-A5D6-4CD2-BE75-D4EE3FA15165}" srcOrd="1" destOrd="0" presId="urn:microsoft.com/office/officeart/2008/layout/LinedList"/>
    <dgm:cxn modelId="{1C1222F1-4468-4190-9BEE-B00DFBA7B1F7}" type="presParOf" srcId="{020F93E2-B207-4AB4-97BB-F47FF17C5ACC}" destId="{5D3A27D3-FC75-4E34-BCA8-6FB904FB5DDC}" srcOrd="6" destOrd="0" presId="urn:microsoft.com/office/officeart/2008/layout/LinedList"/>
    <dgm:cxn modelId="{B60436DA-D9DD-455E-9EF9-4D199884A769}" type="presParOf" srcId="{020F93E2-B207-4AB4-97BB-F47FF17C5ACC}" destId="{48B508BD-FD3B-484C-ACA5-9A8579E6AB2B}" srcOrd="7" destOrd="0" presId="urn:microsoft.com/office/officeart/2008/layout/LinedList"/>
    <dgm:cxn modelId="{F240143E-4C10-4BC3-AEC5-76779FBFEFD3}" type="presParOf" srcId="{48B508BD-FD3B-484C-ACA5-9A8579E6AB2B}" destId="{460F3CA5-599C-4E84-8F53-A25A8DFBCA72}" srcOrd="0" destOrd="0" presId="urn:microsoft.com/office/officeart/2008/layout/LinedList"/>
    <dgm:cxn modelId="{CCD599D7-AFC3-4253-9C52-1CE622F4E694}" type="presParOf" srcId="{48B508BD-FD3B-484C-ACA5-9A8579E6AB2B}" destId="{381FA861-8417-407B-83B6-37AD1F89B338}" srcOrd="1" destOrd="0" presId="urn:microsoft.com/office/officeart/2008/layout/LinedList"/>
    <dgm:cxn modelId="{04F0305A-F5F9-4D91-9B98-E4DA355BCBF2}" type="presParOf" srcId="{020F93E2-B207-4AB4-97BB-F47FF17C5ACC}" destId="{2A5EC9E8-D41F-468F-B754-F264D3F3E90A}" srcOrd="8" destOrd="0" presId="urn:microsoft.com/office/officeart/2008/layout/LinedList"/>
    <dgm:cxn modelId="{B0459D91-36F5-4433-8935-59CCBB3AB94D}" type="presParOf" srcId="{020F93E2-B207-4AB4-97BB-F47FF17C5ACC}" destId="{04F29A09-9D3C-4819-A52F-4BA59EE2F133}" srcOrd="9" destOrd="0" presId="urn:microsoft.com/office/officeart/2008/layout/LinedList"/>
    <dgm:cxn modelId="{32A6F75F-F3CB-4B66-AD44-595B08973D0E}" type="presParOf" srcId="{04F29A09-9D3C-4819-A52F-4BA59EE2F133}" destId="{69436F19-634C-4F12-8958-0D3EA971E373}" srcOrd="0" destOrd="0" presId="urn:microsoft.com/office/officeart/2008/layout/LinedList"/>
    <dgm:cxn modelId="{24D9DF67-3734-4E41-A5C2-9A03B5A6A2BC}" type="presParOf" srcId="{04F29A09-9D3C-4819-A52F-4BA59EE2F133}" destId="{8655BE41-3F99-4F0D-B28B-39AACB3300AA}" srcOrd="1" destOrd="0" presId="urn:microsoft.com/office/officeart/2008/layout/LinedList"/>
    <dgm:cxn modelId="{BC0AFCB0-3BE4-4609-8113-24DF5F665E1B}" type="presParOf" srcId="{020F93E2-B207-4AB4-97BB-F47FF17C5ACC}" destId="{4F78266E-ECD9-4CA2-9002-6DB552706258}" srcOrd="10" destOrd="0" presId="urn:microsoft.com/office/officeart/2008/layout/LinedList"/>
    <dgm:cxn modelId="{CCA5F8EB-2A0E-4C01-847D-70B36C40A7AC}" type="presParOf" srcId="{020F93E2-B207-4AB4-97BB-F47FF17C5ACC}" destId="{B951715E-D11A-4159-A124-7B7246332DEA}" srcOrd="11" destOrd="0" presId="urn:microsoft.com/office/officeart/2008/layout/LinedList"/>
    <dgm:cxn modelId="{728FA4C2-4EBD-4201-A024-46B32456060B}" type="presParOf" srcId="{B951715E-D11A-4159-A124-7B7246332DEA}" destId="{9983F14C-9B93-4F9B-B1B4-4C95CE756218}" srcOrd="0" destOrd="0" presId="urn:microsoft.com/office/officeart/2008/layout/LinedList"/>
    <dgm:cxn modelId="{7BC37EA9-176B-4CAB-967E-AF03C99B5B86}" type="presParOf" srcId="{B951715E-D11A-4159-A124-7B7246332DEA}" destId="{08F6C54E-5BAA-49C0-B0F7-5598ED480A2B}" srcOrd="1" destOrd="0" presId="urn:microsoft.com/office/officeart/2008/layout/LinedList"/>
    <dgm:cxn modelId="{E62199D9-0114-43B7-ACCA-FBC72B10EF1E}" type="presParOf" srcId="{020F93E2-B207-4AB4-97BB-F47FF17C5ACC}" destId="{C5F73812-D64A-4150-A209-C3295E60C0C8}" srcOrd="12" destOrd="0" presId="urn:microsoft.com/office/officeart/2008/layout/LinedList"/>
    <dgm:cxn modelId="{EB6714E4-3ED6-410E-AC76-F05BC6CD84F4}" type="presParOf" srcId="{020F93E2-B207-4AB4-97BB-F47FF17C5ACC}" destId="{9621F08F-7FD9-4CA1-B2F6-09381A629492}" srcOrd="13" destOrd="0" presId="urn:microsoft.com/office/officeart/2008/layout/LinedList"/>
    <dgm:cxn modelId="{6EBF1105-B6D6-4FAB-95A2-C31A5CA86928}" type="presParOf" srcId="{9621F08F-7FD9-4CA1-B2F6-09381A629492}" destId="{DAA4718E-25D5-4537-86DD-B499D049E8AB}" srcOrd="0" destOrd="0" presId="urn:microsoft.com/office/officeart/2008/layout/LinedList"/>
    <dgm:cxn modelId="{4DB595A4-3BAF-4E95-A4B8-989CA2C2A3FC}" type="presParOf" srcId="{9621F08F-7FD9-4CA1-B2F6-09381A629492}" destId="{70611F62-CDAC-4894-803E-B2B2FE09C758}" srcOrd="1" destOrd="0" presId="urn:microsoft.com/office/officeart/2008/layout/LinedList"/>
    <dgm:cxn modelId="{DFFE89C7-4853-4FFD-8C1E-FC7163C43D83}" type="presParOf" srcId="{020F93E2-B207-4AB4-97BB-F47FF17C5ACC}" destId="{F74D9366-3153-41F7-A9B5-0BEC4A997E17}" srcOrd="14" destOrd="0" presId="urn:microsoft.com/office/officeart/2008/layout/LinedList"/>
    <dgm:cxn modelId="{DA7C3B3A-0CA4-42F3-8AF5-BF9884F4A5B8}" type="presParOf" srcId="{020F93E2-B207-4AB4-97BB-F47FF17C5ACC}" destId="{C48D3C42-A7D0-4449-8429-BB99DFE4ABB3}" srcOrd="15" destOrd="0" presId="urn:microsoft.com/office/officeart/2008/layout/LinedList"/>
    <dgm:cxn modelId="{CDCA5B89-722A-4341-A760-3EBAA1EB8BDC}" type="presParOf" srcId="{C48D3C42-A7D0-4449-8429-BB99DFE4ABB3}" destId="{DB6AED1B-3C63-43CC-8327-F31276BD98C0}" srcOrd="0" destOrd="0" presId="urn:microsoft.com/office/officeart/2008/layout/LinedList"/>
    <dgm:cxn modelId="{1E7CD03A-0E24-423C-9CA1-22CFB092BC8C}" type="presParOf" srcId="{C48D3C42-A7D0-4449-8429-BB99DFE4ABB3}" destId="{379009B5-9FEA-473F-A6EB-C82ED5491D00}" srcOrd="1" destOrd="0" presId="urn:microsoft.com/office/officeart/2008/layout/LinedList"/>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EA982602-39D6-4D16-94DF-A4F63B86F271}"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0A90FB2D-44DF-4026-9403-D6F231B76B21}">
      <dgm:prSet/>
      <dgm:spPr/>
      <dgm:t>
        <a:bodyPr/>
        <a:lstStyle/>
        <a:p>
          <a:endParaRPr lang="en-US" b="1" i="0"/>
        </a:p>
      </dgm:t>
    </dgm:pt>
    <dgm:pt modelId="{2BCF8A2A-8762-4DC8-9135-A07AC8CFBF67}" type="parTrans" cxnId="{F5BBCB22-0904-475A-8C2E-7A2BF58283D5}">
      <dgm:prSet/>
      <dgm:spPr/>
      <dgm:t>
        <a:bodyPr/>
        <a:lstStyle/>
        <a:p>
          <a:endParaRPr lang="en-US"/>
        </a:p>
      </dgm:t>
    </dgm:pt>
    <dgm:pt modelId="{23A8CAB3-96F8-4952-80FE-75CE5FD8AEE3}" type="sibTrans" cxnId="{F5BBCB22-0904-475A-8C2E-7A2BF58283D5}">
      <dgm:prSet/>
      <dgm:spPr/>
      <dgm:t>
        <a:bodyPr/>
        <a:lstStyle/>
        <a:p>
          <a:endParaRPr lang="en-US"/>
        </a:p>
      </dgm:t>
    </dgm:pt>
    <dgm:pt modelId="{24058131-0D5B-4C3D-8E3D-86852032BEB1}">
      <dgm:prSet/>
      <dgm:spPr/>
      <dgm:t>
        <a:bodyPr/>
        <a:lstStyle/>
        <a:p>
          <a:pPr>
            <a:buFontTx/>
            <a:buNone/>
          </a:pPr>
          <a:r>
            <a:rPr lang="en-US" b="1" i="0">
              <a:latin typeface="Arial" panose="020B0604020202020204" pitchFamily="34" charset="0"/>
              <a:cs typeface="Arial" panose="020B0604020202020204" pitchFamily="34" charset="0"/>
            </a:rPr>
            <a:t>2. Business records</a:t>
          </a:r>
          <a:endParaRPr lang="en-US" b="1">
            <a:latin typeface="Arial" panose="020B0604020202020204" pitchFamily="34" charset="0"/>
            <a:cs typeface="Arial" panose="020B0604020202020204" pitchFamily="34" charset="0"/>
          </a:endParaRPr>
        </a:p>
      </dgm:t>
    </dgm:pt>
    <dgm:pt modelId="{E3C3BCAC-B211-4804-85E7-62F9140C304A}" type="parTrans" cxnId="{27825713-06BF-49F4-9B1E-C1EF61B3F25B}">
      <dgm:prSet/>
      <dgm:spPr/>
      <dgm:t>
        <a:bodyPr/>
        <a:lstStyle/>
        <a:p>
          <a:endParaRPr lang="en-US"/>
        </a:p>
      </dgm:t>
    </dgm:pt>
    <dgm:pt modelId="{71704599-1308-45D2-A775-AB738D265A8D}" type="sibTrans" cxnId="{27825713-06BF-49F4-9B1E-C1EF61B3F25B}">
      <dgm:prSet/>
      <dgm:spPr/>
      <dgm:t>
        <a:bodyPr/>
        <a:lstStyle/>
        <a:p>
          <a:endParaRPr lang="en-US"/>
        </a:p>
      </dgm:t>
    </dgm:pt>
    <dgm:pt modelId="{E6F916E6-4B82-4DB3-B7C5-6B5D337DB8DB}">
      <dgm:prSet/>
      <dgm:spPr/>
      <dgm:t>
        <a:bodyPr/>
        <a:lstStyle/>
        <a:p>
          <a:pPr>
            <a:buFontTx/>
            <a:buNone/>
          </a:pPr>
          <a:r>
            <a:rPr lang="en-US" b="1" i="0">
              <a:latin typeface="Arial" panose="020B0604020202020204" pitchFamily="34" charset="0"/>
              <a:cs typeface="Arial" panose="020B0604020202020204" pitchFamily="34" charset="0"/>
            </a:rPr>
            <a:t>3. Signed statement of a financial institution, bank, or real estate agent</a:t>
          </a:r>
          <a:endParaRPr lang="en-US" b="1">
            <a:latin typeface="Arial" panose="020B0604020202020204" pitchFamily="34" charset="0"/>
            <a:cs typeface="Arial" panose="020B0604020202020204" pitchFamily="34" charset="0"/>
          </a:endParaRPr>
        </a:p>
      </dgm:t>
    </dgm:pt>
    <dgm:pt modelId="{F6363532-9F13-430B-AACD-727DAB818142}" type="parTrans" cxnId="{09C8BB61-73F2-44D7-963D-7A06ABDD73AB}">
      <dgm:prSet/>
      <dgm:spPr/>
      <dgm:t>
        <a:bodyPr/>
        <a:lstStyle/>
        <a:p>
          <a:endParaRPr lang="en-US"/>
        </a:p>
      </dgm:t>
    </dgm:pt>
    <dgm:pt modelId="{66F133C9-4837-4B28-B7E9-F8CBB6014465}" type="sibTrans" cxnId="{09C8BB61-73F2-44D7-963D-7A06ABDD73AB}">
      <dgm:prSet/>
      <dgm:spPr/>
      <dgm:t>
        <a:bodyPr/>
        <a:lstStyle/>
        <a:p>
          <a:endParaRPr lang="en-US"/>
        </a:p>
      </dgm:t>
    </dgm:pt>
    <dgm:pt modelId="{BB48BF38-2A82-44EF-A31B-7417805857DB}">
      <dgm:prSet/>
      <dgm:spPr/>
      <dgm:t>
        <a:bodyPr/>
        <a:lstStyle/>
        <a:p>
          <a:pPr>
            <a:buFontTx/>
            <a:buNone/>
          </a:pPr>
          <a:r>
            <a:rPr lang="en-US" b="1" i="0">
              <a:latin typeface="Arial" panose="020B0604020202020204" pitchFamily="34" charset="0"/>
              <a:cs typeface="Arial" panose="020B0604020202020204" pitchFamily="34" charset="0"/>
            </a:rPr>
            <a:t>4. Client’s statement as a last alternative</a:t>
          </a:r>
          <a:endParaRPr lang="en-US" b="1" i="0">
            <a:highlight>
              <a:srgbClr val="FFFF00"/>
            </a:highlight>
            <a:latin typeface="Arial" panose="020B0604020202020204" pitchFamily="34" charset="0"/>
            <a:cs typeface="Arial" panose="020B0604020202020204" pitchFamily="34" charset="0"/>
          </a:endParaRPr>
        </a:p>
      </dgm:t>
    </dgm:pt>
    <dgm:pt modelId="{3297CBEB-B165-4CE6-9188-DED39CF21B56}" type="parTrans" cxnId="{0AC0AE7D-0AC6-45DA-A5E3-8611DC486A75}">
      <dgm:prSet/>
      <dgm:spPr/>
      <dgm:t>
        <a:bodyPr/>
        <a:lstStyle/>
        <a:p>
          <a:endParaRPr lang="en-US"/>
        </a:p>
      </dgm:t>
    </dgm:pt>
    <dgm:pt modelId="{74A72DC2-FCF9-48CC-8DE3-4FAE3D3F01D1}" type="sibTrans" cxnId="{0AC0AE7D-0AC6-45DA-A5E3-8611DC486A75}">
      <dgm:prSet/>
      <dgm:spPr/>
      <dgm:t>
        <a:bodyPr/>
        <a:lstStyle/>
        <a:p>
          <a:endParaRPr lang="en-US"/>
        </a:p>
      </dgm:t>
    </dgm:pt>
    <dgm:pt modelId="{900DA734-D35B-43FC-97F3-5D2FD26315CE}">
      <dgm:prSet/>
      <dgm:spPr/>
      <dgm:t>
        <a:bodyPr/>
        <a:lstStyle/>
        <a:p>
          <a:pPr>
            <a:buFontTx/>
            <a:buNone/>
          </a:pPr>
          <a:r>
            <a:rPr lang="en-US" b="1" i="0">
              <a:latin typeface="Arial" panose="020B0604020202020204" pitchFamily="34" charset="0"/>
              <a:cs typeface="Arial" panose="020B0604020202020204" pitchFamily="34" charset="0"/>
            </a:rPr>
            <a:t>1. Income tax return or tax forms</a:t>
          </a:r>
          <a:endParaRPr lang="en-US" b="1">
            <a:latin typeface="Arial" panose="020B0604020202020204" pitchFamily="34" charset="0"/>
            <a:cs typeface="Arial" panose="020B0604020202020204" pitchFamily="34" charset="0"/>
          </a:endParaRPr>
        </a:p>
      </dgm:t>
    </dgm:pt>
    <dgm:pt modelId="{88D651FD-50B0-44C1-905E-E5E619FDA3E9}" type="sibTrans" cxnId="{DD280B46-A8F2-43EC-AB70-2CD0E804E7A5}">
      <dgm:prSet/>
      <dgm:spPr/>
      <dgm:t>
        <a:bodyPr/>
        <a:lstStyle/>
        <a:p>
          <a:endParaRPr lang="en-US"/>
        </a:p>
      </dgm:t>
    </dgm:pt>
    <dgm:pt modelId="{2A0916C9-9C0A-4488-B865-05A84E735FFB}" type="parTrans" cxnId="{DD280B46-A8F2-43EC-AB70-2CD0E804E7A5}">
      <dgm:prSet/>
      <dgm:spPr/>
      <dgm:t>
        <a:bodyPr/>
        <a:lstStyle/>
        <a:p>
          <a:endParaRPr lang="en-US"/>
        </a:p>
      </dgm:t>
    </dgm:pt>
    <dgm:pt modelId="{F07FBDAC-23CA-40D6-B80E-13F0A65516D0}" type="pres">
      <dgm:prSet presAssocID="{EA982602-39D6-4D16-94DF-A4F63B86F271}" presName="vert0" presStyleCnt="0">
        <dgm:presLayoutVars>
          <dgm:dir/>
          <dgm:animOne val="branch"/>
          <dgm:animLvl val="lvl"/>
        </dgm:presLayoutVars>
      </dgm:prSet>
      <dgm:spPr/>
    </dgm:pt>
    <dgm:pt modelId="{2C8D8090-8C7D-49D5-8B1D-F2A8DF63EDDD}" type="pres">
      <dgm:prSet presAssocID="{0A90FB2D-44DF-4026-9403-D6F231B76B21}" presName="thickLine" presStyleLbl="alignNode1" presStyleIdx="0" presStyleCnt="1"/>
      <dgm:spPr/>
    </dgm:pt>
    <dgm:pt modelId="{C29A5C63-861C-45B2-95BA-DD4C70DD4AC1}" type="pres">
      <dgm:prSet presAssocID="{0A90FB2D-44DF-4026-9403-D6F231B76B21}" presName="horz1" presStyleCnt="0"/>
      <dgm:spPr/>
    </dgm:pt>
    <dgm:pt modelId="{ED604502-49B0-43CD-943A-D8CC9F5A34B2}" type="pres">
      <dgm:prSet presAssocID="{0A90FB2D-44DF-4026-9403-D6F231B76B21}" presName="tx1" presStyleLbl="revTx" presStyleIdx="0" presStyleCnt="5"/>
      <dgm:spPr/>
    </dgm:pt>
    <dgm:pt modelId="{A2DEC03A-B915-4442-9F2F-8B00235A30B7}" type="pres">
      <dgm:prSet presAssocID="{0A90FB2D-44DF-4026-9403-D6F231B76B21}" presName="vert1" presStyleCnt="0"/>
      <dgm:spPr/>
    </dgm:pt>
    <dgm:pt modelId="{949E5458-9734-4216-9DF2-292E20F15DDB}" type="pres">
      <dgm:prSet presAssocID="{900DA734-D35B-43FC-97F3-5D2FD26315CE}" presName="vertSpace2a" presStyleCnt="0"/>
      <dgm:spPr/>
    </dgm:pt>
    <dgm:pt modelId="{6E4257C8-4AC6-4127-A781-D29B332866F6}" type="pres">
      <dgm:prSet presAssocID="{900DA734-D35B-43FC-97F3-5D2FD26315CE}" presName="horz2" presStyleCnt="0"/>
      <dgm:spPr/>
    </dgm:pt>
    <dgm:pt modelId="{345B9340-0C99-4B3A-A112-F5DEB48A98A4}" type="pres">
      <dgm:prSet presAssocID="{900DA734-D35B-43FC-97F3-5D2FD26315CE}" presName="horzSpace2" presStyleCnt="0"/>
      <dgm:spPr/>
    </dgm:pt>
    <dgm:pt modelId="{9F680D23-68CD-4705-A1B7-EED87383340F}" type="pres">
      <dgm:prSet presAssocID="{900DA734-D35B-43FC-97F3-5D2FD26315CE}" presName="tx2" presStyleLbl="revTx" presStyleIdx="1" presStyleCnt="5"/>
      <dgm:spPr/>
    </dgm:pt>
    <dgm:pt modelId="{1965ED9A-568B-4285-9D72-0A2D58D10788}" type="pres">
      <dgm:prSet presAssocID="{900DA734-D35B-43FC-97F3-5D2FD26315CE}" presName="vert2" presStyleCnt="0"/>
      <dgm:spPr/>
    </dgm:pt>
    <dgm:pt modelId="{17623C70-1D82-4515-9ED9-AC67422C9B4D}" type="pres">
      <dgm:prSet presAssocID="{900DA734-D35B-43FC-97F3-5D2FD26315CE}" presName="thinLine2b" presStyleLbl="callout" presStyleIdx="0" presStyleCnt="4"/>
      <dgm:spPr/>
    </dgm:pt>
    <dgm:pt modelId="{E757FA1E-BC54-4F8B-9F25-DEBA289653BB}" type="pres">
      <dgm:prSet presAssocID="{900DA734-D35B-43FC-97F3-5D2FD26315CE}" presName="vertSpace2b" presStyleCnt="0"/>
      <dgm:spPr/>
    </dgm:pt>
    <dgm:pt modelId="{E0A03D51-5175-4592-839F-076A23004C27}" type="pres">
      <dgm:prSet presAssocID="{24058131-0D5B-4C3D-8E3D-86852032BEB1}" presName="horz2" presStyleCnt="0"/>
      <dgm:spPr/>
    </dgm:pt>
    <dgm:pt modelId="{C171891B-E636-4250-AC7C-6373DF3FE75A}" type="pres">
      <dgm:prSet presAssocID="{24058131-0D5B-4C3D-8E3D-86852032BEB1}" presName="horzSpace2" presStyleCnt="0"/>
      <dgm:spPr/>
    </dgm:pt>
    <dgm:pt modelId="{CE520057-DE16-49F3-81FB-61B66537E4A1}" type="pres">
      <dgm:prSet presAssocID="{24058131-0D5B-4C3D-8E3D-86852032BEB1}" presName="tx2" presStyleLbl="revTx" presStyleIdx="2" presStyleCnt="5"/>
      <dgm:spPr/>
    </dgm:pt>
    <dgm:pt modelId="{BE83B8C1-3659-432A-9383-BE0B701338B5}" type="pres">
      <dgm:prSet presAssocID="{24058131-0D5B-4C3D-8E3D-86852032BEB1}" presName="vert2" presStyleCnt="0"/>
      <dgm:spPr/>
    </dgm:pt>
    <dgm:pt modelId="{BF1C699D-3CDA-4404-B78A-83AC87AB8348}" type="pres">
      <dgm:prSet presAssocID="{24058131-0D5B-4C3D-8E3D-86852032BEB1}" presName="thinLine2b" presStyleLbl="callout" presStyleIdx="1" presStyleCnt="4"/>
      <dgm:spPr/>
    </dgm:pt>
    <dgm:pt modelId="{0BDA4342-DC30-4D12-8CE6-94B246B4B107}" type="pres">
      <dgm:prSet presAssocID="{24058131-0D5B-4C3D-8E3D-86852032BEB1}" presName="vertSpace2b" presStyleCnt="0"/>
      <dgm:spPr/>
    </dgm:pt>
    <dgm:pt modelId="{CDD0C553-8FE4-4933-8812-C7767E21FC89}" type="pres">
      <dgm:prSet presAssocID="{E6F916E6-4B82-4DB3-B7C5-6B5D337DB8DB}" presName="horz2" presStyleCnt="0"/>
      <dgm:spPr/>
    </dgm:pt>
    <dgm:pt modelId="{AC9EC0B0-FDB8-4769-B753-FCC0F09D49F1}" type="pres">
      <dgm:prSet presAssocID="{E6F916E6-4B82-4DB3-B7C5-6B5D337DB8DB}" presName="horzSpace2" presStyleCnt="0"/>
      <dgm:spPr/>
    </dgm:pt>
    <dgm:pt modelId="{5542C7D3-F29A-4E2B-9F91-CB97360E0F63}" type="pres">
      <dgm:prSet presAssocID="{E6F916E6-4B82-4DB3-B7C5-6B5D337DB8DB}" presName="tx2" presStyleLbl="revTx" presStyleIdx="3" presStyleCnt="5"/>
      <dgm:spPr/>
    </dgm:pt>
    <dgm:pt modelId="{6C2BD11E-DCBA-435B-9426-FEBFA65A7D2F}" type="pres">
      <dgm:prSet presAssocID="{E6F916E6-4B82-4DB3-B7C5-6B5D337DB8DB}" presName="vert2" presStyleCnt="0"/>
      <dgm:spPr/>
    </dgm:pt>
    <dgm:pt modelId="{CE825E86-2D0D-4CCA-8CF4-7AEEDB947AF5}" type="pres">
      <dgm:prSet presAssocID="{E6F916E6-4B82-4DB3-B7C5-6B5D337DB8DB}" presName="thinLine2b" presStyleLbl="callout" presStyleIdx="2" presStyleCnt="4"/>
      <dgm:spPr/>
    </dgm:pt>
    <dgm:pt modelId="{5B62B90C-CD31-4597-B6C6-144F787B2CA3}" type="pres">
      <dgm:prSet presAssocID="{E6F916E6-4B82-4DB3-B7C5-6B5D337DB8DB}" presName="vertSpace2b" presStyleCnt="0"/>
      <dgm:spPr/>
    </dgm:pt>
    <dgm:pt modelId="{698D997C-8F6F-4EBD-AC73-DF3D90FEEBB7}" type="pres">
      <dgm:prSet presAssocID="{BB48BF38-2A82-44EF-A31B-7417805857DB}" presName="horz2" presStyleCnt="0"/>
      <dgm:spPr/>
    </dgm:pt>
    <dgm:pt modelId="{EF328F83-BFB8-4918-B010-2020013F34ED}" type="pres">
      <dgm:prSet presAssocID="{BB48BF38-2A82-44EF-A31B-7417805857DB}" presName="horzSpace2" presStyleCnt="0"/>
      <dgm:spPr/>
    </dgm:pt>
    <dgm:pt modelId="{082C97DA-9E90-42D1-B4F1-24349EAF9367}" type="pres">
      <dgm:prSet presAssocID="{BB48BF38-2A82-44EF-A31B-7417805857DB}" presName="tx2" presStyleLbl="revTx" presStyleIdx="4" presStyleCnt="5"/>
      <dgm:spPr/>
    </dgm:pt>
    <dgm:pt modelId="{316DFB77-EE98-4CA9-9368-52010624AF28}" type="pres">
      <dgm:prSet presAssocID="{BB48BF38-2A82-44EF-A31B-7417805857DB}" presName="vert2" presStyleCnt="0"/>
      <dgm:spPr/>
    </dgm:pt>
    <dgm:pt modelId="{66B15FB0-2DE6-419E-9500-3E0F1C268BBA}" type="pres">
      <dgm:prSet presAssocID="{BB48BF38-2A82-44EF-A31B-7417805857DB}" presName="thinLine2b" presStyleLbl="callout" presStyleIdx="3" presStyleCnt="4"/>
      <dgm:spPr/>
    </dgm:pt>
    <dgm:pt modelId="{BF70F315-2005-4EF8-8A55-81F733850609}" type="pres">
      <dgm:prSet presAssocID="{BB48BF38-2A82-44EF-A31B-7417805857DB}" presName="vertSpace2b" presStyleCnt="0"/>
      <dgm:spPr/>
    </dgm:pt>
  </dgm:ptLst>
  <dgm:cxnLst>
    <dgm:cxn modelId="{27825713-06BF-49F4-9B1E-C1EF61B3F25B}" srcId="{0A90FB2D-44DF-4026-9403-D6F231B76B21}" destId="{24058131-0D5B-4C3D-8E3D-86852032BEB1}" srcOrd="1" destOrd="0" parTransId="{E3C3BCAC-B211-4804-85E7-62F9140C304A}" sibTransId="{71704599-1308-45D2-A775-AB738D265A8D}"/>
    <dgm:cxn modelId="{F5BBCB22-0904-475A-8C2E-7A2BF58283D5}" srcId="{EA982602-39D6-4D16-94DF-A4F63B86F271}" destId="{0A90FB2D-44DF-4026-9403-D6F231B76B21}" srcOrd="0" destOrd="0" parTransId="{2BCF8A2A-8762-4DC8-9135-A07AC8CFBF67}" sibTransId="{23A8CAB3-96F8-4952-80FE-75CE5FD8AEE3}"/>
    <dgm:cxn modelId="{1238A941-4FD9-4D46-B293-587E283E9526}" type="presOf" srcId="{0A90FB2D-44DF-4026-9403-D6F231B76B21}" destId="{ED604502-49B0-43CD-943A-D8CC9F5A34B2}" srcOrd="0" destOrd="0" presId="urn:microsoft.com/office/officeart/2008/layout/LinedList"/>
    <dgm:cxn modelId="{09C8BB61-73F2-44D7-963D-7A06ABDD73AB}" srcId="{0A90FB2D-44DF-4026-9403-D6F231B76B21}" destId="{E6F916E6-4B82-4DB3-B7C5-6B5D337DB8DB}" srcOrd="2" destOrd="0" parTransId="{F6363532-9F13-430B-AACD-727DAB818142}" sibTransId="{66F133C9-4837-4B28-B7E9-F8CBB6014465}"/>
    <dgm:cxn modelId="{D2BE4B42-68C8-41A1-8AF8-FC58BF58EBCE}" type="presOf" srcId="{24058131-0D5B-4C3D-8E3D-86852032BEB1}" destId="{CE520057-DE16-49F3-81FB-61B66537E4A1}" srcOrd="0" destOrd="0" presId="urn:microsoft.com/office/officeart/2008/layout/LinedList"/>
    <dgm:cxn modelId="{DD280B46-A8F2-43EC-AB70-2CD0E804E7A5}" srcId="{0A90FB2D-44DF-4026-9403-D6F231B76B21}" destId="{900DA734-D35B-43FC-97F3-5D2FD26315CE}" srcOrd="0" destOrd="0" parTransId="{2A0916C9-9C0A-4488-B865-05A84E735FFB}" sibTransId="{88D651FD-50B0-44C1-905E-E5E619FDA3E9}"/>
    <dgm:cxn modelId="{0AC0AE7D-0AC6-45DA-A5E3-8611DC486A75}" srcId="{0A90FB2D-44DF-4026-9403-D6F231B76B21}" destId="{BB48BF38-2A82-44EF-A31B-7417805857DB}" srcOrd="3" destOrd="0" parTransId="{3297CBEB-B165-4CE6-9188-DED39CF21B56}" sibTransId="{74A72DC2-FCF9-48CC-8DE3-4FAE3D3F01D1}"/>
    <dgm:cxn modelId="{5DCFFB8C-217A-436E-93FE-A08E1FBAC8B2}" type="presOf" srcId="{E6F916E6-4B82-4DB3-B7C5-6B5D337DB8DB}" destId="{5542C7D3-F29A-4E2B-9F91-CB97360E0F63}" srcOrd="0" destOrd="0" presId="urn:microsoft.com/office/officeart/2008/layout/LinedList"/>
    <dgm:cxn modelId="{49B481A5-F1C5-41F8-8824-5AFE7DD761C8}" type="presOf" srcId="{BB48BF38-2A82-44EF-A31B-7417805857DB}" destId="{082C97DA-9E90-42D1-B4F1-24349EAF9367}" srcOrd="0" destOrd="0" presId="urn:microsoft.com/office/officeart/2008/layout/LinedList"/>
    <dgm:cxn modelId="{479588B0-CEE1-429E-A5FD-4D42A4361A80}" type="presOf" srcId="{EA982602-39D6-4D16-94DF-A4F63B86F271}" destId="{F07FBDAC-23CA-40D6-B80E-13F0A65516D0}" srcOrd="0" destOrd="0" presId="urn:microsoft.com/office/officeart/2008/layout/LinedList"/>
    <dgm:cxn modelId="{BFE0C3DA-E04D-482C-B6BE-C46E3E8E50D1}" type="presOf" srcId="{900DA734-D35B-43FC-97F3-5D2FD26315CE}" destId="{9F680D23-68CD-4705-A1B7-EED87383340F}" srcOrd="0" destOrd="0" presId="urn:microsoft.com/office/officeart/2008/layout/LinedList"/>
    <dgm:cxn modelId="{59417C28-0C88-4AC5-94E0-7694CC002906}" type="presParOf" srcId="{F07FBDAC-23CA-40D6-B80E-13F0A65516D0}" destId="{2C8D8090-8C7D-49D5-8B1D-F2A8DF63EDDD}" srcOrd="0" destOrd="0" presId="urn:microsoft.com/office/officeart/2008/layout/LinedList"/>
    <dgm:cxn modelId="{00DD69AB-74F5-421A-95B3-4390BB818C33}" type="presParOf" srcId="{F07FBDAC-23CA-40D6-B80E-13F0A65516D0}" destId="{C29A5C63-861C-45B2-95BA-DD4C70DD4AC1}" srcOrd="1" destOrd="0" presId="urn:microsoft.com/office/officeart/2008/layout/LinedList"/>
    <dgm:cxn modelId="{609FFD95-87FD-47F5-B3BE-B0C834E951C9}" type="presParOf" srcId="{C29A5C63-861C-45B2-95BA-DD4C70DD4AC1}" destId="{ED604502-49B0-43CD-943A-D8CC9F5A34B2}" srcOrd="0" destOrd="0" presId="urn:microsoft.com/office/officeart/2008/layout/LinedList"/>
    <dgm:cxn modelId="{3ED5210F-4F99-4C4B-AC69-E3A76EFE3B1E}" type="presParOf" srcId="{C29A5C63-861C-45B2-95BA-DD4C70DD4AC1}" destId="{A2DEC03A-B915-4442-9F2F-8B00235A30B7}" srcOrd="1" destOrd="0" presId="urn:microsoft.com/office/officeart/2008/layout/LinedList"/>
    <dgm:cxn modelId="{E70B2DA4-7981-4EBD-B3C0-13A0BF82796F}" type="presParOf" srcId="{A2DEC03A-B915-4442-9F2F-8B00235A30B7}" destId="{949E5458-9734-4216-9DF2-292E20F15DDB}" srcOrd="0" destOrd="0" presId="urn:microsoft.com/office/officeart/2008/layout/LinedList"/>
    <dgm:cxn modelId="{7F83FB97-D102-4B9B-9860-DEEC4623AC3A}" type="presParOf" srcId="{A2DEC03A-B915-4442-9F2F-8B00235A30B7}" destId="{6E4257C8-4AC6-4127-A781-D29B332866F6}" srcOrd="1" destOrd="0" presId="urn:microsoft.com/office/officeart/2008/layout/LinedList"/>
    <dgm:cxn modelId="{EC5EA6CD-CC66-4EA3-9BD9-F5D9AB292E93}" type="presParOf" srcId="{6E4257C8-4AC6-4127-A781-D29B332866F6}" destId="{345B9340-0C99-4B3A-A112-F5DEB48A98A4}" srcOrd="0" destOrd="0" presId="urn:microsoft.com/office/officeart/2008/layout/LinedList"/>
    <dgm:cxn modelId="{CA385164-D2C4-431A-A39C-72165B6C5379}" type="presParOf" srcId="{6E4257C8-4AC6-4127-A781-D29B332866F6}" destId="{9F680D23-68CD-4705-A1B7-EED87383340F}" srcOrd="1" destOrd="0" presId="urn:microsoft.com/office/officeart/2008/layout/LinedList"/>
    <dgm:cxn modelId="{78C56891-EA7D-4C51-A5BC-B2C3BC4E690F}" type="presParOf" srcId="{6E4257C8-4AC6-4127-A781-D29B332866F6}" destId="{1965ED9A-568B-4285-9D72-0A2D58D10788}" srcOrd="2" destOrd="0" presId="urn:microsoft.com/office/officeart/2008/layout/LinedList"/>
    <dgm:cxn modelId="{6DE27B45-839A-47EA-9569-3650245FEEBB}" type="presParOf" srcId="{A2DEC03A-B915-4442-9F2F-8B00235A30B7}" destId="{17623C70-1D82-4515-9ED9-AC67422C9B4D}" srcOrd="2" destOrd="0" presId="urn:microsoft.com/office/officeart/2008/layout/LinedList"/>
    <dgm:cxn modelId="{BA4010D6-9155-41B3-8382-08ECD1A07462}" type="presParOf" srcId="{A2DEC03A-B915-4442-9F2F-8B00235A30B7}" destId="{E757FA1E-BC54-4F8B-9F25-DEBA289653BB}" srcOrd="3" destOrd="0" presId="urn:microsoft.com/office/officeart/2008/layout/LinedList"/>
    <dgm:cxn modelId="{5F2A9AA8-BA93-40BC-AC27-7F0E2C5EB5BB}" type="presParOf" srcId="{A2DEC03A-B915-4442-9F2F-8B00235A30B7}" destId="{E0A03D51-5175-4592-839F-076A23004C27}" srcOrd="4" destOrd="0" presId="urn:microsoft.com/office/officeart/2008/layout/LinedList"/>
    <dgm:cxn modelId="{03FEF848-B34F-4C0D-B163-21BB05007E3E}" type="presParOf" srcId="{E0A03D51-5175-4592-839F-076A23004C27}" destId="{C171891B-E636-4250-AC7C-6373DF3FE75A}" srcOrd="0" destOrd="0" presId="urn:microsoft.com/office/officeart/2008/layout/LinedList"/>
    <dgm:cxn modelId="{BA19E1C7-1B5D-4E9B-93EA-02231BA835A4}" type="presParOf" srcId="{E0A03D51-5175-4592-839F-076A23004C27}" destId="{CE520057-DE16-49F3-81FB-61B66537E4A1}" srcOrd="1" destOrd="0" presId="urn:microsoft.com/office/officeart/2008/layout/LinedList"/>
    <dgm:cxn modelId="{5D2CBE1F-E93C-406C-9249-4F2596AF692D}" type="presParOf" srcId="{E0A03D51-5175-4592-839F-076A23004C27}" destId="{BE83B8C1-3659-432A-9383-BE0B701338B5}" srcOrd="2" destOrd="0" presId="urn:microsoft.com/office/officeart/2008/layout/LinedList"/>
    <dgm:cxn modelId="{5B4E1C74-4835-48E1-99D7-FA186EFE24B0}" type="presParOf" srcId="{A2DEC03A-B915-4442-9F2F-8B00235A30B7}" destId="{BF1C699D-3CDA-4404-B78A-83AC87AB8348}" srcOrd="5" destOrd="0" presId="urn:microsoft.com/office/officeart/2008/layout/LinedList"/>
    <dgm:cxn modelId="{E6E87F0C-A571-4800-82B7-B440B5243003}" type="presParOf" srcId="{A2DEC03A-B915-4442-9F2F-8B00235A30B7}" destId="{0BDA4342-DC30-4D12-8CE6-94B246B4B107}" srcOrd="6" destOrd="0" presId="urn:microsoft.com/office/officeart/2008/layout/LinedList"/>
    <dgm:cxn modelId="{B39A03B8-2F76-43AF-9FFC-007A20292986}" type="presParOf" srcId="{A2DEC03A-B915-4442-9F2F-8B00235A30B7}" destId="{CDD0C553-8FE4-4933-8812-C7767E21FC89}" srcOrd="7" destOrd="0" presId="urn:microsoft.com/office/officeart/2008/layout/LinedList"/>
    <dgm:cxn modelId="{1641CA57-6178-4E09-8668-170608F75D04}" type="presParOf" srcId="{CDD0C553-8FE4-4933-8812-C7767E21FC89}" destId="{AC9EC0B0-FDB8-4769-B753-FCC0F09D49F1}" srcOrd="0" destOrd="0" presId="urn:microsoft.com/office/officeart/2008/layout/LinedList"/>
    <dgm:cxn modelId="{B53D88C6-AA61-4E57-9687-BA6A29DE8970}" type="presParOf" srcId="{CDD0C553-8FE4-4933-8812-C7767E21FC89}" destId="{5542C7D3-F29A-4E2B-9F91-CB97360E0F63}" srcOrd="1" destOrd="0" presId="urn:microsoft.com/office/officeart/2008/layout/LinedList"/>
    <dgm:cxn modelId="{F1389DAA-FE68-4336-AE51-8507D20FC62E}" type="presParOf" srcId="{CDD0C553-8FE4-4933-8812-C7767E21FC89}" destId="{6C2BD11E-DCBA-435B-9426-FEBFA65A7D2F}" srcOrd="2" destOrd="0" presId="urn:microsoft.com/office/officeart/2008/layout/LinedList"/>
    <dgm:cxn modelId="{D05C94D3-C9A2-431E-8BC8-CC0FC913E97B}" type="presParOf" srcId="{A2DEC03A-B915-4442-9F2F-8B00235A30B7}" destId="{CE825E86-2D0D-4CCA-8CF4-7AEEDB947AF5}" srcOrd="8" destOrd="0" presId="urn:microsoft.com/office/officeart/2008/layout/LinedList"/>
    <dgm:cxn modelId="{BC74F9DD-F868-4F7C-8934-9FEEA6DC5D6E}" type="presParOf" srcId="{A2DEC03A-B915-4442-9F2F-8B00235A30B7}" destId="{5B62B90C-CD31-4597-B6C6-144F787B2CA3}" srcOrd="9" destOrd="0" presId="urn:microsoft.com/office/officeart/2008/layout/LinedList"/>
    <dgm:cxn modelId="{348161CA-42EF-4C82-93DE-6FC3B81372D5}" type="presParOf" srcId="{A2DEC03A-B915-4442-9F2F-8B00235A30B7}" destId="{698D997C-8F6F-4EBD-AC73-DF3D90FEEBB7}" srcOrd="10" destOrd="0" presId="urn:microsoft.com/office/officeart/2008/layout/LinedList"/>
    <dgm:cxn modelId="{C06E3B13-3BEF-42B9-A033-A868E2B133E1}" type="presParOf" srcId="{698D997C-8F6F-4EBD-AC73-DF3D90FEEBB7}" destId="{EF328F83-BFB8-4918-B010-2020013F34ED}" srcOrd="0" destOrd="0" presId="urn:microsoft.com/office/officeart/2008/layout/LinedList"/>
    <dgm:cxn modelId="{04E6C591-B926-438E-8C83-44DF7D99E57B}" type="presParOf" srcId="{698D997C-8F6F-4EBD-AC73-DF3D90FEEBB7}" destId="{082C97DA-9E90-42D1-B4F1-24349EAF9367}" srcOrd="1" destOrd="0" presId="urn:microsoft.com/office/officeart/2008/layout/LinedList"/>
    <dgm:cxn modelId="{891F6DBD-01CC-4420-9EA6-93C26D1C766A}" type="presParOf" srcId="{698D997C-8F6F-4EBD-AC73-DF3D90FEEBB7}" destId="{316DFB77-EE98-4CA9-9368-52010624AF28}" srcOrd="2" destOrd="0" presId="urn:microsoft.com/office/officeart/2008/layout/LinedList"/>
    <dgm:cxn modelId="{06AFC866-2E9A-4326-8C87-3C81B2CE767B}" type="presParOf" srcId="{A2DEC03A-B915-4442-9F2F-8B00235A30B7}" destId="{66B15FB0-2DE6-419E-9500-3E0F1C268BBA}" srcOrd="11" destOrd="0" presId="urn:microsoft.com/office/officeart/2008/layout/LinedList"/>
    <dgm:cxn modelId="{6D1B4F17-E974-4155-ACFF-88BAB37A4C21}" type="presParOf" srcId="{A2DEC03A-B915-4442-9F2F-8B00235A30B7}" destId="{BF70F315-2005-4EF8-8A55-81F733850609}" srcOrd="12"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B2AF4166-9562-427D-BE6B-9F0DAF86A49A}" type="doc">
      <dgm:prSet loTypeId="urn:microsoft.com/office/officeart/2016/7/layout/HorizontalActionList" loCatId="List" qsTypeId="urn:microsoft.com/office/officeart/2005/8/quickstyle/simple1" qsCatId="simple" csTypeId="urn:microsoft.com/office/officeart/2005/8/colors/accent1_2" csCatId="accent1" phldr="1"/>
      <dgm:spPr/>
      <dgm:t>
        <a:bodyPr/>
        <a:lstStyle/>
        <a:p>
          <a:endParaRPr lang="en-US"/>
        </a:p>
      </dgm:t>
    </dgm:pt>
    <dgm:pt modelId="{933D02DD-9B74-4D36-AED1-DDA3BEA2AEC0}">
      <dgm:prSet/>
      <dgm:spPr>
        <a:solidFill>
          <a:schemeClr val="accent2"/>
        </a:solidFill>
      </dgm:spPr>
      <dgm:t>
        <a:bodyPr/>
        <a:lstStyle/>
        <a:p>
          <a:r>
            <a:rPr lang="en-US">
              <a:latin typeface="Arial" panose="020B0604020202020204" pitchFamily="34" charset="0"/>
              <a:cs typeface="Arial" panose="020B0604020202020204" pitchFamily="34" charset="0"/>
            </a:rPr>
            <a:t>1</a:t>
          </a:r>
        </a:p>
      </dgm:t>
    </dgm:pt>
    <dgm:pt modelId="{6DD1F5AD-940D-4479-B5D3-19CAB09005D5}" type="parTrans" cxnId="{19BFB05C-0143-430D-B9CF-FA5E94A259CB}">
      <dgm:prSet/>
      <dgm:spPr/>
      <dgm:t>
        <a:bodyPr/>
        <a:lstStyle/>
        <a:p>
          <a:endParaRPr lang="en-US"/>
        </a:p>
      </dgm:t>
    </dgm:pt>
    <dgm:pt modelId="{1D38ECA7-C896-47D5-8968-75562AB8B587}" type="sibTrans" cxnId="{19BFB05C-0143-430D-B9CF-FA5E94A259CB}">
      <dgm:prSet/>
      <dgm:spPr/>
      <dgm:t>
        <a:bodyPr/>
        <a:lstStyle/>
        <a:p>
          <a:endParaRPr lang="en-US"/>
        </a:p>
      </dgm:t>
    </dgm:pt>
    <dgm:pt modelId="{1DE7BDAE-EE93-404F-AB21-A30B6E2EEA81}">
      <dgm:prSet custT="1"/>
      <dgm:spPr>
        <a:solidFill>
          <a:schemeClr val="accent1">
            <a:lumMod val="60000"/>
            <a:lumOff val="40000"/>
            <a:alpha val="90000"/>
          </a:schemeClr>
        </a:solidFill>
      </dgm:spPr>
      <dgm:t>
        <a:bodyPr/>
        <a:lstStyle/>
        <a:p>
          <a:r>
            <a:rPr lang="en-US" sz="2000" b="1">
              <a:latin typeface="Arial" panose="020B0604020202020204" pitchFamily="34" charset="0"/>
              <a:cs typeface="Arial" panose="020B0604020202020204" pitchFamily="34" charset="0"/>
            </a:rPr>
            <a:t>If eligibility is being determined </a:t>
          </a:r>
          <a:r>
            <a:rPr lang="en-US" sz="2000" b="1">
              <a:solidFill>
                <a:schemeClr val="accent2">
                  <a:lumMod val="75000"/>
                </a:schemeClr>
              </a:solidFill>
              <a:latin typeface="Arial" panose="020B0604020202020204" pitchFamily="34" charset="0"/>
              <a:cs typeface="Arial" panose="020B0604020202020204" pitchFamily="34" charset="0"/>
            </a:rPr>
            <a:t>before</a:t>
          </a:r>
          <a:r>
            <a:rPr lang="en-US" sz="2000" b="1">
              <a:latin typeface="Arial" panose="020B0604020202020204" pitchFamily="34" charset="0"/>
              <a:cs typeface="Arial" panose="020B0604020202020204" pitchFamily="34" charset="0"/>
            </a:rPr>
            <a:t> that year’s tax filing deadline, then use the tax return for the previous year if representative.</a:t>
          </a:r>
        </a:p>
      </dgm:t>
    </dgm:pt>
    <dgm:pt modelId="{5D92EFD8-CD1F-40C7-BD4E-F6B735195052}" type="parTrans" cxnId="{430A4593-3CD1-4E19-9392-C4EF84F698A7}">
      <dgm:prSet/>
      <dgm:spPr/>
      <dgm:t>
        <a:bodyPr/>
        <a:lstStyle/>
        <a:p>
          <a:endParaRPr lang="en-US"/>
        </a:p>
      </dgm:t>
    </dgm:pt>
    <dgm:pt modelId="{631F00F2-5C09-49F9-B61D-C13EA6FC1355}" type="sibTrans" cxnId="{430A4593-3CD1-4E19-9392-C4EF84F698A7}">
      <dgm:prSet/>
      <dgm:spPr/>
      <dgm:t>
        <a:bodyPr/>
        <a:lstStyle/>
        <a:p>
          <a:endParaRPr lang="en-US"/>
        </a:p>
      </dgm:t>
    </dgm:pt>
    <dgm:pt modelId="{66CD880D-65CA-41C9-BBDA-DFF539F3D99E}">
      <dgm:prSet/>
      <dgm:spPr>
        <a:solidFill>
          <a:schemeClr val="accent2"/>
        </a:solidFill>
      </dgm:spPr>
      <dgm:t>
        <a:bodyPr/>
        <a:lstStyle/>
        <a:p>
          <a:r>
            <a:rPr lang="en-US">
              <a:latin typeface="Arial" panose="020B0604020202020204" pitchFamily="34" charset="0"/>
              <a:cs typeface="Arial" panose="020B0604020202020204" pitchFamily="34" charset="0"/>
            </a:rPr>
            <a:t>2</a:t>
          </a:r>
        </a:p>
      </dgm:t>
    </dgm:pt>
    <dgm:pt modelId="{4675B4B4-E961-4430-BFA6-B195362EDE8F}" type="parTrans" cxnId="{98D5129C-8A27-4924-A07E-9C5CDE264891}">
      <dgm:prSet/>
      <dgm:spPr/>
      <dgm:t>
        <a:bodyPr/>
        <a:lstStyle/>
        <a:p>
          <a:endParaRPr lang="en-US"/>
        </a:p>
      </dgm:t>
    </dgm:pt>
    <dgm:pt modelId="{73B13B8A-9BA6-4993-A2AB-C22AC97D273E}" type="sibTrans" cxnId="{98D5129C-8A27-4924-A07E-9C5CDE264891}">
      <dgm:prSet/>
      <dgm:spPr/>
      <dgm:t>
        <a:bodyPr/>
        <a:lstStyle/>
        <a:p>
          <a:endParaRPr lang="en-US"/>
        </a:p>
      </dgm:t>
    </dgm:pt>
    <dgm:pt modelId="{8DBF4098-2854-4A54-814F-5E02B6AA710A}">
      <dgm:prSet custT="1"/>
      <dgm:spPr>
        <a:solidFill>
          <a:schemeClr val="accent1">
            <a:lumMod val="60000"/>
            <a:lumOff val="40000"/>
            <a:alpha val="90000"/>
          </a:schemeClr>
        </a:solidFill>
      </dgm:spPr>
      <dgm:t>
        <a:bodyPr/>
        <a:lstStyle/>
        <a:p>
          <a:r>
            <a:rPr lang="en-US" sz="2000" b="1">
              <a:latin typeface="Arial" panose="020B0604020202020204" pitchFamily="34" charset="0"/>
              <a:cs typeface="Arial" panose="020B0604020202020204" pitchFamily="34" charset="0"/>
            </a:rPr>
            <a:t>If eligibility is being determined </a:t>
          </a:r>
          <a:r>
            <a:rPr lang="en-US" sz="2000" b="1">
              <a:solidFill>
                <a:schemeClr val="accent2">
                  <a:lumMod val="75000"/>
                </a:schemeClr>
              </a:solidFill>
              <a:latin typeface="Arial" panose="020B0604020202020204" pitchFamily="34" charset="0"/>
              <a:cs typeface="Arial" panose="020B0604020202020204" pitchFamily="34" charset="0"/>
            </a:rPr>
            <a:t>after</a:t>
          </a:r>
          <a:r>
            <a:rPr lang="en-US" sz="2000" b="1">
              <a:latin typeface="Arial" panose="020B0604020202020204" pitchFamily="34" charset="0"/>
              <a:cs typeface="Arial" panose="020B0604020202020204" pitchFamily="34" charset="0"/>
            </a:rPr>
            <a:t> that year’s tax filing deadline, then use the tax return for the most recent year if representative. </a:t>
          </a:r>
        </a:p>
      </dgm:t>
    </dgm:pt>
    <dgm:pt modelId="{6B9FE577-BE92-4F5F-ABBE-AA5B37C62A1E}" type="parTrans" cxnId="{D8016638-ABFA-43F1-8320-2C16752BBF21}">
      <dgm:prSet/>
      <dgm:spPr/>
      <dgm:t>
        <a:bodyPr/>
        <a:lstStyle/>
        <a:p>
          <a:endParaRPr lang="en-US"/>
        </a:p>
      </dgm:t>
    </dgm:pt>
    <dgm:pt modelId="{D0A1659C-CA3F-4793-9AE0-08491606EB06}" type="sibTrans" cxnId="{D8016638-ABFA-43F1-8320-2C16752BBF21}">
      <dgm:prSet/>
      <dgm:spPr/>
      <dgm:t>
        <a:bodyPr/>
        <a:lstStyle/>
        <a:p>
          <a:endParaRPr lang="en-US"/>
        </a:p>
      </dgm:t>
    </dgm:pt>
    <dgm:pt modelId="{C40931D6-3FEB-4F0A-8A00-83F48C4F0F10}">
      <dgm:prSet/>
      <dgm:spPr>
        <a:solidFill>
          <a:schemeClr val="accent2"/>
        </a:solidFill>
        <a:ln>
          <a:solidFill>
            <a:schemeClr val="accent1"/>
          </a:solidFill>
        </a:ln>
      </dgm:spPr>
      <dgm:t>
        <a:bodyPr/>
        <a:lstStyle/>
        <a:p>
          <a:r>
            <a:rPr lang="en-US">
              <a:latin typeface="Arial" panose="020B0604020202020204" pitchFamily="34" charset="0"/>
              <a:cs typeface="Arial" panose="020B0604020202020204" pitchFamily="34" charset="0"/>
            </a:rPr>
            <a:t>3</a:t>
          </a:r>
        </a:p>
      </dgm:t>
    </dgm:pt>
    <dgm:pt modelId="{F9689FF5-DE65-4DCF-ABF7-D1FD1A5601AC}" type="parTrans" cxnId="{FA8D4709-E8A4-48A5-9EB3-6EA9D614BB3C}">
      <dgm:prSet/>
      <dgm:spPr/>
      <dgm:t>
        <a:bodyPr/>
        <a:lstStyle/>
        <a:p>
          <a:endParaRPr lang="en-US"/>
        </a:p>
      </dgm:t>
    </dgm:pt>
    <dgm:pt modelId="{90219A44-81A9-453B-9879-104B33477F2B}" type="sibTrans" cxnId="{FA8D4709-E8A4-48A5-9EB3-6EA9D614BB3C}">
      <dgm:prSet/>
      <dgm:spPr/>
      <dgm:t>
        <a:bodyPr/>
        <a:lstStyle/>
        <a:p>
          <a:endParaRPr lang="en-US"/>
        </a:p>
      </dgm:t>
    </dgm:pt>
    <dgm:pt modelId="{BF927D8D-2EF9-4158-AB24-FA311310D500}">
      <dgm:prSet custT="1"/>
      <dgm:spPr>
        <a:solidFill>
          <a:schemeClr val="accent1">
            <a:lumMod val="60000"/>
            <a:lumOff val="40000"/>
            <a:alpha val="90000"/>
          </a:schemeClr>
        </a:solidFill>
      </dgm:spPr>
      <dgm:t>
        <a:bodyPr/>
        <a:lstStyle/>
        <a:p>
          <a:r>
            <a:rPr lang="en-US" sz="2000" b="1">
              <a:latin typeface="Arial" panose="020B0604020202020204" pitchFamily="34" charset="0"/>
              <a:cs typeface="Arial" panose="020B0604020202020204" pitchFamily="34" charset="0"/>
            </a:rPr>
            <a:t>If the federal tax return for the most recent year is not available, use quarterly tax statements if representative.</a:t>
          </a:r>
        </a:p>
      </dgm:t>
    </dgm:pt>
    <dgm:pt modelId="{A0591115-9E0C-4929-8DE9-64D6C6929AD8}" type="parTrans" cxnId="{74AD2EA7-E8BC-4F8F-8A85-3F74C1CBF974}">
      <dgm:prSet/>
      <dgm:spPr/>
      <dgm:t>
        <a:bodyPr/>
        <a:lstStyle/>
        <a:p>
          <a:endParaRPr lang="en-US"/>
        </a:p>
      </dgm:t>
    </dgm:pt>
    <dgm:pt modelId="{414C3AA1-9BC4-483D-9256-632AC646E630}" type="sibTrans" cxnId="{74AD2EA7-E8BC-4F8F-8A85-3F74C1CBF974}">
      <dgm:prSet/>
      <dgm:spPr/>
      <dgm:t>
        <a:bodyPr/>
        <a:lstStyle/>
        <a:p>
          <a:endParaRPr lang="en-US"/>
        </a:p>
      </dgm:t>
    </dgm:pt>
    <dgm:pt modelId="{0191257D-7B7B-4B9E-8F8E-FEB1041F7859}">
      <dgm:prSet/>
      <dgm:spPr>
        <a:solidFill>
          <a:schemeClr val="accent2"/>
        </a:solidFill>
      </dgm:spPr>
      <dgm:t>
        <a:bodyPr/>
        <a:lstStyle/>
        <a:p>
          <a:r>
            <a:rPr lang="en-US">
              <a:latin typeface="Arial" panose="020B0604020202020204" pitchFamily="34" charset="0"/>
              <a:cs typeface="Arial" panose="020B0604020202020204" pitchFamily="34" charset="0"/>
            </a:rPr>
            <a:t>4</a:t>
          </a:r>
        </a:p>
      </dgm:t>
    </dgm:pt>
    <dgm:pt modelId="{CF560F1D-2D85-463F-8C7D-332F73063D76}" type="parTrans" cxnId="{496928FB-FE4B-428D-AAA6-0946DB964B9B}">
      <dgm:prSet/>
      <dgm:spPr/>
      <dgm:t>
        <a:bodyPr/>
        <a:lstStyle/>
        <a:p>
          <a:endParaRPr lang="en-US"/>
        </a:p>
      </dgm:t>
    </dgm:pt>
    <dgm:pt modelId="{7295B254-DF20-46E4-806B-4D9E1E2E72B0}" type="sibTrans" cxnId="{496928FB-FE4B-428D-AAA6-0946DB964B9B}">
      <dgm:prSet/>
      <dgm:spPr/>
      <dgm:t>
        <a:bodyPr/>
        <a:lstStyle/>
        <a:p>
          <a:endParaRPr lang="en-US"/>
        </a:p>
      </dgm:t>
    </dgm:pt>
    <dgm:pt modelId="{92861FD7-AA4B-47B1-BAF3-DA782C017C1D}">
      <dgm:prSet custT="1"/>
      <dgm:spPr>
        <a:solidFill>
          <a:schemeClr val="accent1">
            <a:lumMod val="60000"/>
            <a:lumOff val="40000"/>
            <a:alpha val="90000"/>
          </a:schemeClr>
        </a:solidFill>
      </dgm:spPr>
      <dgm:t>
        <a:bodyPr/>
        <a:lstStyle/>
        <a:p>
          <a:r>
            <a:rPr lang="en-US" sz="2000" b="1">
              <a:latin typeface="Arial" panose="020B0604020202020204" pitchFamily="34" charset="0"/>
              <a:cs typeface="Arial" panose="020B0604020202020204" pitchFamily="34" charset="0"/>
            </a:rPr>
            <a:t>If quarterly tax statements are not available, the child care worker must use: </a:t>
          </a:r>
        </a:p>
      </dgm:t>
    </dgm:pt>
    <dgm:pt modelId="{34455931-8E99-4873-BDDD-283B3AADEC8A}" type="parTrans" cxnId="{0DE5F70A-3869-41C7-809A-99F1EA911BC0}">
      <dgm:prSet/>
      <dgm:spPr/>
      <dgm:t>
        <a:bodyPr/>
        <a:lstStyle/>
        <a:p>
          <a:endParaRPr lang="en-US"/>
        </a:p>
      </dgm:t>
    </dgm:pt>
    <dgm:pt modelId="{CACB6074-2697-47F3-A065-F5B8F3A361D9}" type="sibTrans" cxnId="{0DE5F70A-3869-41C7-809A-99F1EA911BC0}">
      <dgm:prSet/>
      <dgm:spPr/>
      <dgm:t>
        <a:bodyPr/>
        <a:lstStyle/>
        <a:p>
          <a:endParaRPr lang="en-US"/>
        </a:p>
      </dgm:t>
    </dgm:pt>
    <dgm:pt modelId="{E34DD1DA-A1A3-4CEA-9797-301876608845}">
      <dgm:prSet custT="1"/>
      <dgm:spPr>
        <a:solidFill>
          <a:schemeClr val="accent1">
            <a:lumMod val="60000"/>
            <a:lumOff val="40000"/>
            <a:alpha val="90000"/>
          </a:schemeClr>
        </a:solidFill>
      </dgm:spPr>
      <dgm:t>
        <a:bodyPr/>
        <a:lstStyle/>
        <a:p>
          <a:r>
            <a:rPr lang="en-US" sz="1800" b="1">
              <a:latin typeface="Arial" panose="020B0604020202020204" pitchFamily="34" charset="0"/>
              <a:cs typeface="Arial" panose="020B0604020202020204" pitchFamily="34" charset="0"/>
            </a:rPr>
            <a:t>Business records </a:t>
          </a:r>
        </a:p>
      </dgm:t>
    </dgm:pt>
    <dgm:pt modelId="{34899122-F7B4-45EC-8C6E-080250745BF3}" type="parTrans" cxnId="{31402818-D25E-4A00-8982-B62C127929F4}">
      <dgm:prSet/>
      <dgm:spPr/>
      <dgm:t>
        <a:bodyPr/>
        <a:lstStyle/>
        <a:p>
          <a:endParaRPr lang="en-US"/>
        </a:p>
      </dgm:t>
    </dgm:pt>
    <dgm:pt modelId="{B9C21E2B-DC02-4A00-8479-F4C73A848DD5}" type="sibTrans" cxnId="{31402818-D25E-4A00-8982-B62C127929F4}">
      <dgm:prSet/>
      <dgm:spPr/>
      <dgm:t>
        <a:bodyPr/>
        <a:lstStyle/>
        <a:p>
          <a:endParaRPr lang="en-US"/>
        </a:p>
      </dgm:t>
    </dgm:pt>
    <dgm:pt modelId="{F36F690E-E8BB-4A12-B87A-21C9BDEDC2D1}">
      <dgm:prSet custT="1"/>
      <dgm:spPr>
        <a:solidFill>
          <a:schemeClr val="accent1">
            <a:lumMod val="60000"/>
            <a:lumOff val="40000"/>
            <a:alpha val="90000"/>
          </a:schemeClr>
        </a:solidFill>
      </dgm:spPr>
      <dgm:t>
        <a:bodyPr/>
        <a:lstStyle/>
        <a:p>
          <a:r>
            <a:rPr lang="en-US" sz="1800" b="1">
              <a:latin typeface="Arial" panose="020B0604020202020204" pitchFamily="34" charset="0"/>
              <a:cs typeface="Arial" panose="020B0604020202020204" pitchFamily="34" charset="0"/>
            </a:rPr>
            <a:t>Client’s statement as a last alternative</a:t>
          </a:r>
        </a:p>
      </dgm:t>
    </dgm:pt>
    <dgm:pt modelId="{DC36C1BF-67BF-4B40-8B0A-D94BF93DB33A}" type="parTrans" cxnId="{FB037247-A43A-4E47-9B06-4020F5163278}">
      <dgm:prSet/>
      <dgm:spPr/>
      <dgm:t>
        <a:bodyPr/>
        <a:lstStyle/>
        <a:p>
          <a:endParaRPr lang="en-US"/>
        </a:p>
      </dgm:t>
    </dgm:pt>
    <dgm:pt modelId="{56461022-D3DA-4C7B-816B-B5E99E903011}" type="sibTrans" cxnId="{FB037247-A43A-4E47-9B06-4020F5163278}">
      <dgm:prSet/>
      <dgm:spPr/>
      <dgm:t>
        <a:bodyPr/>
        <a:lstStyle/>
        <a:p>
          <a:endParaRPr lang="en-US"/>
        </a:p>
      </dgm:t>
    </dgm:pt>
    <dgm:pt modelId="{274A8637-0E97-4916-967B-BA772AD56149}" type="pres">
      <dgm:prSet presAssocID="{B2AF4166-9562-427D-BE6B-9F0DAF86A49A}" presName="Name0" presStyleCnt="0">
        <dgm:presLayoutVars>
          <dgm:dir/>
          <dgm:animLvl val="lvl"/>
          <dgm:resizeHandles val="exact"/>
        </dgm:presLayoutVars>
      </dgm:prSet>
      <dgm:spPr/>
    </dgm:pt>
    <dgm:pt modelId="{C6CBEA6C-E86F-4EF5-9966-03681D9BB74D}" type="pres">
      <dgm:prSet presAssocID="{933D02DD-9B74-4D36-AED1-DDA3BEA2AEC0}" presName="composite" presStyleCnt="0"/>
      <dgm:spPr/>
    </dgm:pt>
    <dgm:pt modelId="{94FCF28F-8C3D-4626-9C4A-1F55C83B45BD}" type="pres">
      <dgm:prSet presAssocID="{933D02DD-9B74-4D36-AED1-DDA3BEA2AEC0}" presName="parTx" presStyleLbl="alignNode1" presStyleIdx="0" presStyleCnt="4">
        <dgm:presLayoutVars>
          <dgm:chMax val="0"/>
          <dgm:chPref val="0"/>
        </dgm:presLayoutVars>
      </dgm:prSet>
      <dgm:spPr/>
    </dgm:pt>
    <dgm:pt modelId="{C35130C8-49C1-4C70-9BE8-9CF649FA893B}" type="pres">
      <dgm:prSet presAssocID="{933D02DD-9B74-4D36-AED1-DDA3BEA2AEC0}" presName="desTx" presStyleLbl="alignAccFollowNode1" presStyleIdx="0" presStyleCnt="4">
        <dgm:presLayoutVars/>
      </dgm:prSet>
      <dgm:spPr/>
    </dgm:pt>
    <dgm:pt modelId="{1A67F283-2232-455F-9144-1D04A6C4BA93}" type="pres">
      <dgm:prSet presAssocID="{1D38ECA7-C896-47D5-8968-75562AB8B587}" presName="space" presStyleCnt="0"/>
      <dgm:spPr/>
    </dgm:pt>
    <dgm:pt modelId="{D917B6A3-D60B-4659-B240-488233BF4624}" type="pres">
      <dgm:prSet presAssocID="{66CD880D-65CA-41C9-BBDA-DFF539F3D99E}" presName="composite" presStyleCnt="0"/>
      <dgm:spPr/>
    </dgm:pt>
    <dgm:pt modelId="{2B24048E-A05F-49C9-BF2F-B8DCFCB41278}" type="pres">
      <dgm:prSet presAssocID="{66CD880D-65CA-41C9-BBDA-DFF539F3D99E}" presName="parTx" presStyleLbl="alignNode1" presStyleIdx="1" presStyleCnt="4">
        <dgm:presLayoutVars>
          <dgm:chMax val="0"/>
          <dgm:chPref val="0"/>
        </dgm:presLayoutVars>
      </dgm:prSet>
      <dgm:spPr/>
    </dgm:pt>
    <dgm:pt modelId="{D3D9E56E-943F-4A88-8243-FEE96584E2E0}" type="pres">
      <dgm:prSet presAssocID="{66CD880D-65CA-41C9-BBDA-DFF539F3D99E}" presName="desTx" presStyleLbl="alignAccFollowNode1" presStyleIdx="1" presStyleCnt="4">
        <dgm:presLayoutVars/>
      </dgm:prSet>
      <dgm:spPr/>
    </dgm:pt>
    <dgm:pt modelId="{60D86CFE-BBBF-4553-8FB4-5A1D3B0ECACC}" type="pres">
      <dgm:prSet presAssocID="{73B13B8A-9BA6-4993-A2AB-C22AC97D273E}" presName="space" presStyleCnt="0"/>
      <dgm:spPr/>
    </dgm:pt>
    <dgm:pt modelId="{2EA33F64-DFD4-4785-A273-9A04C2936865}" type="pres">
      <dgm:prSet presAssocID="{C40931D6-3FEB-4F0A-8A00-83F48C4F0F10}" presName="composite" presStyleCnt="0"/>
      <dgm:spPr/>
    </dgm:pt>
    <dgm:pt modelId="{054904BB-196B-4F3E-9E6C-39F4856EC2D2}" type="pres">
      <dgm:prSet presAssocID="{C40931D6-3FEB-4F0A-8A00-83F48C4F0F10}" presName="parTx" presStyleLbl="alignNode1" presStyleIdx="2" presStyleCnt="4">
        <dgm:presLayoutVars>
          <dgm:chMax val="0"/>
          <dgm:chPref val="0"/>
        </dgm:presLayoutVars>
      </dgm:prSet>
      <dgm:spPr/>
    </dgm:pt>
    <dgm:pt modelId="{D40A1C97-38E2-49DB-829C-5149535EC3F9}" type="pres">
      <dgm:prSet presAssocID="{C40931D6-3FEB-4F0A-8A00-83F48C4F0F10}" presName="desTx" presStyleLbl="alignAccFollowNode1" presStyleIdx="2" presStyleCnt="4">
        <dgm:presLayoutVars/>
      </dgm:prSet>
      <dgm:spPr/>
    </dgm:pt>
    <dgm:pt modelId="{5D3984B8-9D17-4D4D-A289-393E6B0A69FE}" type="pres">
      <dgm:prSet presAssocID="{90219A44-81A9-453B-9879-104B33477F2B}" presName="space" presStyleCnt="0"/>
      <dgm:spPr/>
    </dgm:pt>
    <dgm:pt modelId="{9D3F846F-BAEB-4BA5-BD72-D702DFD8A169}" type="pres">
      <dgm:prSet presAssocID="{0191257D-7B7B-4B9E-8F8E-FEB1041F7859}" presName="composite" presStyleCnt="0"/>
      <dgm:spPr/>
    </dgm:pt>
    <dgm:pt modelId="{E997E70A-D2F1-4FA4-AC3F-4996AB57FDAC}" type="pres">
      <dgm:prSet presAssocID="{0191257D-7B7B-4B9E-8F8E-FEB1041F7859}" presName="parTx" presStyleLbl="alignNode1" presStyleIdx="3" presStyleCnt="4">
        <dgm:presLayoutVars>
          <dgm:chMax val="0"/>
          <dgm:chPref val="0"/>
        </dgm:presLayoutVars>
      </dgm:prSet>
      <dgm:spPr/>
    </dgm:pt>
    <dgm:pt modelId="{89FC98AF-4817-44FC-BA0A-F1294D69E153}" type="pres">
      <dgm:prSet presAssocID="{0191257D-7B7B-4B9E-8F8E-FEB1041F7859}" presName="desTx" presStyleLbl="alignAccFollowNode1" presStyleIdx="3" presStyleCnt="4">
        <dgm:presLayoutVars/>
      </dgm:prSet>
      <dgm:spPr/>
    </dgm:pt>
  </dgm:ptLst>
  <dgm:cxnLst>
    <dgm:cxn modelId="{FA8D4709-E8A4-48A5-9EB3-6EA9D614BB3C}" srcId="{B2AF4166-9562-427D-BE6B-9F0DAF86A49A}" destId="{C40931D6-3FEB-4F0A-8A00-83F48C4F0F10}" srcOrd="2" destOrd="0" parTransId="{F9689FF5-DE65-4DCF-ABF7-D1FD1A5601AC}" sibTransId="{90219A44-81A9-453B-9879-104B33477F2B}"/>
    <dgm:cxn modelId="{0DE5F70A-3869-41C7-809A-99F1EA911BC0}" srcId="{0191257D-7B7B-4B9E-8F8E-FEB1041F7859}" destId="{92861FD7-AA4B-47B1-BAF3-DA782C017C1D}" srcOrd="0" destOrd="0" parTransId="{34455931-8E99-4873-BDDD-283B3AADEC8A}" sibTransId="{CACB6074-2697-47F3-A065-F5B8F3A361D9}"/>
    <dgm:cxn modelId="{31402818-D25E-4A00-8982-B62C127929F4}" srcId="{92861FD7-AA4B-47B1-BAF3-DA782C017C1D}" destId="{E34DD1DA-A1A3-4CEA-9797-301876608845}" srcOrd="0" destOrd="0" parTransId="{34899122-F7B4-45EC-8C6E-080250745BF3}" sibTransId="{B9C21E2B-DC02-4A00-8479-F4C73A848DD5}"/>
    <dgm:cxn modelId="{0C395731-93CF-4D05-AC11-19DAD6BCB1D4}" type="presOf" srcId="{F36F690E-E8BB-4A12-B87A-21C9BDEDC2D1}" destId="{89FC98AF-4817-44FC-BA0A-F1294D69E153}" srcOrd="0" destOrd="2" presId="urn:microsoft.com/office/officeart/2016/7/layout/HorizontalActionList"/>
    <dgm:cxn modelId="{D8016638-ABFA-43F1-8320-2C16752BBF21}" srcId="{66CD880D-65CA-41C9-BBDA-DFF539F3D99E}" destId="{8DBF4098-2854-4A54-814F-5E02B6AA710A}" srcOrd="0" destOrd="0" parTransId="{6B9FE577-BE92-4F5F-ABBE-AA5B37C62A1E}" sibTransId="{D0A1659C-CA3F-4793-9AE0-08491606EB06}"/>
    <dgm:cxn modelId="{280FC13D-6885-45EE-BE42-0534C5FEB343}" type="presOf" srcId="{0191257D-7B7B-4B9E-8F8E-FEB1041F7859}" destId="{E997E70A-D2F1-4FA4-AC3F-4996AB57FDAC}" srcOrd="0" destOrd="0" presId="urn:microsoft.com/office/officeart/2016/7/layout/HorizontalActionList"/>
    <dgm:cxn modelId="{19BFB05C-0143-430D-B9CF-FA5E94A259CB}" srcId="{B2AF4166-9562-427D-BE6B-9F0DAF86A49A}" destId="{933D02DD-9B74-4D36-AED1-DDA3BEA2AEC0}" srcOrd="0" destOrd="0" parTransId="{6DD1F5AD-940D-4479-B5D3-19CAB09005D5}" sibTransId="{1D38ECA7-C896-47D5-8968-75562AB8B587}"/>
    <dgm:cxn modelId="{A55DC142-F7DB-4A79-AFAC-CC7AB604AD0D}" type="presOf" srcId="{C40931D6-3FEB-4F0A-8A00-83F48C4F0F10}" destId="{054904BB-196B-4F3E-9E6C-39F4856EC2D2}" srcOrd="0" destOrd="0" presId="urn:microsoft.com/office/officeart/2016/7/layout/HorizontalActionList"/>
    <dgm:cxn modelId="{39519344-3BBA-4299-A1FA-1D9AD38DEBAB}" type="presOf" srcId="{8DBF4098-2854-4A54-814F-5E02B6AA710A}" destId="{D3D9E56E-943F-4A88-8243-FEE96584E2E0}" srcOrd="0" destOrd="0" presId="urn:microsoft.com/office/officeart/2016/7/layout/HorizontalActionList"/>
    <dgm:cxn modelId="{F3ACC145-2D92-4A16-A26E-15DC87EF180F}" type="presOf" srcId="{BF927D8D-2EF9-4158-AB24-FA311310D500}" destId="{D40A1C97-38E2-49DB-829C-5149535EC3F9}" srcOrd="0" destOrd="0" presId="urn:microsoft.com/office/officeart/2016/7/layout/HorizontalActionList"/>
    <dgm:cxn modelId="{FB037247-A43A-4E47-9B06-4020F5163278}" srcId="{92861FD7-AA4B-47B1-BAF3-DA782C017C1D}" destId="{F36F690E-E8BB-4A12-B87A-21C9BDEDC2D1}" srcOrd="1" destOrd="0" parTransId="{DC36C1BF-67BF-4B40-8B0A-D94BF93DB33A}" sibTransId="{56461022-D3DA-4C7B-816B-B5E99E903011}"/>
    <dgm:cxn modelId="{D005D14F-E28F-4702-BB7D-D2CD95F84F5A}" type="presOf" srcId="{B2AF4166-9562-427D-BE6B-9F0DAF86A49A}" destId="{274A8637-0E97-4916-967B-BA772AD56149}" srcOrd="0" destOrd="0" presId="urn:microsoft.com/office/officeart/2016/7/layout/HorizontalActionList"/>
    <dgm:cxn modelId="{95EA8D86-BE62-4E60-9DC9-814161C4B818}" type="presOf" srcId="{E34DD1DA-A1A3-4CEA-9797-301876608845}" destId="{89FC98AF-4817-44FC-BA0A-F1294D69E153}" srcOrd="0" destOrd="1" presId="urn:microsoft.com/office/officeart/2016/7/layout/HorizontalActionList"/>
    <dgm:cxn modelId="{9D34538E-23AF-484D-B259-9AA4B483806E}" type="presOf" srcId="{92861FD7-AA4B-47B1-BAF3-DA782C017C1D}" destId="{89FC98AF-4817-44FC-BA0A-F1294D69E153}" srcOrd="0" destOrd="0" presId="urn:microsoft.com/office/officeart/2016/7/layout/HorizontalActionList"/>
    <dgm:cxn modelId="{430A4593-3CD1-4E19-9392-C4EF84F698A7}" srcId="{933D02DD-9B74-4D36-AED1-DDA3BEA2AEC0}" destId="{1DE7BDAE-EE93-404F-AB21-A30B6E2EEA81}" srcOrd="0" destOrd="0" parTransId="{5D92EFD8-CD1F-40C7-BD4E-F6B735195052}" sibTransId="{631F00F2-5C09-49F9-B61D-C13EA6FC1355}"/>
    <dgm:cxn modelId="{98D5129C-8A27-4924-A07E-9C5CDE264891}" srcId="{B2AF4166-9562-427D-BE6B-9F0DAF86A49A}" destId="{66CD880D-65CA-41C9-BBDA-DFF539F3D99E}" srcOrd="1" destOrd="0" parTransId="{4675B4B4-E961-4430-BFA6-B195362EDE8F}" sibTransId="{73B13B8A-9BA6-4993-A2AB-C22AC97D273E}"/>
    <dgm:cxn modelId="{74AD2EA7-E8BC-4F8F-8A85-3F74C1CBF974}" srcId="{C40931D6-3FEB-4F0A-8A00-83F48C4F0F10}" destId="{BF927D8D-2EF9-4158-AB24-FA311310D500}" srcOrd="0" destOrd="0" parTransId="{A0591115-9E0C-4929-8DE9-64D6C6929AD8}" sibTransId="{414C3AA1-9BC4-483D-9256-632AC646E630}"/>
    <dgm:cxn modelId="{99A78CA9-75E1-4B9E-B92B-CFD232C2DEFE}" type="presOf" srcId="{1DE7BDAE-EE93-404F-AB21-A30B6E2EEA81}" destId="{C35130C8-49C1-4C70-9BE8-9CF649FA893B}" srcOrd="0" destOrd="0" presId="urn:microsoft.com/office/officeart/2016/7/layout/HorizontalActionList"/>
    <dgm:cxn modelId="{7F250EB8-C1B3-4871-A83B-D2EBEEE8455B}" type="presOf" srcId="{66CD880D-65CA-41C9-BBDA-DFF539F3D99E}" destId="{2B24048E-A05F-49C9-BF2F-B8DCFCB41278}" srcOrd="0" destOrd="0" presId="urn:microsoft.com/office/officeart/2016/7/layout/HorizontalActionList"/>
    <dgm:cxn modelId="{DB7FB0F0-8473-4EEB-8555-F0C8EDE5B889}" type="presOf" srcId="{933D02DD-9B74-4D36-AED1-DDA3BEA2AEC0}" destId="{94FCF28F-8C3D-4626-9C4A-1F55C83B45BD}" srcOrd="0" destOrd="0" presId="urn:microsoft.com/office/officeart/2016/7/layout/HorizontalActionList"/>
    <dgm:cxn modelId="{496928FB-FE4B-428D-AAA6-0946DB964B9B}" srcId="{B2AF4166-9562-427D-BE6B-9F0DAF86A49A}" destId="{0191257D-7B7B-4B9E-8F8E-FEB1041F7859}" srcOrd="3" destOrd="0" parTransId="{CF560F1D-2D85-463F-8C7D-332F73063D76}" sibTransId="{7295B254-DF20-46E4-806B-4D9E1E2E72B0}"/>
    <dgm:cxn modelId="{6F1DB4E2-EF18-4140-945C-DC2399C4B5DE}" type="presParOf" srcId="{274A8637-0E97-4916-967B-BA772AD56149}" destId="{C6CBEA6C-E86F-4EF5-9966-03681D9BB74D}" srcOrd="0" destOrd="0" presId="urn:microsoft.com/office/officeart/2016/7/layout/HorizontalActionList"/>
    <dgm:cxn modelId="{8B85C889-BB7D-44F5-B0B1-7BAAA8CA0B1B}" type="presParOf" srcId="{C6CBEA6C-E86F-4EF5-9966-03681D9BB74D}" destId="{94FCF28F-8C3D-4626-9C4A-1F55C83B45BD}" srcOrd="0" destOrd="0" presId="urn:microsoft.com/office/officeart/2016/7/layout/HorizontalActionList"/>
    <dgm:cxn modelId="{AB522071-DB80-45FF-9C59-54D958EB33ED}" type="presParOf" srcId="{C6CBEA6C-E86F-4EF5-9966-03681D9BB74D}" destId="{C35130C8-49C1-4C70-9BE8-9CF649FA893B}" srcOrd="1" destOrd="0" presId="urn:microsoft.com/office/officeart/2016/7/layout/HorizontalActionList"/>
    <dgm:cxn modelId="{934B307F-0D9D-467F-988F-24D2E68E673C}" type="presParOf" srcId="{274A8637-0E97-4916-967B-BA772AD56149}" destId="{1A67F283-2232-455F-9144-1D04A6C4BA93}" srcOrd="1" destOrd="0" presId="urn:microsoft.com/office/officeart/2016/7/layout/HorizontalActionList"/>
    <dgm:cxn modelId="{61599148-5C15-452D-98EF-C47F0F17933E}" type="presParOf" srcId="{274A8637-0E97-4916-967B-BA772AD56149}" destId="{D917B6A3-D60B-4659-B240-488233BF4624}" srcOrd="2" destOrd="0" presId="urn:microsoft.com/office/officeart/2016/7/layout/HorizontalActionList"/>
    <dgm:cxn modelId="{4229D853-82C4-4384-B858-B3B2AA91C728}" type="presParOf" srcId="{D917B6A3-D60B-4659-B240-488233BF4624}" destId="{2B24048E-A05F-49C9-BF2F-B8DCFCB41278}" srcOrd="0" destOrd="0" presId="urn:microsoft.com/office/officeart/2016/7/layout/HorizontalActionList"/>
    <dgm:cxn modelId="{E2D4C072-DF95-4483-9DA6-C29B49F7BD59}" type="presParOf" srcId="{D917B6A3-D60B-4659-B240-488233BF4624}" destId="{D3D9E56E-943F-4A88-8243-FEE96584E2E0}" srcOrd="1" destOrd="0" presId="urn:microsoft.com/office/officeart/2016/7/layout/HorizontalActionList"/>
    <dgm:cxn modelId="{1F4A9F46-3718-4D6C-9108-B45C47D88642}" type="presParOf" srcId="{274A8637-0E97-4916-967B-BA772AD56149}" destId="{60D86CFE-BBBF-4553-8FB4-5A1D3B0ECACC}" srcOrd="3" destOrd="0" presId="urn:microsoft.com/office/officeart/2016/7/layout/HorizontalActionList"/>
    <dgm:cxn modelId="{3AD41F35-AC3E-4B47-9139-3AC9434630F5}" type="presParOf" srcId="{274A8637-0E97-4916-967B-BA772AD56149}" destId="{2EA33F64-DFD4-4785-A273-9A04C2936865}" srcOrd="4" destOrd="0" presId="urn:microsoft.com/office/officeart/2016/7/layout/HorizontalActionList"/>
    <dgm:cxn modelId="{A093CA9F-871D-436C-A8A6-4B610674F03E}" type="presParOf" srcId="{2EA33F64-DFD4-4785-A273-9A04C2936865}" destId="{054904BB-196B-4F3E-9E6C-39F4856EC2D2}" srcOrd="0" destOrd="0" presId="urn:microsoft.com/office/officeart/2016/7/layout/HorizontalActionList"/>
    <dgm:cxn modelId="{F7F18E38-3801-4568-BB0F-F5D7327E1479}" type="presParOf" srcId="{2EA33F64-DFD4-4785-A273-9A04C2936865}" destId="{D40A1C97-38E2-49DB-829C-5149535EC3F9}" srcOrd="1" destOrd="0" presId="urn:microsoft.com/office/officeart/2016/7/layout/HorizontalActionList"/>
    <dgm:cxn modelId="{B4F290E3-BFC4-4811-8562-BD0EBAF65B93}" type="presParOf" srcId="{274A8637-0E97-4916-967B-BA772AD56149}" destId="{5D3984B8-9D17-4D4D-A289-393E6B0A69FE}" srcOrd="5" destOrd="0" presId="urn:microsoft.com/office/officeart/2016/7/layout/HorizontalActionList"/>
    <dgm:cxn modelId="{7B1A51E4-A922-4CD2-9529-809A10365BFA}" type="presParOf" srcId="{274A8637-0E97-4916-967B-BA772AD56149}" destId="{9D3F846F-BAEB-4BA5-BD72-D702DFD8A169}" srcOrd="6" destOrd="0" presId="urn:microsoft.com/office/officeart/2016/7/layout/HorizontalActionList"/>
    <dgm:cxn modelId="{F7C02F33-D665-41CB-B1BB-B28604653508}" type="presParOf" srcId="{9D3F846F-BAEB-4BA5-BD72-D702DFD8A169}" destId="{E997E70A-D2F1-4FA4-AC3F-4996AB57FDAC}" srcOrd="0" destOrd="0" presId="urn:microsoft.com/office/officeart/2016/7/layout/HorizontalActionList"/>
    <dgm:cxn modelId="{BF3A805B-1692-4AAA-BF4B-22C1EFBEFA65}" type="presParOf" srcId="{9D3F846F-BAEB-4BA5-BD72-D702DFD8A169}" destId="{89FC98AF-4817-44FC-BA0A-F1294D69E153}" srcOrd="1" destOrd="0" presId="urn:microsoft.com/office/officeart/2016/7/layout/Horizontal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4E5D7C9E-F161-457A-B55E-C94E17FCE02D}"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AB3648B4-1FE4-4F56-8E5F-DEA5217DD618}">
      <dgm:prSet/>
      <dgm:spPr/>
      <dgm:t>
        <a:bodyPr/>
        <a:lstStyle/>
        <a:p>
          <a:r>
            <a:rPr lang="en-US" b="1">
              <a:latin typeface="Arial" panose="020B0604020202020204" pitchFamily="34" charset="0"/>
              <a:cs typeface="Arial" panose="020B0604020202020204" pitchFamily="34" charset="0"/>
            </a:rPr>
            <a:t>If the applicant/recipient is determined ineligible from gross receipts income with the 20% standard deduction, the child care worker must ask the applicant/recipient if he/she would like the option to deduct actual expenses.</a:t>
          </a:r>
        </a:p>
      </dgm:t>
    </dgm:pt>
    <dgm:pt modelId="{4A4D991D-1CD8-4E71-A1BE-8823E035DFEA}" type="parTrans" cxnId="{1622A2AE-CEB7-41D7-8CD7-FBC097C95882}">
      <dgm:prSet/>
      <dgm:spPr/>
      <dgm:t>
        <a:bodyPr/>
        <a:lstStyle/>
        <a:p>
          <a:endParaRPr lang="en-US"/>
        </a:p>
      </dgm:t>
    </dgm:pt>
    <dgm:pt modelId="{DF96C53E-AB9B-4167-8F75-0E747424E0B4}" type="sibTrans" cxnId="{1622A2AE-CEB7-41D7-8CD7-FBC097C95882}">
      <dgm:prSet/>
      <dgm:spPr/>
      <dgm:t>
        <a:bodyPr/>
        <a:lstStyle/>
        <a:p>
          <a:endParaRPr lang="en-US"/>
        </a:p>
      </dgm:t>
    </dgm:pt>
    <dgm:pt modelId="{159A98D9-74FA-4070-A477-D0176B58CA9C}">
      <dgm:prSet/>
      <dgm:spPr>
        <a:solidFill>
          <a:schemeClr val="bg2">
            <a:lumMod val="50000"/>
          </a:schemeClr>
        </a:solidFill>
      </dgm:spPr>
      <dgm:t>
        <a:bodyPr/>
        <a:lstStyle/>
        <a:p>
          <a:r>
            <a:rPr lang="en-US" b="1">
              <a:latin typeface="Arial" panose="020B0604020202020204" pitchFamily="34" charset="0"/>
              <a:cs typeface="Arial" panose="020B0604020202020204" pitchFamily="34" charset="0"/>
            </a:rPr>
            <a:t>If the applicant/recipient provides tax forms, the child care worker must use the expenses on the tax forms to offer more than 20% expenses (if the expenses on the tax forms are greater than 20%). </a:t>
          </a:r>
        </a:p>
      </dgm:t>
    </dgm:pt>
    <dgm:pt modelId="{D03E604C-CCCB-4FAB-9A26-075758CE64E2}" type="parTrans" cxnId="{5480FA01-547B-4854-802B-CEFE694C3381}">
      <dgm:prSet/>
      <dgm:spPr/>
      <dgm:t>
        <a:bodyPr/>
        <a:lstStyle/>
        <a:p>
          <a:endParaRPr lang="en-US"/>
        </a:p>
      </dgm:t>
    </dgm:pt>
    <dgm:pt modelId="{06601181-11FA-44D1-803F-22DCC7E768E6}" type="sibTrans" cxnId="{5480FA01-547B-4854-802B-CEFE694C3381}">
      <dgm:prSet/>
      <dgm:spPr/>
      <dgm:t>
        <a:bodyPr/>
        <a:lstStyle/>
        <a:p>
          <a:endParaRPr lang="en-US"/>
        </a:p>
      </dgm:t>
    </dgm:pt>
    <dgm:pt modelId="{48C6163C-AC46-4A41-8DE3-DEB5265F32C9}" type="pres">
      <dgm:prSet presAssocID="{4E5D7C9E-F161-457A-B55E-C94E17FCE02D}" presName="outerComposite" presStyleCnt="0">
        <dgm:presLayoutVars>
          <dgm:chMax val="5"/>
          <dgm:dir/>
          <dgm:resizeHandles val="exact"/>
        </dgm:presLayoutVars>
      </dgm:prSet>
      <dgm:spPr/>
    </dgm:pt>
    <dgm:pt modelId="{B78358DA-A18E-4F4C-98F0-E5E4A05D2C70}" type="pres">
      <dgm:prSet presAssocID="{4E5D7C9E-F161-457A-B55E-C94E17FCE02D}" presName="dummyMaxCanvas" presStyleCnt="0">
        <dgm:presLayoutVars/>
      </dgm:prSet>
      <dgm:spPr/>
    </dgm:pt>
    <dgm:pt modelId="{4791ADBB-5E19-4E42-A5F4-73D53DCBA98E}" type="pres">
      <dgm:prSet presAssocID="{4E5D7C9E-F161-457A-B55E-C94E17FCE02D}" presName="TwoNodes_1" presStyleLbl="node1" presStyleIdx="0" presStyleCnt="2">
        <dgm:presLayoutVars>
          <dgm:bulletEnabled val="1"/>
        </dgm:presLayoutVars>
      </dgm:prSet>
      <dgm:spPr/>
    </dgm:pt>
    <dgm:pt modelId="{397933FA-434A-4E0A-BBEC-C3CC2CA16516}" type="pres">
      <dgm:prSet presAssocID="{4E5D7C9E-F161-457A-B55E-C94E17FCE02D}" presName="TwoNodes_2" presStyleLbl="node1" presStyleIdx="1" presStyleCnt="2">
        <dgm:presLayoutVars>
          <dgm:bulletEnabled val="1"/>
        </dgm:presLayoutVars>
      </dgm:prSet>
      <dgm:spPr/>
    </dgm:pt>
    <dgm:pt modelId="{A7A219BF-6D02-4E95-8DF8-33A5C973078F}" type="pres">
      <dgm:prSet presAssocID="{4E5D7C9E-F161-457A-B55E-C94E17FCE02D}" presName="TwoConn_1-2" presStyleLbl="fgAccFollowNode1" presStyleIdx="0" presStyleCnt="1">
        <dgm:presLayoutVars>
          <dgm:bulletEnabled val="1"/>
        </dgm:presLayoutVars>
      </dgm:prSet>
      <dgm:spPr/>
    </dgm:pt>
    <dgm:pt modelId="{DC39F98D-3F72-4718-83A2-8E0BFBAA354E}" type="pres">
      <dgm:prSet presAssocID="{4E5D7C9E-F161-457A-B55E-C94E17FCE02D}" presName="TwoNodes_1_text" presStyleLbl="node1" presStyleIdx="1" presStyleCnt="2">
        <dgm:presLayoutVars>
          <dgm:bulletEnabled val="1"/>
        </dgm:presLayoutVars>
      </dgm:prSet>
      <dgm:spPr/>
    </dgm:pt>
    <dgm:pt modelId="{32737F82-CDA2-41B1-A854-3CD4D2512341}" type="pres">
      <dgm:prSet presAssocID="{4E5D7C9E-F161-457A-B55E-C94E17FCE02D}" presName="TwoNodes_2_text" presStyleLbl="node1" presStyleIdx="1" presStyleCnt="2">
        <dgm:presLayoutVars>
          <dgm:bulletEnabled val="1"/>
        </dgm:presLayoutVars>
      </dgm:prSet>
      <dgm:spPr/>
    </dgm:pt>
  </dgm:ptLst>
  <dgm:cxnLst>
    <dgm:cxn modelId="{5480FA01-547B-4854-802B-CEFE694C3381}" srcId="{4E5D7C9E-F161-457A-B55E-C94E17FCE02D}" destId="{159A98D9-74FA-4070-A477-D0176B58CA9C}" srcOrd="1" destOrd="0" parTransId="{D03E604C-CCCB-4FAB-9A26-075758CE64E2}" sibTransId="{06601181-11FA-44D1-803F-22DCC7E768E6}"/>
    <dgm:cxn modelId="{03FB7226-5A03-429D-876A-0A3786D43DE3}" type="presOf" srcId="{DF96C53E-AB9B-4167-8F75-0E747424E0B4}" destId="{A7A219BF-6D02-4E95-8DF8-33A5C973078F}" srcOrd="0" destOrd="0" presId="urn:microsoft.com/office/officeart/2005/8/layout/vProcess5"/>
    <dgm:cxn modelId="{B454963E-2DF7-4CD4-8D3A-9C390BF0BD4A}" type="presOf" srcId="{AB3648B4-1FE4-4F56-8E5F-DEA5217DD618}" destId="{DC39F98D-3F72-4718-83A2-8E0BFBAA354E}" srcOrd="1" destOrd="0" presId="urn:microsoft.com/office/officeart/2005/8/layout/vProcess5"/>
    <dgm:cxn modelId="{F40BA955-0A9C-4FA2-A85C-F9AE907C0A16}" type="presOf" srcId="{4E5D7C9E-F161-457A-B55E-C94E17FCE02D}" destId="{48C6163C-AC46-4A41-8DE3-DEB5265F32C9}" srcOrd="0" destOrd="0" presId="urn:microsoft.com/office/officeart/2005/8/layout/vProcess5"/>
    <dgm:cxn modelId="{9EDD5A83-37E6-42BC-8888-8EFF867ABAFC}" type="presOf" srcId="{AB3648B4-1FE4-4F56-8E5F-DEA5217DD618}" destId="{4791ADBB-5E19-4E42-A5F4-73D53DCBA98E}" srcOrd="0" destOrd="0" presId="urn:microsoft.com/office/officeart/2005/8/layout/vProcess5"/>
    <dgm:cxn modelId="{BF709AAD-B089-456A-9331-44B865D541EB}" type="presOf" srcId="{159A98D9-74FA-4070-A477-D0176B58CA9C}" destId="{32737F82-CDA2-41B1-A854-3CD4D2512341}" srcOrd="1" destOrd="0" presId="urn:microsoft.com/office/officeart/2005/8/layout/vProcess5"/>
    <dgm:cxn modelId="{1622A2AE-CEB7-41D7-8CD7-FBC097C95882}" srcId="{4E5D7C9E-F161-457A-B55E-C94E17FCE02D}" destId="{AB3648B4-1FE4-4F56-8E5F-DEA5217DD618}" srcOrd="0" destOrd="0" parTransId="{4A4D991D-1CD8-4E71-A1BE-8823E035DFEA}" sibTransId="{DF96C53E-AB9B-4167-8F75-0E747424E0B4}"/>
    <dgm:cxn modelId="{0448EBD0-2768-4402-97E9-0E0F1EFB36D0}" type="presOf" srcId="{159A98D9-74FA-4070-A477-D0176B58CA9C}" destId="{397933FA-434A-4E0A-BBEC-C3CC2CA16516}" srcOrd="0" destOrd="0" presId="urn:microsoft.com/office/officeart/2005/8/layout/vProcess5"/>
    <dgm:cxn modelId="{7B614188-C219-461C-B064-1838BE4DD121}" type="presParOf" srcId="{48C6163C-AC46-4A41-8DE3-DEB5265F32C9}" destId="{B78358DA-A18E-4F4C-98F0-E5E4A05D2C70}" srcOrd="0" destOrd="0" presId="urn:microsoft.com/office/officeart/2005/8/layout/vProcess5"/>
    <dgm:cxn modelId="{B827CF24-B999-44D4-8791-055D2BA452F8}" type="presParOf" srcId="{48C6163C-AC46-4A41-8DE3-DEB5265F32C9}" destId="{4791ADBB-5E19-4E42-A5F4-73D53DCBA98E}" srcOrd="1" destOrd="0" presId="urn:microsoft.com/office/officeart/2005/8/layout/vProcess5"/>
    <dgm:cxn modelId="{F31E3FB8-801D-486D-8682-A6B5B3C0F8C8}" type="presParOf" srcId="{48C6163C-AC46-4A41-8DE3-DEB5265F32C9}" destId="{397933FA-434A-4E0A-BBEC-C3CC2CA16516}" srcOrd="2" destOrd="0" presId="urn:microsoft.com/office/officeart/2005/8/layout/vProcess5"/>
    <dgm:cxn modelId="{2B27CEF8-BE64-4B66-AB27-2CBC7816B33E}" type="presParOf" srcId="{48C6163C-AC46-4A41-8DE3-DEB5265F32C9}" destId="{A7A219BF-6D02-4E95-8DF8-33A5C973078F}" srcOrd="3" destOrd="0" presId="urn:microsoft.com/office/officeart/2005/8/layout/vProcess5"/>
    <dgm:cxn modelId="{342ED016-6460-41F3-B49A-6B882C2493FE}" type="presParOf" srcId="{48C6163C-AC46-4A41-8DE3-DEB5265F32C9}" destId="{DC39F98D-3F72-4718-83A2-8E0BFBAA354E}" srcOrd="4" destOrd="0" presId="urn:microsoft.com/office/officeart/2005/8/layout/vProcess5"/>
    <dgm:cxn modelId="{06522DFF-ADCB-490D-BBD4-937D3AE47EE3}" type="presParOf" srcId="{48C6163C-AC46-4A41-8DE3-DEB5265F32C9}" destId="{32737F82-CDA2-41B1-A854-3CD4D2512341}" srcOrd="5"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FF5C5125-E944-40EC-9C73-A590983BBBDD}" type="doc">
      <dgm:prSet loTypeId="urn:microsoft.com/office/officeart/2005/8/layout/hChevron3" loCatId="process" qsTypeId="urn:microsoft.com/office/officeart/2005/8/quickstyle/simple1" qsCatId="simple" csTypeId="urn:microsoft.com/office/officeart/2005/8/colors/colorful1" csCatId="colorful" phldr="1"/>
      <dgm:spPr/>
      <dgm:t>
        <a:bodyPr/>
        <a:lstStyle/>
        <a:p>
          <a:endParaRPr lang="en-US"/>
        </a:p>
      </dgm:t>
    </dgm:pt>
    <dgm:pt modelId="{7590A4DB-2D1B-442F-9906-C5665EA45314}">
      <dgm:prSet custT="1"/>
      <dgm:spPr>
        <a:solidFill>
          <a:schemeClr val="accent2">
            <a:lumMod val="75000"/>
          </a:schemeClr>
        </a:solidFill>
      </dgm:spPr>
      <dgm:t>
        <a:bodyPr/>
        <a:lstStyle/>
        <a:p>
          <a:pPr algn="l"/>
          <a:r>
            <a:rPr lang="en-US" sz="2200" b="1">
              <a:latin typeface="Arial" panose="020B0604020202020204" pitchFamily="34" charset="0"/>
              <a:cs typeface="Arial" panose="020B0604020202020204" pitchFamily="34" charset="0"/>
            </a:rPr>
            <a:t>When both parents are self-employed </a:t>
          </a:r>
        </a:p>
        <a:p>
          <a:pPr algn="l"/>
          <a:r>
            <a:rPr lang="en-US" sz="2200" b="1">
              <a:latin typeface="Arial" panose="020B0604020202020204" pitchFamily="34" charset="0"/>
              <a:cs typeface="Arial" panose="020B0604020202020204" pitchFamily="34" charset="0"/>
            </a:rPr>
            <a:t>(in separate businesses) in a two-parent </a:t>
          </a:r>
        </a:p>
        <a:p>
          <a:pPr algn="l"/>
          <a:r>
            <a:rPr lang="en-US" sz="2200" b="1">
              <a:latin typeface="Arial" panose="020B0604020202020204" pitchFamily="34" charset="0"/>
              <a:cs typeface="Arial" panose="020B0604020202020204" pitchFamily="34" charset="0"/>
            </a:rPr>
            <a:t>household, each self-employed parent </a:t>
          </a:r>
        </a:p>
        <a:p>
          <a:pPr algn="l"/>
          <a:r>
            <a:rPr lang="en-US" sz="2200" b="1">
              <a:latin typeface="Arial" panose="020B0604020202020204" pitchFamily="34" charset="0"/>
              <a:cs typeface="Arial" panose="020B0604020202020204" pitchFamily="34" charset="0"/>
            </a:rPr>
            <a:t>can receive a deduction for expenses. </a:t>
          </a:r>
        </a:p>
      </dgm:t>
    </dgm:pt>
    <dgm:pt modelId="{D0E0AC58-B8F9-40F6-97C2-032B6F98E709}" type="parTrans" cxnId="{C0D00BD3-4D4A-43B4-9CF8-30C49B94B7E3}">
      <dgm:prSet/>
      <dgm:spPr/>
      <dgm:t>
        <a:bodyPr/>
        <a:lstStyle/>
        <a:p>
          <a:endParaRPr lang="en-US"/>
        </a:p>
      </dgm:t>
    </dgm:pt>
    <dgm:pt modelId="{ACF526F6-F357-494F-99A1-6CCCD7295519}" type="sibTrans" cxnId="{C0D00BD3-4D4A-43B4-9CF8-30C49B94B7E3}">
      <dgm:prSet/>
      <dgm:spPr/>
      <dgm:t>
        <a:bodyPr/>
        <a:lstStyle/>
        <a:p>
          <a:endParaRPr lang="en-US"/>
        </a:p>
      </dgm:t>
    </dgm:pt>
    <dgm:pt modelId="{DD28C891-690E-4993-97A6-53E9A887F45E}">
      <dgm:prSet custT="1"/>
      <dgm:spPr>
        <a:solidFill>
          <a:schemeClr val="accent1">
            <a:lumMod val="50000"/>
          </a:schemeClr>
        </a:solidFill>
      </dgm:spPr>
      <dgm:t>
        <a:bodyPr/>
        <a:lstStyle/>
        <a:p>
          <a:r>
            <a:rPr lang="en-US" sz="2200" b="1">
              <a:latin typeface="Arial" panose="020B0604020202020204" pitchFamily="34" charset="0"/>
              <a:cs typeface="Arial" panose="020B0604020202020204" pitchFamily="34" charset="0"/>
            </a:rPr>
            <a:t>The automatic 20% expense deduction is applied for each parent’s self-employment.</a:t>
          </a:r>
        </a:p>
        <a:p>
          <a:endParaRPr lang="en-US" sz="2200" b="1">
            <a:latin typeface="Arial" panose="020B0604020202020204" pitchFamily="34" charset="0"/>
            <a:cs typeface="Arial" panose="020B0604020202020204" pitchFamily="34" charset="0"/>
          </a:endParaRPr>
        </a:p>
        <a:p>
          <a:r>
            <a:rPr lang="en-US" sz="2200" b="1">
              <a:latin typeface="Arial" panose="020B0604020202020204" pitchFamily="34" charset="0"/>
              <a:cs typeface="Arial" panose="020B0604020202020204" pitchFamily="34" charset="0"/>
            </a:rPr>
            <a:t>If expense evidence is entered for expenses greater than 20% expenses, the greater amount will be deducted. </a:t>
          </a:r>
        </a:p>
      </dgm:t>
    </dgm:pt>
    <dgm:pt modelId="{9F8940B8-C9C0-4EE3-B543-B3C200B58C9B}" type="parTrans" cxnId="{866D86A9-83AD-4215-98F6-4AD40980E6D9}">
      <dgm:prSet/>
      <dgm:spPr/>
      <dgm:t>
        <a:bodyPr/>
        <a:lstStyle/>
        <a:p>
          <a:endParaRPr lang="en-US"/>
        </a:p>
      </dgm:t>
    </dgm:pt>
    <dgm:pt modelId="{7F8D4616-357E-406E-AE51-0E0012834B11}" type="sibTrans" cxnId="{866D86A9-83AD-4215-98F6-4AD40980E6D9}">
      <dgm:prSet/>
      <dgm:spPr/>
      <dgm:t>
        <a:bodyPr/>
        <a:lstStyle/>
        <a:p>
          <a:endParaRPr lang="en-US"/>
        </a:p>
      </dgm:t>
    </dgm:pt>
    <dgm:pt modelId="{5E8EE703-C30B-431B-8AF9-332CD54DA433}" type="pres">
      <dgm:prSet presAssocID="{FF5C5125-E944-40EC-9C73-A590983BBBDD}" presName="Name0" presStyleCnt="0">
        <dgm:presLayoutVars>
          <dgm:dir/>
          <dgm:resizeHandles val="exact"/>
        </dgm:presLayoutVars>
      </dgm:prSet>
      <dgm:spPr/>
    </dgm:pt>
    <dgm:pt modelId="{C9C6A6A8-C507-4EC8-857C-23580B298519}" type="pres">
      <dgm:prSet presAssocID="{7590A4DB-2D1B-442F-9906-C5665EA45314}" presName="parTxOnly" presStyleLbl="node1" presStyleIdx="0" presStyleCnt="2" custScaleX="132174" custScaleY="173719" custLinFactNeighborX="-29371" custLinFactNeighborY="2174">
        <dgm:presLayoutVars>
          <dgm:bulletEnabled val="1"/>
        </dgm:presLayoutVars>
      </dgm:prSet>
      <dgm:spPr>
        <a:prstGeom prst="rect">
          <a:avLst/>
        </a:prstGeom>
      </dgm:spPr>
    </dgm:pt>
    <dgm:pt modelId="{CD0B6527-A526-435E-B4E4-55EA4094BED9}" type="pres">
      <dgm:prSet presAssocID="{ACF526F6-F357-494F-99A1-6CCCD7295519}" presName="parSpace" presStyleCnt="0"/>
      <dgm:spPr/>
    </dgm:pt>
    <dgm:pt modelId="{B9A3E778-6FE0-40EC-9E63-B88DC4C75DBC}" type="pres">
      <dgm:prSet presAssocID="{DD28C891-690E-4993-97A6-53E9A887F45E}" presName="parTxOnly" presStyleLbl="node1" presStyleIdx="1" presStyleCnt="2" custScaleY="172814" custLinFactNeighborX="-30435" custLinFactNeighborY="2174">
        <dgm:presLayoutVars>
          <dgm:bulletEnabled val="1"/>
        </dgm:presLayoutVars>
      </dgm:prSet>
      <dgm:spPr>
        <a:prstGeom prst="rect">
          <a:avLst/>
        </a:prstGeom>
      </dgm:spPr>
    </dgm:pt>
  </dgm:ptLst>
  <dgm:cxnLst>
    <dgm:cxn modelId="{EB348126-5D82-40DC-8F8A-A137900073A2}" type="presOf" srcId="{FF5C5125-E944-40EC-9C73-A590983BBBDD}" destId="{5E8EE703-C30B-431B-8AF9-332CD54DA433}" srcOrd="0" destOrd="0" presId="urn:microsoft.com/office/officeart/2005/8/layout/hChevron3"/>
    <dgm:cxn modelId="{818DB22B-6573-49EC-8C5A-E12D78F27EC7}" type="presOf" srcId="{7590A4DB-2D1B-442F-9906-C5665EA45314}" destId="{C9C6A6A8-C507-4EC8-857C-23580B298519}" srcOrd="0" destOrd="0" presId="urn:microsoft.com/office/officeart/2005/8/layout/hChevron3"/>
    <dgm:cxn modelId="{97452B7F-782C-4FB8-8781-DA7048D83926}" type="presOf" srcId="{DD28C891-690E-4993-97A6-53E9A887F45E}" destId="{B9A3E778-6FE0-40EC-9E63-B88DC4C75DBC}" srcOrd="0" destOrd="0" presId="urn:microsoft.com/office/officeart/2005/8/layout/hChevron3"/>
    <dgm:cxn modelId="{866D86A9-83AD-4215-98F6-4AD40980E6D9}" srcId="{FF5C5125-E944-40EC-9C73-A590983BBBDD}" destId="{DD28C891-690E-4993-97A6-53E9A887F45E}" srcOrd="1" destOrd="0" parTransId="{9F8940B8-C9C0-4EE3-B543-B3C200B58C9B}" sibTransId="{7F8D4616-357E-406E-AE51-0E0012834B11}"/>
    <dgm:cxn modelId="{C0D00BD3-4D4A-43B4-9CF8-30C49B94B7E3}" srcId="{FF5C5125-E944-40EC-9C73-A590983BBBDD}" destId="{7590A4DB-2D1B-442F-9906-C5665EA45314}" srcOrd="0" destOrd="0" parTransId="{D0E0AC58-B8F9-40F6-97C2-032B6F98E709}" sibTransId="{ACF526F6-F357-494F-99A1-6CCCD7295519}"/>
    <dgm:cxn modelId="{E8150BFC-63AB-4F3E-8E28-9AA724EB0AF4}" type="presParOf" srcId="{5E8EE703-C30B-431B-8AF9-332CD54DA433}" destId="{C9C6A6A8-C507-4EC8-857C-23580B298519}" srcOrd="0" destOrd="0" presId="urn:microsoft.com/office/officeart/2005/8/layout/hChevron3"/>
    <dgm:cxn modelId="{8A33F992-DA87-467C-A5BE-66910343D27C}" type="presParOf" srcId="{5E8EE703-C30B-431B-8AF9-332CD54DA433}" destId="{CD0B6527-A526-435E-B4E4-55EA4094BED9}" srcOrd="1" destOrd="0" presId="urn:microsoft.com/office/officeart/2005/8/layout/hChevron3"/>
    <dgm:cxn modelId="{6C3C3BC9-AB7F-449F-A377-792342D4C97F}" type="presParOf" srcId="{5E8EE703-C30B-431B-8AF9-332CD54DA433}" destId="{B9A3E778-6FE0-40EC-9E63-B88DC4C75DBC}" srcOrd="2"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FF5C5125-E944-40EC-9C73-A590983BBBDD}" type="doc">
      <dgm:prSet loTypeId="urn:microsoft.com/office/officeart/2005/8/layout/vProcess5" loCatId="process" qsTypeId="urn:microsoft.com/office/officeart/2005/8/quickstyle/simple1" qsCatId="simple" csTypeId="urn:microsoft.com/office/officeart/2005/8/colors/colorful1" csCatId="colorful" phldr="1"/>
      <dgm:spPr/>
      <dgm:t>
        <a:bodyPr/>
        <a:lstStyle/>
        <a:p>
          <a:endParaRPr lang="en-US"/>
        </a:p>
      </dgm:t>
    </dgm:pt>
    <dgm:pt modelId="{7590A4DB-2D1B-442F-9906-C5665EA45314}">
      <dgm:prSet custT="1"/>
      <dgm:spPr/>
      <dgm:t>
        <a:bodyPr/>
        <a:lstStyle/>
        <a:p>
          <a:r>
            <a:rPr lang="en-US" sz="2800" b="1">
              <a:solidFill>
                <a:schemeClr val="bg2">
                  <a:lumMod val="10000"/>
                </a:schemeClr>
              </a:solidFill>
              <a:latin typeface="Arial" panose="020B0604020202020204" pitchFamily="34" charset="0"/>
              <a:cs typeface="Arial" panose="020B0604020202020204" pitchFamily="34" charset="0"/>
            </a:rPr>
            <a:t>If one self-employed parent has multiple self-employments:</a:t>
          </a:r>
        </a:p>
      </dgm:t>
    </dgm:pt>
    <dgm:pt modelId="{D0E0AC58-B8F9-40F6-97C2-032B6F98E709}" type="parTrans" cxnId="{C0D00BD3-4D4A-43B4-9CF8-30C49B94B7E3}">
      <dgm:prSet/>
      <dgm:spPr/>
      <dgm:t>
        <a:bodyPr/>
        <a:lstStyle/>
        <a:p>
          <a:endParaRPr lang="en-US"/>
        </a:p>
      </dgm:t>
    </dgm:pt>
    <dgm:pt modelId="{ACF526F6-F357-494F-99A1-6CCCD7295519}" type="sibTrans" cxnId="{C0D00BD3-4D4A-43B4-9CF8-30C49B94B7E3}">
      <dgm:prSet/>
      <dgm:spPr/>
      <dgm:t>
        <a:bodyPr/>
        <a:lstStyle/>
        <a:p>
          <a:endParaRPr lang="en-US"/>
        </a:p>
      </dgm:t>
    </dgm:pt>
    <dgm:pt modelId="{D77C91CF-FA9C-4E7A-B58D-F3098C2A1F3F}">
      <dgm:prSet custT="1"/>
      <dgm:spPr>
        <a:solidFill>
          <a:schemeClr val="bg1">
            <a:lumMod val="50000"/>
          </a:schemeClr>
        </a:solidFill>
      </dgm:spPr>
      <dgm:t>
        <a:bodyPr/>
        <a:lstStyle/>
        <a:p>
          <a:r>
            <a:rPr lang="en-US" sz="2800" b="1">
              <a:solidFill>
                <a:schemeClr val="bg2">
                  <a:lumMod val="10000"/>
                </a:schemeClr>
              </a:solidFill>
              <a:latin typeface="Arial" panose="020B0604020202020204" pitchFamily="34" charset="0"/>
              <a:cs typeface="Arial" panose="020B0604020202020204" pitchFamily="34" charset="0"/>
            </a:rPr>
            <a:t>Each self-employment and associated expenses (if greater than 20%) is entered separately in NC FAST. </a:t>
          </a:r>
        </a:p>
      </dgm:t>
    </dgm:pt>
    <dgm:pt modelId="{2DB41F51-C2C4-4F50-87E8-3B3EB677D67E}" type="parTrans" cxnId="{B3106D5E-5414-41F6-AC9C-2A7F092DBA11}">
      <dgm:prSet/>
      <dgm:spPr/>
      <dgm:t>
        <a:bodyPr/>
        <a:lstStyle/>
        <a:p>
          <a:endParaRPr lang="en-US"/>
        </a:p>
      </dgm:t>
    </dgm:pt>
    <dgm:pt modelId="{94708EBC-738F-4D24-A827-8A5CAF5A0639}" type="sibTrans" cxnId="{B3106D5E-5414-41F6-AC9C-2A7F092DBA11}">
      <dgm:prSet/>
      <dgm:spPr/>
      <dgm:t>
        <a:bodyPr/>
        <a:lstStyle/>
        <a:p>
          <a:endParaRPr lang="en-US"/>
        </a:p>
      </dgm:t>
    </dgm:pt>
    <dgm:pt modelId="{7D9C59C6-0823-47DD-A89C-C113BD308398}">
      <dgm:prSet custT="1"/>
      <dgm:spPr/>
      <dgm:t>
        <a:bodyPr/>
        <a:lstStyle/>
        <a:p>
          <a:r>
            <a:rPr lang="en-US" sz="2800" b="1">
              <a:solidFill>
                <a:schemeClr val="bg2">
                  <a:lumMod val="10000"/>
                </a:schemeClr>
              </a:solidFill>
              <a:latin typeface="Arial" panose="020B0604020202020204" pitchFamily="34" charset="0"/>
              <a:cs typeface="Arial" panose="020B0604020202020204" pitchFamily="34" charset="0"/>
            </a:rPr>
            <a:t>Each self-employment will receive an expense deduction.</a:t>
          </a:r>
        </a:p>
      </dgm:t>
    </dgm:pt>
    <dgm:pt modelId="{FCBFDBC8-9BC4-461A-9C78-EEA640913592}" type="parTrans" cxnId="{18F02B24-20F2-4FB2-A8B4-CE9ECEB8AF64}">
      <dgm:prSet/>
      <dgm:spPr/>
      <dgm:t>
        <a:bodyPr/>
        <a:lstStyle/>
        <a:p>
          <a:endParaRPr lang="en-US"/>
        </a:p>
      </dgm:t>
    </dgm:pt>
    <dgm:pt modelId="{B08159CA-DC26-480F-A7BD-3B8DFA7F8D7B}" type="sibTrans" cxnId="{18F02B24-20F2-4FB2-A8B4-CE9ECEB8AF64}">
      <dgm:prSet/>
      <dgm:spPr/>
      <dgm:t>
        <a:bodyPr/>
        <a:lstStyle/>
        <a:p>
          <a:endParaRPr lang="en-US"/>
        </a:p>
      </dgm:t>
    </dgm:pt>
    <dgm:pt modelId="{60F21DE0-7A8F-46D3-B15C-43BF5AB23164}" type="pres">
      <dgm:prSet presAssocID="{FF5C5125-E944-40EC-9C73-A590983BBBDD}" presName="outerComposite" presStyleCnt="0">
        <dgm:presLayoutVars>
          <dgm:chMax val="5"/>
          <dgm:dir/>
          <dgm:resizeHandles val="exact"/>
        </dgm:presLayoutVars>
      </dgm:prSet>
      <dgm:spPr/>
    </dgm:pt>
    <dgm:pt modelId="{BF76C851-4789-489A-B86E-F2BEAAE09C36}" type="pres">
      <dgm:prSet presAssocID="{FF5C5125-E944-40EC-9C73-A590983BBBDD}" presName="dummyMaxCanvas" presStyleCnt="0">
        <dgm:presLayoutVars/>
      </dgm:prSet>
      <dgm:spPr/>
    </dgm:pt>
    <dgm:pt modelId="{D6C2E112-45B6-4507-9392-12583B931D16}" type="pres">
      <dgm:prSet presAssocID="{FF5C5125-E944-40EC-9C73-A590983BBBDD}" presName="ThreeNodes_1" presStyleLbl="node1" presStyleIdx="0" presStyleCnt="3">
        <dgm:presLayoutVars>
          <dgm:bulletEnabled val="1"/>
        </dgm:presLayoutVars>
      </dgm:prSet>
      <dgm:spPr/>
    </dgm:pt>
    <dgm:pt modelId="{28A6C20B-9506-4198-A239-B0B1083AEF48}" type="pres">
      <dgm:prSet presAssocID="{FF5C5125-E944-40EC-9C73-A590983BBBDD}" presName="ThreeNodes_2" presStyleLbl="node1" presStyleIdx="1" presStyleCnt="3">
        <dgm:presLayoutVars>
          <dgm:bulletEnabled val="1"/>
        </dgm:presLayoutVars>
      </dgm:prSet>
      <dgm:spPr/>
    </dgm:pt>
    <dgm:pt modelId="{DD5A51BD-C66C-46EF-9B52-39CDA352D809}" type="pres">
      <dgm:prSet presAssocID="{FF5C5125-E944-40EC-9C73-A590983BBBDD}" presName="ThreeNodes_3" presStyleLbl="node1" presStyleIdx="2" presStyleCnt="3">
        <dgm:presLayoutVars>
          <dgm:bulletEnabled val="1"/>
        </dgm:presLayoutVars>
      </dgm:prSet>
      <dgm:spPr/>
    </dgm:pt>
    <dgm:pt modelId="{228F6EAA-3F5D-4718-9750-C028A159CC0E}" type="pres">
      <dgm:prSet presAssocID="{FF5C5125-E944-40EC-9C73-A590983BBBDD}" presName="ThreeConn_1-2" presStyleLbl="fgAccFollowNode1" presStyleIdx="0" presStyleCnt="2">
        <dgm:presLayoutVars>
          <dgm:bulletEnabled val="1"/>
        </dgm:presLayoutVars>
      </dgm:prSet>
      <dgm:spPr/>
    </dgm:pt>
    <dgm:pt modelId="{3F877FAF-0186-496D-9507-427306771AF9}" type="pres">
      <dgm:prSet presAssocID="{FF5C5125-E944-40EC-9C73-A590983BBBDD}" presName="ThreeConn_2-3" presStyleLbl="fgAccFollowNode1" presStyleIdx="1" presStyleCnt="2">
        <dgm:presLayoutVars>
          <dgm:bulletEnabled val="1"/>
        </dgm:presLayoutVars>
      </dgm:prSet>
      <dgm:spPr/>
    </dgm:pt>
    <dgm:pt modelId="{C0FDD4C2-0F9E-4761-A173-9BB32A558F16}" type="pres">
      <dgm:prSet presAssocID="{FF5C5125-E944-40EC-9C73-A590983BBBDD}" presName="ThreeNodes_1_text" presStyleLbl="node1" presStyleIdx="2" presStyleCnt="3">
        <dgm:presLayoutVars>
          <dgm:bulletEnabled val="1"/>
        </dgm:presLayoutVars>
      </dgm:prSet>
      <dgm:spPr/>
    </dgm:pt>
    <dgm:pt modelId="{8E870F60-8527-4C7E-A18F-4E31A4E40058}" type="pres">
      <dgm:prSet presAssocID="{FF5C5125-E944-40EC-9C73-A590983BBBDD}" presName="ThreeNodes_2_text" presStyleLbl="node1" presStyleIdx="2" presStyleCnt="3">
        <dgm:presLayoutVars>
          <dgm:bulletEnabled val="1"/>
        </dgm:presLayoutVars>
      </dgm:prSet>
      <dgm:spPr/>
    </dgm:pt>
    <dgm:pt modelId="{818E0F97-A2DA-4984-966E-5241CF53DD92}" type="pres">
      <dgm:prSet presAssocID="{FF5C5125-E944-40EC-9C73-A590983BBBDD}" presName="ThreeNodes_3_text" presStyleLbl="node1" presStyleIdx="2" presStyleCnt="3">
        <dgm:presLayoutVars>
          <dgm:bulletEnabled val="1"/>
        </dgm:presLayoutVars>
      </dgm:prSet>
      <dgm:spPr/>
    </dgm:pt>
  </dgm:ptLst>
  <dgm:cxnLst>
    <dgm:cxn modelId="{18F02B24-20F2-4FB2-A8B4-CE9ECEB8AF64}" srcId="{FF5C5125-E944-40EC-9C73-A590983BBBDD}" destId="{7D9C59C6-0823-47DD-A89C-C113BD308398}" srcOrd="2" destOrd="0" parTransId="{FCBFDBC8-9BC4-461A-9C78-EEA640913592}" sibTransId="{B08159CA-DC26-480F-A7BD-3B8DFA7F8D7B}"/>
    <dgm:cxn modelId="{5B502D2E-49F1-4935-A4AF-B9A4CBB9666F}" type="presOf" srcId="{ACF526F6-F357-494F-99A1-6CCCD7295519}" destId="{228F6EAA-3F5D-4718-9750-C028A159CC0E}" srcOrd="0" destOrd="0" presId="urn:microsoft.com/office/officeart/2005/8/layout/vProcess5"/>
    <dgm:cxn modelId="{B3106D5E-5414-41F6-AC9C-2A7F092DBA11}" srcId="{FF5C5125-E944-40EC-9C73-A590983BBBDD}" destId="{D77C91CF-FA9C-4E7A-B58D-F3098C2A1F3F}" srcOrd="1" destOrd="0" parTransId="{2DB41F51-C2C4-4F50-87E8-3B3EB677D67E}" sibTransId="{94708EBC-738F-4D24-A827-8A5CAF5A0639}"/>
    <dgm:cxn modelId="{A0128741-E51D-4999-825B-34B795981961}" type="presOf" srcId="{94708EBC-738F-4D24-A827-8A5CAF5A0639}" destId="{3F877FAF-0186-496D-9507-427306771AF9}" srcOrd="0" destOrd="0" presId="urn:microsoft.com/office/officeart/2005/8/layout/vProcess5"/>
    <dgm:cxn modelId="{0B7C6C6F-FB86-480E-872C-2842F5B3BF98}" type="presOf" srcId="{FF5C5125-E944-40EC-9C73-A590983BBBDD}" destId="{60F21DE0-7A8F-46D3-B15C-43BF5AB23164}" srcOrd="0" destOrd="0" presId="urn:microsoft.com/office/officeart/2005/8/layout/vProcess5"/>
    <dgm:cxn modelId="{DBF31F54-E0FB-413F-93D6-857611796EC0}" type="presOf" srcId="{D77C91CF-FA9C-4E7A-B58D-F3098C2A1F3F}" destId="{8E870F60-8527-4C7E-A18F-4E31A4E40058}" srcOrd="1" destOrd="0" presId="urn:microsoft.com/office/officeart/2005/8/layout/vProcess5"/>
    <dgm:cxn modelId="{82DDC955-1EC5-46BA-86B3-443D995703CB}" type="presOf" srcId="{7D9C59C6-0823-47DD-A89C-C113BD308398}" destId="{818E0F97-A2DA-4984-966E-5241CF53DD92}" srcOrd="1" destOrd="0" presId="urn:microsoft.com/office/officeart/2005/8/layout/vProcess5"/>
    <dgm:cxn modelId="{4D436957-0BF1-40D0-9475-C47B0EA9F847}" type="presOf" srcId="{7590A4DB-2D1B-442F-9906-C5665EA45314}" destId="{D6C2E112-45B6-4507-9392-12583B931D16}" srcOrd="0" destOrd="0" presId="urn:microsoft.com/office/officeart/2005/8/layout/vProcess5"/>
    <dgm:cxn modelId="{220B6458-0CA3-480E-A34A-FD53B8FBC8FA}" type="presOf" srcId="{7D9C59C6-0823-47DD-A89C-C113BD308398}" destId="{DD5A51BD-C66C-46EF-9B52-39CDA352D809}" srcOrd="0" destOrd="0" presId="urn:microsoft.com/office/officeart/2005/8/layout/vProcess5"/>
    <dgm:cxn modelId="{9B4A8C9B-D4AE-4C8F-9DB7-0C7475F625F5}" type="presOf" srcId="{7590A4DB-2D1B-442F-9906-C5665EA45314}" destId="{C0FDD4C2-0F9E-4761-A173-9BB32A558F16}" srcOrd="1" destOrd="0" presId="urn:microsoft.com/office/officeart/2005/8/layout/vProcess5"/>
    <dgm:cxn modelId="{C0D00BD3-4D4A-43B4-9CF8-30C49B94B7E3}" srcId="{FF5C5125-E944-40EC-9C73-A590983BBBDD}" destId="{7590A4DB-2D1B-442F-9906-C5665EA45314}" srcOrd="0" destOrd="0" parTransId="{D0E0AC58-B8F9-40F6-97C2-032B6F98E709}" sibTransId="{ACF526F6-F357-494F-99A1-6CCCD7295519}"/>
    <dgm:cxn modelId="{992D67E4-9922-4FAF-ACC6-3D5A771DA80E}" type="presOf" srcId="{D77C91CF-FA9C-4E7A-B58D-F3098C2A1F3F}" destId="{28A6C20B-9506-4198-A239-B0B1083AEF48}" srcOrd="0" destOrd="0" presId="urn:microsoft.com/office/officeart/2005/8/layout/vProcess5"/>
    <dgm:cxn modelId="{8D156E69-8E2B-46BC-BAC6-E05E1D499BC1}" type="presParOf" srcId="{60F21DE0-7A8F-46D3-B15C-43BF5AB23164}" destId="{BF76C851-4789-489A-B86E-F2BEAAE09C36}" srcOrd="0" destOrd="0" presId="urn:microsoft.com/office/officeart/2005/8/layout/vProcess5"/>
    <dgm:cxn modelId="{E1ACC2D7-13A0-4552-A5A4-09B4B5AD5AEC}" type="presParOf" srcId="{60F21DE0-7A8F-46D3-B15C-43BF5AB23164}" destId="{D6C2E112-45B6-4507-9392-12583B931D16}" srcOrd="1" destOrd="0" presId="urn:microsoft.com/office/officeart/2005/8/layout/vProcess5"/>
    <dgm:cxn modelId="{326183B6-0060-49E2-ACFC-CECF62171AB5}" type="presParOf" srcId="{60F21DE0-7A8F-46D3-B15C-43BF5AB23164}" destId="{28A6C20B-9506-4198-A239-B0B1083AEF48}" srcOrd="2" destOrd="0" presId="urn:microsoft.com/office/officeart/2005/8/layout/vProcess5"/>
    <dgm:cxn modelId="{83DC4DB5-471D-4309-820A-C5A17A138C7F}" type="presParOf" srcId="{60F21DE0-7A8F-46D3-B15C-43BF5AB23164}" destId="{DD5A51BD-C66C-46EF-9B52-39CDA352D809}" srcOrd="3" destOrd="0" presId="urn:microsoft.com/office/officeart/2005/8/layout/vProcess5"/>
    <dgm:cxn modelId="{76493ABA-75CB-4931-8D1B-354AEAECB70A}" type="presParOf" srcId="{60F21DE0-7A8F-46D3-B15C-43BF5AB23164}" destId="{228F6EAA-3F5D-4718-9750-C028A159CC0E}" srcOrd="4" destOrd="0" presId="urn:microsoft.com/office/officeart/2005/8/layout/vProcess5"/>
    <dgm:cxn modelId="{F4CFEE34-6D2A-4051-97A3-9FC762A2552A}" type="presParOf" srcId="{60F21DE0-7A8F-46D3-B15C-43BF5AB23164}" destId="{3F877FAF-0186-496D-9507-427306771AF9}" srcOrd="5" destOrd="0" presId="urn:microsoft.com/office/officeart/2005/8/layout/vProcess5"/>
    <dgm:cxn modelId="{F2B0FBC3-5A6C-4C73-98CA-4F4B8CE9C0B4}" type="presParOf" srcId="{60F21DE0-7A8F-46D3-B15C-43BF5AB23164}" destId="{C0FDD4C2-0F9E-4761-A173-9BB32A558F16}" srcOrd="6" destOrd="0" presId="urn:microsoft.com/office/officeart/2005/8/layout/vProcess5"/>
    <dgm:cxn modelId="{A562318B-304B-4597-98EE-9F0CD12CEB61}" type="presParOf" srcId="{60F21DE0-7A8F-46D3-B15C-43BF5AB23164}" destId="{8E870F60-8527-4C7E-A18F-4E31A4E40058}" srcOrd="7" destOrd="0" presId="urn:microsoft.com/office/officeart/2005/8/layout/vProcess5"/>
    <dgm:cxn modelId="{6423C222-074C-4EB1-B19F-97BC95B6AA53}" type="presParOf" srcId="{60F21DE0-7A8F-46D3-B15C-43BF5AB23164}" destId="{818E0F97-A2DA-4984-966E-5241CF53DD92}"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9358631D-CDC2-4B8D-B5AD-4753C5D06A8E}" type="doc">
      <dgm:prSet loTypeId="urn:microsoft.com/office/officeart/2005/8/layout/chevron1" loCatId="process" qsTypeId="urn:microsoft.com/office/officeart/2005/8/quickstyle/simple1" qsCatId="simple" csTypeId="urn:microsoft.com/office/officeart/2005/8/colors/colorful5" csCatId="colorful" phldr="1"/>
      <dgm:spPr/>
      <dgm:t>
        <a:bodyPr/>
        <a:lstStyle/>
        <a:p>
          <a:endParaRPr lang="en-US"/>
        </a:p>
      </dgm:t>
    </dgm:pt>
    <dgm:pt modelId="{F71AC060-ECE8-407A-A99D-E506E9DCC499}">
      <dgm:prSet/>
      <dgm:spPr/>
      <dgm:t>
        <a:bodyPr/>
        <a:lstStyle/>
        <a:p>
          <a:r>
            <a:rPr lang="en-US" b="1">
              <a:latin typeface="Arial" panose="020B0604020202020204" pitchFamily="34" charset="0"/>
              <a:cs typeface="Arial" panose="020B0604020202020204" pitchFamily="34" charset="0"/>
            </a:rPr>
            <a:t>Normal seasonal variation in business earnings (e.g., lower income during winter for a lawn care business)</a:t>
          </a:r>
        </a:p>
      </dgm:t>
    </dgm:pt>
    <dgm:pt modelId="{519342C0-87B0-44F6-9EAB-F9A1A7FCFDF9}" type="parTrans" cxnId="{989A94E7-BE5A-4FAE-A76F-A37E19CDAD42}">
      <dgm:prSet/>
      <dgm:spPr/>
      <dgm:t>
        <a:bodyPr/>
        <a:lstStyle/>
        <a:p>
          <a:endParaRPr lang="en-US"/>
        </a:p>
      </dgm:t>
    </dgm:pt>
    <dgm:pt modelId="{4172FDF3-DC60-4BAE-A9E8-7C53BE3C2135}" type="sibTrans" cxnId="{989A94E7-BE5A-4FAE-A76F-A37E19CDAD42}">
      <dgm:prSet/>
      <dgm:spPr/>
      <dgm:t>
        <a:bodyPr/>
        <a:lstStyle/>
        <a:p>
          <a:endParaRPr lang="en-US"/>
        </a:p>
      </dgm:t>
    </dgm:pt>
    <dgm:pt modelId="{06CDD706-6016-4BDF-B956-A03FF690BA60}">
      <dgm:prSet custT="1"/>
      <dgm:spPr/>
      <dgm:t>
        <a:bodyPr/>
        <a:lstStyle/>
        <a:p>
          <a:r>
            <a:rPr lang="en-US" sz="2000" b="1">
              <a:latin typeface="Arial" panose="020B0604020202020204" pitchFamily="34" charset="0"/>
              <a:cs typeface="Arial" panose="020B0604020202020204" pitchFamily="34" charset="0"/>
            </a:rPr>
            <a:t>It is considered in the income assessment during the 12-month base period, and no adjustments are made to the case.</a:t>
          </a:r>
        </a:p>
      </dgm:t>
    </dgm:pt>
    <dgm:pt modelId="{F0AB311E-2B34-4EB1-8411-1A7852181327}" type="parTrans" cxnId="{6442316E-C135-4802-9668-6D1A2F01DECB}">
      <dgm:prSet/>
      <dgm:spPr/>
      <dgm:t>
        <a:bodyPr/>
        <a:lstStyle/>
        <a:p>
          <a:endParaRPr lang="en-US"/>
        </a:p>
      </dgm:t>
    </dgm:pt>
    <dgm:pt modelId="{6C4DF260-FFEB-4A54-A26D-4B2B83B0F752}" type="sibTrans" cxnId="{6442316E-C135-4802-9668-6D1A2F01DECB}">
      <dgm:prSet/>
      <dgm:spPr/>
      <dgm:t>
        <a:bodyPr/>
        <a:lstStyle/>
        <a:p>
          <a:endParaRPr lang="en-US"/>
        </a:p>
      </dgm:t>
    </dgm:pt>
    <dgm:pt modelId="{38F9211F-3956-4EF0-A5E3-6C3E637FB1D7}">
      <dgm:prSet/>
      <dgm:spPr/>
      <dgm:t>
        <a:bodyPr/>
        <a:lstStyle/>
        <a:p>
          <a:r>
            <a:rPr lang="en-US" b="1">
              <a:latin typeface="Arial" panose="020B0604020202020204" pitchFamily="34" charset="0"/>
              <a:cs typeface="Arial" panose="020B0604020202020204" pitchFamily="34" charset="0"/>
            </a:rPr>
            <a:t>Temporary loss of profit due to an unexpected situation such as illness-related absence from work.</a:t>
          </a:r>
        </a:p>
      </dgm:t>
    </dgm:pt>
    <dgm:pt modelId="{4B0CEF23-F943-4A7C-A480-598849DC41BF}" type="parTrans" cxnId="{B167D11D-431D-4BA6-A37E-99A9FC5566DB}">
      <dgm:prSet/>
      <dgm:spPr/>
      <dgm:t>
        <a:bodyPr/>
        <a:lstStyle/>
        <a:p>
          <a:endParaRPr lang="en-US"/>
        </a:p>
      </dgm:t>
    </dgm:pt>
    <dgm:pt modelId="{347B97AA-EC58-4A06-8D57-D2DF92DF2221}" type="sibTrans" cxnId="{B167D11D-431D-4BA6-A37E-99A9FC5566DB}">
      <dgm:prSet/>
      <dgm:spPr/>
      <dgm:t>
        <a:bodyPr/>
        <a:lstStyle/>
        <a:p>
          <a:endParaRPr lang="en-US"/>
        </a:p>
      </dgm:t>
    </dgm:pt>
    <dgm:pt modelId="{4F53716A-E31D-4584-ABF1-8E15F0F3DDF0}">
      <dgm:prSet custT="1"/>
      <dgm:spPr/>
      <dgm:t>
        <a:bodyPr/>
        <a:lstStyle/>
        <a:p>
          <a:r>
            <a:rPr lang="en-US" sz="2000" b="1">
              <a:latin typeface="Arial" panose="020B0604020202020204" pitchFamily="34" charset="0"/>
              <a:cs typeface="Arial" panose="020B0604020202020204" pitchFamily="34" charset="0"/>
            </a:rPr>
            <a:t>The child care worker must end date the income, discuss how current living expenses are being paid, and explore other potential income sources for the family. The applicant/recipient is instructed to notify the child care worker within 10 business days of resuming the business activity. </a:t>
          </a:r>
        </a:p>
      </dgm:t>
    </dgm:pt>
    <dgm:pt modelId="{10BFE129-A7EE-4408-810B-3FF9F0D9DE1C}" type="parTrans" cxnId="{B6130D21-F7F0-40D9-9300-6F1DBC684341}">
      <dgm:prSet/>
      <dgm:spPr/>
      <dgm:t>
        <a:bodyPr/>
        <a:lstStyle/>
        <a:p>
          <a:endParaRPr lang="en-US"/>
        </a:p>
      </dgm:t>
    </dgm:pt>
    <dgm:pt modelId="{98B703CF-FBB8-4316-A17C-BABB358D62EE}" type="sibTrans" cxnId="{B6130D21-F7F0-40D9-9300-6F1DBC684341}">
      <dgm:prSet/>
      <dgm:spPr/>
      <dgm:t>
        <a:bodyPr/>
        <a:lstStyle/>
        <a:p>
          <a:endParaRPr lang="en-US"/>
        </a:p>
      </dgm:t>
    </dgm:pt>
    <dgm:pt modelId="{6CA19E69-757A-4FE5-B6B8-B3D45F294D5A}" type="pres">
      <dgm:prSet presAssocID="{9358631D-CDC2-4B8D-B5AD-4753C5D06A8E}" presName="Name0" presStyleCnt="0">
        <dgm:presLayoutVars>
          <dgm:dir/>
          <dgm:animLvl val="lvl"/>
          <dgm:resizeHandles val="exact"/>
        </dgm:presLayoutVars>
      </dgm:prSet>
      <dgm:spPr/>
    </dgm:pt>
    <dgm:pt modelId="{BBA79CE4-A806-485A-BDDA-A432F320B263}" type="pres">
      <dgm:prSet presAssocID="{F71AC060-ECE8-407A-A99D-E506E9DCC499}" presName="composite" presStyleCnt="0"/>
      <dgm:spPr/>
    </dgm:pt>
    <dgm:pt modelId="{182DE78D-756D-447C-8A13-629262F61EAA}" type="pres">
      <dgm:prSet presAssocID="{F71AC060-ECE8-407A-A99D-E506E9DCC499}" presName="parTx" presStyleLbl="node1" presStyleIdx="0" presStyleCnt="2">
        <dgm:presLayoutVars>
          <dgm:chMax val="0"/>
          <dgm:chPref val="0"/>
          <dgm:bulletEnabled val="1"/>
        </dgm:presLayoutVars>
      </dgm:prSet>
      <dgm:spPr/>
    </dgm:pt>
    <dgm:pt modelId="{9A92FF24-94FF-41B4-ACBC-9684B1DFD993}" type="pres">
      <dgm:prSet presAssocID="{F71AC060-ECE8-407A-A99D-E506E9DCC499}" presName="desTx" presStyleLbl="revTx" presStyleIdx="0" presStyleCnt="2">
        <dgm:presLayoutVars>
          <dgm:bulletEnabled val="1"/>
        </dgm:presLayoutVars>
      </dgm:prSet>
      <dgm:spPr/>
    </dgm:pt>
    <dgm:pt modelId="{2FC17261-53F9-44F1-ACC4-0CEAACEAD0FB}" type="pres">
      <dgm:prSet presAssocID="{4172FDF3-DC60-4BAE-A9E8-7C53BE3C2135}" presName="space" presStyleCnt="0"/>
      <dgm:spPr/>
    </dgm:pt>
    <dgm:pt modelId="{67D025C9-6E5F-4DF4-8691-A4A7EF1EDFED}" type="pres">
      <dgm:prSet presAssocID="{38F9211F-3956-4EF0-A5E3-6C3E637FB1D7}" presName="composite" presStyleCnt="0"/>
      <dgm:spPr/>
    </dgm:pt>
    <dgm:pt modelId="{85CAE963-5FB9-437E-AD00-30ACA4C9D630}" type="pres">
      <dgm:prSet presAssocID="{38F9211F-3956-4EF0-A5E3-6C3E637FB1D7}" presName="parTx" presStyleLbl="node1" presStyleIdx="1" presStyleCnt="2">
        <dgm:presLayoutVars>
          <dgm:chMax val="0"/>
          <dgm:chPref val="0"/>
          <dgm:bulletEnabled val="1"/>
        </dgm:presLayoutVars>
      </dgm:prSet>
      <dgm:spPr/>
    </dgm:pt>
    <dgm:pt modelId="{8DCED646-B382-4862-A58D-CF4461EAE698}" type="pres">
      <dgm:prSet presAssocID="{38F9211F-3956-4EF0-A5E3-6C3E637FB1D7}" presName="desTx" presStyleLbl="revTx" presStyleIdx="1" presStyleCnt="2">
        <dgm:presLayoutVars>
          <dgm:bulletEnabled val="1"/>
        </dgm:presLayoutVars>
      </dgm:prSet>
      <dgm:spPr/>
    </dgm:pt>
  </dgm:ptLst>
  <dgm:cxnLst>
    <dgm:cxn modelId="{F4B27512-71B1-460E-9EFB-8C9A19F8D68A}" type="presOf" srcId="{9358631D-CDC2-4B8D-B5AD-4753C5D06A8E}" destId="{6CA19E69-757A-4FE5-B6B8-B3D45F294D5A}" srcOrd="0" destOrd="0" presId="urn:microsoft.com/office/officeart/2005/8/layout/chevron1"/>
    <dgm:cxn modelId="{B167D11D-431D-4BA6-A37E-99A9FC5566DB}" srcId="{9358631D-CDC2-4B8D-B5AD-4753C5D06A8E}" destId="{38F9211F-3956-4EF0-A5E3-6C3E637FB1D7}" srcOrd="1" destOrd="0" parTransId="{4B0CEF23-F943-4A7C-A480-598849DC41BF}" sibTransId="{347B97AA-EC58-4A06-8D57-D2DF92DF2221}"/>
    <dgm:cxn modelId="{B6130D21-F7F0-40D9-9300-6F1DBC684341}" srcId="{38F9211F-3956-4EF0-A5E3-6C3E637FB1D7}" destId="{4F53716A-E31D-4584-ABF1-8E15F0F3DDF0}" srcOrd="0" destOrd="0" parTransId="{10BFE129-A7EE-4408-810B-3FF9F0D9DE1C}" sibTransId="{98B703CF-FBB8-4316-A17C-BABB358D62EE}"/>
    <dgm:cxn modelId="{2A91BF34-4F7E-42DE-89E3-7F31373037D3}" type="presOf" srcId="{38F9211F-3956-4EF0-A5E3-6C3E637FB1D7}" destId="{85CAE963-5FB9-437E-AD00-30ACA4C9D630}" srcOrd="0" destOrd="0" presId="urn:microsoft.com/office/officeart/2005/8/layout/chevron1"/>
    <dgm:cxn modelId="{6442316E-C135-4802-9668-6D1A2F01DECB}" srcId="{F71AC060-ECE8-407A-A99D-E506E9DCC499}" destId="{06CDD706-6016-4BDF-B956-A03FF690BA60}" srcOrd="0" destOrd="0" parTransId="{F0AB311E-2B34-4EB1-8411-1A7852181327}" sibTransId="{6C4DF260-FFEB-4A54-A26D-4B2B83B0F752}"/>
    <dgm:cxn modelId="{D1F94259-8F73-4096-BAEC-55156AE429A4}" type="presOf" srcId="{F71AC060-ECE8-407A-A99D-E506E9DCC499}" destId="{182DE78D-756D-447C-8A13-629262F61EAA}" srcOrd="0" destOrd="0" presId="urn:microsoft.com/office/officeart/2005/8/layout/chevron1"/>
    <dgm:cxn modelId="{DE16308E-3F61-48B5-AC72-0ABAB1802A6F}" type="presOf" srcId="{06CDD706-6016-4BDF-B956-A03FF690BA60}" destId="{9A92FF24-94FF-41B4-ACBC-9684B1DFD993}" srcOrd="0" destOrd="0" presId="urn:microsoft.com/office/officeart/2005/8/layout/chevron1"/>
    <dgm:cxn modelId="{10D153B3-9052-4102-B27E-ECDC6C2E1230}" type="presOf" srcId="{4F53716A-E31D-4584-ABF1-8E15F0F3DDF0}" destId="{8DCED646-B382-4862-A58D-CF4461EAE698}" srcOrd="0" destOrd="0" presId="urn:microsoft.com/office/officeart/2005/8/layout/chevron1"/>
    <dgm:cxn modelId="{989A94E7-BE5A-4FAE-A76F-A37E19CDAD42}" srcId="{9358631D-CDC2-4B8D-B5AD-4753C5D06A8E}" destId="{F71AC060-ECE8-407A-A99D-E506E9DCC499}" srcOrd="0" destOrd="0" parTransId="{519342C0-87B0-44F6-9EAB-F9A1A7FCFDF9}" sibTransId="{4172FDF3-DC60-4BAE-A9E8-7C53BE3C2135}"/>
    <dgm:cxn modelId="{DFA57852-D3CE-48E4-A963-DC16837AEC3D}" type="presParOf" srcId="{6CA19E69-757A-4FE5-B6B8-B3D45F294D5A}" destId="{BBA79CE4-A806-485A-BDDA-A432F320B263}" srcOrd="0" destOrd="0" presId="urn:microsoft.com/office/officeart/2005/8/layout/chevron1"/>
    <dgm:cxn modelId="{CAD64E2F-7A65-4713-BB02-7E08D7642ABC}" type="presParOf" srcId="{BBA79CE4-A806-485A-BDDA-A432F320B263}" destId="{182DE78D-756D-447C-8A13-629262F61EAA}" srcOrd="0" destOrd="0" presId="urn:microsoft.com/office/officeart/2005/8/layout/chevron1"/>
    <dgm:cxn modelId="{7CED82D8-2BB6-4B60-B831-9627001508CA}" type="presParOf" srcId="{BBA79CE4-A806-485A-BDDA-A432F320B263}" destId="{9A92FF24-94FF-41B4-ACBC-9684B1DFD993}" srcOrd="1" destOrd="0" presId="urn:microsoft.com/office/officeart/2005/8/layout/chevron1"/>
    <dgm:cxn modelId="{C5AA5F9E-C66E-4B66-8EC3-83453531357F}" type="presParOf" srcId="{6CA19E69-757A-4FE5-B6B8-B3D45F294D5A}" destId="{2FC17261-53F9-44F1-ACC4-0CEAACEAD0FB}" srcOrd="1" destOrd="0" presId="urn:microsoft.com/office/officeart/2005/8/layout/chevron1"/>
    <dgm:cxn modelId="{CAF8CFD7-88DC-4C7E-9E20-C344B39F29BC}" type="presParOf" srcId="{6CA19E69-757A-4FE5-B6B8-B3D45F294D5A}" destId="{67D025C9-6E5F-4DF4-8691-A4A7EF1EDFED}" srcOrd="2" destOrd="0" presId="urn:microsoft.com/office/officeart/2005/8/layout/chevron1"/>
    <dgm:cxn modelId="{83EE556B-7B2A-4CA7-9E0C-2DF4A0D1D5DF}" type="presParOf" srcId="{67D025C9-6E5F-4DF4-8691-A4A7EF1EDFED}" destId="{85CAE963-5FB9-437E-AD00-30ACA4C9D630}" srcOrd="0" destOrd="0" presId="urn:microsoft.com/office/officeart/2005/8/layout/chevron1"/>
    <dgm:cxn modelId="{15BC3B66-33D0-4F3F-96A5-182267100831}" type="presParOf" srcId="{67D025C9-6E5F-4DF4-8691-A4A7EF1EDFED}" destId="{8DCED646-B382-4862-A58D-CF4461EAE698}" srcOrd="1"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A903E15F-5D1B-474E-B149-61A8D5F4F55C}"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29F075E4-5E69-4C83-A426-6DA0658C7D48}">
      <dgm:prSet custT="1"/>
      <dgm:spPr/>
      <dgm:t>
        <a:bodyPr/>
        <a:lstStyle/>
        <a:p>
          <a:r>
            <a:rPr lang="en-US" sz="2000" b="1">
              <a:solidFill>
                <a:schemeClr val="tx1">
                  <a:lumMod val="75000"/>
                  <a:lumOff val="25000"/>
                </a:schemeClr>
              </a:solidFill>
              <a:latin typeface="Arial" panose="020B0604020202020204" pitchFamily="34" charset="0"/>
              <a:cs typeface="Arial" panose="020B0604020202020204" pitchFamily="34" charset="0"/>
            </a:rPr>
            <a:t>If earnings are expected to resume, the temporary loss of profit is factored into the 12-month base period for self-employment. The 12-month base period accounts for the fluctuating nature of self-employment income, including temporary loss of profit.</a:t>
          </a:r>
        </a:p>
      </dgm:t>
    </dgm:pt>
    <dgm:pt modelId="{2F349BDC-C1CF-4D1C-A793-BF9D6EC9E710}" type="parTrans" cxnId="{09E85F29-6AC8-4A2E-883F-B5660C67A706}">
      <dgm:prSet/>
      <dgm:spPr/>
      <dgm:t>
        <a:bodyPr/>
        <a:lstStyle/>
        <a:p>
          <a:endParaRPr lang="en-US"/>
        </a:p>
      </dgm:t>
    </dgm:pt>
    <dgm:pt modelId="{1F948ECD-FCC0-4D65-B842-B2A4021AF682}" type="sibTrans" cxnId="{09E85F29-6AC8-4A2E-883F-B5660C67A706}">
      <dgm:prSet/>
      <dgm:spPr/>
      <dgm:t>
        <a:bodyPr/>
        <a:lstStyle/>
        <a:p>
          <a:endParaRPr lang="en-US"/>
        </a:p>
      </dgm:t>
    </dgm:pt>
    <dgm:pt modelId="{D4DD152A-01D5-4DDB-8667-F6A3B0F5B8EF}">
      <dgm:prSet custT="1"/>
      <dgm:spPr/>
      <dgm:t>
        <a:bodyPr/>
        <a:lstStyle/>
        <a:p>
          <a:r>
            <a:rPr lang="en-US" sz="2000" b="1">
              <a:solidFill>
                <a:schemeClr val="tx1">
                  <a:lumMod val="75000"/>
                  <a:lumOff val="25000"/>
                </a:schemeClr>
              </a:solidFill>
              <a:latin typeface="Arial" panose="020B0604020202020204" pitchFamily="34" charset="0"/>
              <a:cs typeface="Arial" panose="020B0604020202020204" pitchFamily="34" charset="0"/>
            </a:rPr>
            <a:t>The child care worker should review and average the past 12 months of earnings and expenses from business records, the self-employment verification form or the previous year tax return, if representative, to calculate the income and level of care. </a:t>
          </a:r>
        </a:p>
      </dgm:t>
    </dgm:pt>
    <dgm:pt modelId="{5D981288-6010-4166-8203-D56E928E080F}" type="parTrans" cxnId="{CC8B3CE4-1D8E-4BCA-81EC-3AAD5F227DF4}">
      <dgm:prSet/>
      <dgm:spPr/>
      <dgm:t>
        <a:bodyPr/>
        <a:lstStyle/>
        <a:p>
          <a:endParaRPr lang="en-US"/>
        </a:p>
      </dgm:t>
    </dgm:pt>
    <dgm:pt modelId="{AD000C8D-AF8E-42C0-AC94-ED90AFB0064A}" type="sibTrans" cxnId="{CC8B3CE4-1D8E-4BCA-81EC-3AAD5F227DF4}">
      <dgm:prSet/>
      <dgm:spPr/>
      <dgm:t>
        <a:bodyPr/>
        <a:lstStyle/>
        <a:p>
          <a:endParaRPr lang="en-US"/>
        </a:p>
      </dgm:t>
    </dgm:pt>
    <dgm:pt modelId="{D44FDE74-BFA1-4A5C-B42F-0B5F4B3D56D7}">
      <dgm:prSet custT="1"/>
      <dgm:spPr/>
      <dgm:t>
        <a:bodyPr/>
        <a:lstStyle/>
        <a:p>
          <a:r>
            <a:rPr lang="en-US" sz="2000" b="1">
              <a:solidFill>
                <a:schemeClr val="tx1">
                  <a:lumMod val="75000"/>
                  <a:lumOff val="25000"/>
                </a:schemeClr>
              </a:solidFill>
              <a:latin typeface="Arial" panose="020B0604020202020204" pitchFamily="34" charset="0"/>
              <a:cs typeface="Arial" panose="020B0604020202020204" pitchFamily="34" charset="0"/>
            </a:rPr>
            <a:t>In any temporary loss of profit situation, the child care worker must document the case thoroughly!</a:t>
          </a:r>
        </a:p>
      </dgm:t>
    </dgm:pt>
    <dgm:pt modelId="{CBB1EA99-A9A2-4BD9-A044-11CA65CBB55F}" type="parTrans" cxnId="{F6E996A6-7102-407A-A832-2B9809D75EB1}">
      <dgm:prSet/>
      <dgm:spPr/>
      <dgm:t>
        <a:bodyPr/>
        <a:lstStyle/>
        <a:p>
          <a:endParaRPr lang="en-US"/>
        </a:p>
      </dgm:t>
    </dgm:pt>
    <dgm:pt modelId="{49393F5E-3CD2-45F4-B42B-E01ED0364FDE}" type="sibTrans" cxnId="{F6E996A6-7102-407A-A832-2B9809D75EB1}">
      <dgm:prSet/>
      <dgm:spPr/>
      <dgm:t>
        <a:bodyPr/>
        <a:lstStyle/>
        <a:p>
          <a:endParaRPr lang="en-US"/>
        </a:p>
      </dgm:t>
    </dgm:pt>
    <dgm:pt modelId="{6DABE5F1-1849-4449-8415-89B682179111}" type="pres">
      <dgm:prSet presAssocID="{A903E15F-5D1B-474E-B149-61A8D5F4F55C}" presName="root" presStyleCnt="0">
        <dgm:presLayoutVars>
          <dgm:dir/>
          <dgm:resizeHandles val="exact"/>
        </dgm:presLayoutVars>
      </dgm:prSet>
      <dgm:spPr/>
    </dgm:pt>
    <dgm:pt modelId="{B4A669CA-EE0C-4628-9536-8D6F290C171A}" type="pres">
      <dgm:prSet presAssocID="{29F075E4-5E69-4C83-A426-6DA0658C7D48}" presName="compNode" presStyleCnt="0"/>
      <dgm:spPr/>
    </dgm:pt>
    <dgm:pt modelId="{6223E8B1-5DDB-4EF5-9E5F-1FEA3F0E7441}" type="pres">
      <dgm:prSet presAssocID="{29F075E4-5E69-4C83-A426-6DA0658C7D48}" presName="bgRect" presStyleLbl="bgShp" presStyleIdx="0" presStyleCnt="3"/>
      <dgm:spPr/>
    </dgm:pt>
    <dgm:pt modelId="{EDE18EDE-7C2A-40C9-852D-8CCDE40E26F3}" type="pres">
      <dgm:prSet presAssocID="{29F075E4-5E69-4C83-A426-6DA0658C7D48}"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oney"/>
        </a:ext>
      </dgm:extLst>
    </dgm:pt>
    <dgm:pt modelId="{F582A0B4-8507-4106-9FD3-814E1350B265}" type="pres">
      <dgm:prSet presAssocID="{29F075E4-5E69-4C83-A426-6DA0658C7D48}" presName="spaceRect" presStyleCnt="0"/>
      <dgm:spPr/>
    </dgm:pt>
    <dgm:pt modelId="{9AF5C382-5D21-4FBA-98BC-CF36E293D23D}" type="pres">
      <dgm:prSet presAssocID="{29F075E4-5E69-4C83-A426-6DA0658C7D48}" presName="parTx" presStyleLbl="revTx" presStyleIdx="0" presStyleCnt="3">
        <dgm:presLayoutVars>
          <dgm:chMax val="0"/>
          <dgm:chPref val="0"/>
        </dgm:presLayoutVars>
      </dgm:prSet>
      <dgm:spPr/>
    </dgm:pt>
    <dgm:pt modelId="{4FC58ABB-5DC6-4EA5-B165-ED913FA530EB}" type="pres">
      <dgm:prSet presAssocID="{1F948ECD-FCC0-4D65-B842-B2A4021AF682}" presName="sibTrans" presStyleCnt="0"/>
      <dgm:spPr/>
    </dgm:pt>
    <dgm:pt modelId="{08C513DA-317E-4331-91C2-C106E3F1880A}" type="pres">
      <dgm:prSet presAssocID="{D4DD152A-01D5-4DDB-8667-F6A3B0F5B8EF}" presName="compNode" presStyleCnt="0"/>
      <dgm:spPr/>
    </dgm:pt>
    <dgm:pt modelId="{DA3F566E-E3DF-48DE-A3DE-315A0B6A7799}" type="pres">
      <dgm:prSet presAssocID="{D4DD152A-01D5-4DDB-8667-F6A3B0F5B8EF}" presName="bgRect" presStyleLbl="bgShp" presStyleIdx="1" presStyleCnt="3"/>
      <dgm:spPr/>
    </dgm:pt>
    <dgm:pt modelId="{6CEB91F7-1536-429D-A7D5-CBB5B9B20D54}" type="pres">
      <dgm:prSet presAssocID="{D4DD152A-01D5-4DDB-8667-F6A3B0F5B8EF}"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Daily calendar with solid fill"/>
        </a:ext>
      </dgm:extLst>
    </dgm:pt>
    <dgm:pt modelId="{656D982F-CDE3-46E1-A344-45E6A0C98A99}" type="pres">
      <dgm:prSet presAssocID="{D4DD152A-01D5-4DDB-8667-F6A3B0F5B8EF}" presName="spaceRect" presStyleCnt="0"/>
      <dgm:spPr/>
    </dgm:pt>
    <dgm:pt modelId="{C6447F24-6601-4D0F-AC7C-98D9AF5E6FB2}" type="pres">
      <dgm:prSet presAssocID="{D4DD152A-01D5-4DDB-8667-F6A3B0F5B8EF}" presName="parTx" presStyleLbl="revTx" presStyleIdx="1" presStyleCnt="3">
        <dgm:presLayoutVars>
          <dgm:chMax val="0"/>
          <dgm:chPref val="0"/>
        </dgm:presLayoutVars>
      </dgm:prSet>
      <dgm:spPr/>
    </dgm:pt>
    <dgm:pt modelId="{0729C495-6356-494C-873D-70076A6EBE98}" type="pres">
      <dgm:prSet presAssocID="{AD000C8D-AF8E-42C0-AC94-ED90AFB0064A}" presName="sibTrans" presStyleCnt="0"/>
      <dgm:spPr/>
    </dgm:pt>
    <dgm:pt modelId="{11344961-28C0-4866-ABF9-D9C35C1A89E9}" type="pres">
      <dgm:prSet presAssocID="{D44FDE74-BFA1-4A5C-B42F-0B5F4B3D56D7}" presName="compNode" presStyleCnt="0"/>
      <dgm:spPr/>
    </dgm:pt>
    <dgm:pt modelId="{7BDC72BE-0B85-4FBB-AD7D-57F31406962D}" type="pres">
      <dgm:prSet presAssocID="{D44FDE74-BFA1-4A5C-B42F-0B5F4B3D56D7}" presName="bgRect" presStyleLbl="bgShp" presStyleIdx="2" presStyleCnt="3"/>
      <dgm:spPr/>
    </dgm:pt>
    <dgm:pt modelId="{B6B4B68C-8B29-4AAF-802C-F87766936275}" type="pres">
      <dgm:prSet presAssocID="{D44FDE74-BFA1-4A5C-B42F-0B5F4B3D56D7}"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Signature with solid fill"/>
        </a:ext>
      </dgm:extLst>
    </dgm:pt>
    <dgm:pt modelId="{ADB36385-BA79-4664-802A-5049D427BAC8}" type="pres">
      <dgm:prSet presAssocID="{D44FDE74-BFA1-4A5C-B42F-0B5F4B3D56D7}" presName="spaceRect" presStyleCnt="0"/>
      <dgm:spPr/>
    </dgm:pt>
    <dgm:pt modelId="{004086F4-7D8D-49AE-8180-68D9A6F5D279}" type="pres">
      <dgm:prSet presAssocID="{D44FDE74-BFA1-4A5C-B42F-0B5F4B3D56D7}" presName="parTx" presStyleLbl="revTx" presStyleIdx="2" presStyleCnt="3">
        <dgm:presLayoutVars>
          <dgm:chMax val="0"/>
          <dgm:chPref val="0"/>
        </dgm:presLayoutVars>
      </dgm:prSet>
      <dgm:spPr/>
    </dgm:pt>
  </dgm:ptLst>
  <dgm:cxnLst>
    <dgm:cxn modelId="{0EE69204-E359-4915-A615-291FDFED50CB}" type="presOf" srcId="{D4DD152A-01D5-4DDB-8667-F6A3B0F5B8EF}" destId="{C6447F24-6601-4D0F-AC7C-98D9AF5E6FB2}" srcOrd="0" destOrd="0" presId="urn:microsoft.com/office/officeart/2018/2/layout/IconVerticalSolidList"/>
    <dgm:cxn modelId="{09E85F29-6AC8-4A2E-883F-B5660C67A706}" srcId="{A903E15F-5D1B-474E-B149-61A8D5F4F55C}" destId="{29F075E4-5E69-4C83-A426-6DA0658C7D48}" srcOrd="0" destOrd="0" parTransId="{2F349BDC-C1CF-4D1C-A793-BF9D6EC9E710}" sibTransId="{1F948ECD-FCC0-4D65-B842-B2A4021AF682}"/>
    <dgm:cxn modelId="{014BF947-122C-4767-89C3-FEF27DCCC0D3}" type="presOf" srcId="{A903E15F-5D1B-474E-B149-61A8D5F4F55C}" destId="{6DABE5F1-1849-4449-8415-89B682179111}" srcOrd="0" destOrd="0" presId="urn:microsoft.com/office/officeart/2018/2/layout/IconVerticalSolidList"/>
    <dgm:cxn modelId="{F6E996A6-7102-407A-A832-2B9809D75EB1}" srcId="{A903E15F-5D1B-474E-B149-61A8D5F4F55C}" destId="{D44FDE74-BFA1-4A5C-B42F-0B5F4B3D56D7}" srcOrd="2" destOrd="0" parTransId="{CBB1EA99-A9A2-4BD9-A044-11CA65CBB55F}" sibTransId="{49393F5E-3CD2-45F4-B42B-E01ED0364FDE}"/>
    <dgm:cxn modelId="{378C97CB-C3BD-49CB-801C-38CF16C6F0C7}" type="presOf" srcId="{D44FDE74-BFA1-4A5C-B42F-0B5F4B3D56D7}" destId="{004086F4-7D8D-49AE-8180-68D9A6F5D279}" srcOrd="0" destOrd="0" presId="urn:microsoft.com/office/officeart/2018/2/layout/IconVerticalSolidList"/>
    <dgm:cxn modelId="{D69445D3-0357-4A41-A068-86FC7DCEFCFC}" type="presOf" srcId="{29F075E4-5E69-4C83-A426-6DA0658C7D48}" destId="{9AF5C382-5D21-4FBA-98BC-CF36E293D23D}" srcOrd="0" destOrd="0" presId="urn:microsoft.com/office/officeart/2018/2/layout/IconVerticalSolidList"/>
    <dgm:cxn modelId="{CC8B3CE4-1D8E-4BCA-81EC-3AAD5F227DF4}" srcId="{A903E15F-5D1B-474E-B149-61A8D5F4F55C}" destId="{D4DD152A-01D5-4DDB-8667-F6A3B0F5B8EF}" srcOrd="1" destOrd="0" parTransId="{5D981288-6010-4166-8203-D56E928E080F}" sibTransId="{AD000C8D-AF8E-42C0-AC94-ED90AFB0064A}"/>
    <dgm:cxn modelId="{C685EF43-AD23-4468-A8B0-6AB74248C7B7}" type="presParOf" srcId="{6DABE5F1-1849-4449-8415-89B682179111}" destId="{B4A669CA-EE0C-4628-9536-8D6F290C171A}" srcOrd="0" destOrd="0" presId="urn:microsoft.com/office/officeart/2018/2/layout/IconVerticalSolidList"/>
    <dgm:cxn modelId="{CAC04C0E-6A33-443B-BB43-BED309AD819A}" type="presParOf" srcId="{B4A669CA-EE0C-4628-9536-8D6F290C171A}" destId="{6223E8B1-5DDB-4EF5-9E5F-1FEA3F0E7441}" srcOrd="0" destOrd="0" presId="urn:microsoft.com/office/officeart/2018/2/layout/IconVerticalSolidList"/>
    <dgm:cxn modelId="{780B1350-DF1F-4009-848E-A426AD913DF6}" type="presParOf" srcId="{B4A669CA-EE0C-4628-9536-8D6F290C171A}" destId="{EDE18EDE-7C2A-40C9-852D-8CCDE40E26F3}" srcOrd="1" destOrd="0" presId="urn:microsoft.com/office/officeart/2018/2/layout/IconVerticalSolidList"/>
    <dgm:cxn modelId="{F1311D38-65A8-46B2-86C6-32B87E166F77}" type="presParOf" srcId="{B4A669CA-EE0C-4628-9536-8D6F290C171A}" destId="{F582A0B4-8507-4106-9FD3-814E1350B265}" srcOrd="2" destOrd="0" presId="urn:microsoft.com/office/officeart/2018/2/layout/IconVerticalSolidList"/>
    <dgm:cxn modelId="{F7EEABA4-6AC2-4AD9-83CA-3E69AEB9DA94}" type="presParOf" srcId="{B4A669CA-EE0C-4628-9536-8D6F290C171A}" destId="{9AF5C382-5D21-4FBA-98BC-CF36E293D23D}" srcOrd="3" destOrd="0" presId="urn:microsoft.com/office/officeart/2018/2/layout/IconVerticalSolidList"/>
    <dgm:cxn modelId="{B8828814-0F23-43A5-AD3B-66450B98942B}" type="presParOf" srcId="{6DABE5F1-1849-4449-8415-89B682179111}" destId="{4FC58ABB-5DC6-4EA5-B165-ED913FA530EB}" srcOrd="1" destOrd="0" presId="urn:microsoft.com/office/officeart/2018/2/layout/IconVerticalSolidList"/>
    <dgm:cxn modelId="{6F7A0A82-CEB4-45CA-93B3-8C8DFEBC7035}" type="presParOf" srcId="{6DABE5F1-1849-4449-8415-89B682179111}" destId="{08C513DA-317E-4331-91C2-C106E3F1880A}" srcOrd="2" destOrd="0" presId="urn:microsoft.com/office/officeart/2018/2/layout/IconVerticalSolidList"/>
    <dgm:cxn modelId="{B91F7D9B-C424-41AF-B666-A9B90954661D}" type="presParOf" srcId="{08C513DA-317E-4331-91C2-C106E3F1880A}" destId="{DA3F566E-E3DF-48DE-A3DE-315A0B6A7799}" srcOrd="0" destOrd="0" presId="urn:microsoft.com/office/officeart/2018/2/layout/IconVerticalSolidList"/>
    <dgm:cxn modelId="{5F122AA7-735B-4907-9D1B-25E8E752ECC1}" type="presParOf" srcId="{08C513DA-317E-4331-91C2-C106E3F1880A}" destId="{6CEB91F7-1536-429D-A7D5-CBB5B9B20D54}" srcOrd="1" destOrd="0" presId="urn:microsoft.com/office/officeart/2018/2/layout/IconVerticalSolidList"/>
    <dgm:cxn modelId="{0B39D429-94BC-4AFF-BCEF-25C025F0F619}" type="presParOf" srcId="{08C513DA-317E-4331-91C2-C106E3F1880A}" destId="{656D982F-CDE3-46E1-A344-45E6A0C98A99}" srcOrd="2" destOrd="0" presId="urn:microsoft.com/office/officeart/2018/2/layout/IconVerticalSolidList"/>
    <dgm:cxn modelId="{7331D9B6-07A6-45B1-B30C-246A309A06F1}" type="presParOf" srcId="{08C513DA-317E-4331-91C2-C106E3F1880A}" destId="{C6447F24-6601-4D0F-AC7C-98D9AF5E6FB2}" srcOrd="3" destOrd="0" presId="urn:microsoft.com/office/officeart/2018/2/layout/IconVerticalSolidList"/>
    <dgm:cxn modelId="{A51CCAD4-4BDD-4D34-BEB8-80C5AB25C0B3}" type="presParOf" srcId="{6DABE5F1-1849-4449-8415-89B682179111}" destId="{0729C495-6356-494C-873D-70076A6EBE98}" srcOrd="3" destOrd="0" presId="urn:microsoft.com/office/officeart/2018/2/layout/IconVerticalSolidList"/>
    <dgm:cxn modelId="{A01D7DF5-546B-415A-8F8A-1E736ADA082B}" type="presParOf" srcId="{6DABE5F1-1849-4449-8415-89B682179111}" destId="{11344961-28C0-4866-ABF9-D9C35C1A89E9}" srcOrd="4" destOrd="0" presId="urn:microsoft.com/office/officeart/2018/2/layout/IconVerticalSolidList"/>
    <dgm:cxn modelId="{FE7D9B87-E2BD-4491-AFC3-7C3BBC4E6F83}" type="presParOf" srcId="{11344961-28C0-4866-ABF9-D9C35C1A89E9}" destId="{7BDC72BE-0B85-4FBB-AD7D-57F31406962D}" srcOrd="0" destOrd="0" presId="urn:microsoft.com/office/officeart/2018/2/layout/IconVerticalSolidList"/>
    <dgm:cxn modelId="{9E5BE9D2-0238-4296-887C-76D901A03BF0}" type="presParOf" srcId="{11344961-28C0-4866-ABF9-D9C35C1A89E9}" destId="{B6B4B68C-8B29-4AAF-802C-F87766936275}" srcOrd="1" destOrd="0" presId="urn:microsoft.com/office/officeart/2018/2/layout/IconVerticalSolidList"/>
    <dgm:cxn modelId="{9875BE2C-3C57-46EF-8BF9-AB9A45164E1E}" type="presParOf" srcId="{11344961-28C0-4866-ABF9-D9C35C1A89E9}" destId="{ADB36385-BA79-4664-802A-5049D427BAC8}" srcOrd="2" destOrd="0" presId="urn:microsoft.com/office/officeart/2018/2/layout/IconVerticalSolidList"/>
    <dgm:cxn modelId="{C100AC9C-DD47-4831-8033-045EFACFC318}" type="presParOf" srcId="{11344961-28C0-4866-ABF9-D9C35C1A89E9}" destId="{004086F4-7D8D-49AE-8180-68D9A6F5D279}"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19115BD-1C4B-43B3-B20F-D52336AB1A60}"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4C24FBCF-5C43-4904-883C-F492EF0BF42E}">
      <dgm:prSet/>
      <dgm:spPr/>
      <dgm:t>
        <a:bodyPr/>
        <a:lstStyle/>
        <a:p>
          <a:r>
            <a:rPr lang="en-US" b="0" i="0" baseline="0">
              <a:latin typeface="Arial" panose="020B0604020202020204" pitchFamily="34" charset="0"/>
              <a:cs typeface="Arial" panose="020B0604020202020204" pitchFamily="34" charset="0"/>
            </a:rPr>
            <a:t>One Month:  </a:t>
          </a:r>
          <a:endParaRPr lang="en-US" b="0">
            <a:latin typeface="Arial" panose="020B0604020202020204" pitchFamily="34" charset="0"/>
            <a:cs typeface="Arial" panose="020B0604020202020204" pitchFamily="34" charset="0"/>
          </a:endParaRPr>
        </a:p>
      </dgm:t>
    </dgm:pt>
    <dgm:pt modelId="{7D145999-0DEB-4785-9FEC-274CB0B397BD}" type="parTrans" cxnId="{ECE7699A-FB1C-43F8-AD6E-097ED3599664}">
      <dgm:prSet/>
      <dgm:spPr/>
      <dgm:t>
        <a:bodyPr/>
        <a:lstStyle/>
        <a:p>
          <a:endParaRPr lang="en-US"/>
        </a:p>
      </dgm:t>
    </dgm:pt>
    <dgm:pt modelId="{AD51B58E-0037-4163-9479-A025CA4E4B12}" type="sibTrans" cxnId="{ECE7699A-FB1C-43F8-AD6E-097ED3599664}">
      <dgm:prSet/>
      <dgm:spPr/>
      <dgm:t>
        <a:bodyPr/>
        <a:lstStyle/>
        <a:p>
          <a:endParaRPr lang="en-US"/>
        </a:p>
      </dgm:t>
    </dgm:pt>
    <dgm:pt modelId="{459CD0EC-70E4-4E35-BBAE-BC73C136FE00}">
      <dgm:prSet/>
      <dgm:spPr/>
      <dgm:t>
        <a:bodyPr/>
        <a:lstStyle/>
        <a:p>
          <a:r>
            <a:rPr lang="en-US" b="0" i="0" baseline="0">
              <a:latin typeface="Arial" panose="020B0604020202020204" pitchFamily="34" charset="0"/>
              <a:cs typeface="Arial" panose="020B0604020202020204" pitchFamily="34" charset="0"/>
            </a:rPr>
            <a:t>The base period for most income is the month prior to the month of application or redetermination, if representative.</a:t>
          </a:r>
          <a:endParaRPr lang="en-US" b="0">
            <a:latin typeface="Arial" panose="020B0604020202020204" pitchFamily="34" charset="0"/>
            <a:cs typeface="Arial" panose="020B0604020202020204" pitchFamily="34" charset="0"/>
          </a:endParaRPr>
        </a:p>
      </dgm:t>
    </dgm:pt>
    <dgm:pt modelId="{8CA2FD1A-B5B0-428F-B586-D8BE11F1B566}" type="parTrans" cxnId="{0369D8D8-9069-4EAC-842B-925921C5E943}">
      <dgm:prSet/>
      <dgm:spPr/>
      <dgm:t>
        <a:bodyPr/>
        <a:lstStyle/>
        <a:p>
          <a:endParaRPr lang="en-US"/>
        </a:p>
      </dgm:t>
    </dgm:pt>
    <dgm:pt modelId="{5C467A59-A55A-45C5-9825-F8709F36AEFF}" type="sibTrans" cxnId="{0369D8D8-9069-4EAC-842B-925921C5E943}">
      <dgm:prSet/>
      <dgm:spPr/>
      <dgm:t>
        <a:bodyPr/>
        <a:lstStyle/>
        <a:p>
          <a:endParaRPr lang="en-US"/>
        </a:p>
      </dgm:t>
    </dgm:pt>
    <dgm:pt modelId="{CF2FB8BA-7472-482D-9751-0A055CF9D385}">
      <dgm:prSet/>
      <dgm:spPr/>
      <dgm:t>
        <a:bodyPr/>
        <a:lstStyle/>
        <a:p>
          <a:r>
            <a:rPr lang="en-US" b="0" i="0" baseline="0">
              <a:latin typeface="Arial" panose="020B0604020202020204" pitchFamily="34" charset="0"/>
              <a:cs typeface="Arial" panose="020B0604020202020204" pitchFamily="34" charset="0"/>
            </a:rPr>
            <a:t>Three Months:  </a:t>
          </a:r>
          <a:endParaRPr lang="en-US" b="0">
            <a:latin typeface="Arial" panose="020B0604020202020204" pitchFamily="34" charset="0"/>
            <a:cs typeface="Arial" panose="020B0604020202020204" pitchFamily="34" charset="0"/>
          </a:endParaRPr>
        </a:p>
      </dgm:t>
    </dgm:pt>
    <dgm:pt modelId="{5DDB6245-F146-4256-975A-72A8BFB0001A}" type="parTrans" cxnId="{1AB56149-504B-4ADC-9946-F449B0FCE352}">
      <dgm:prSet/>
      <dgm:spPr/>
      <dgm:t>
        <a:bodyPr/>
        <a:lstStyle/>
        <a:p>
          <a:endParaRPr lang="en-US"/>
        </a:p>
      </dgm:t>
    </dgm:pt>
    <dgm:pt modelId="{38D3BB28-E6F9-4C8E-9EAA-8948FF03C17F}" type="sibTrans" cxnId="{1AB56149-504B-4ADC-9946-F449B0FCE352}">
      <dgm:prSet/>
      <dgm:spPr/>
      <dgm:t>
        <a:bodyPr/>
        <a:lstStyle/>
        <a:p>
          <a:endParaRPr lang="en-US"/>
        </a:p>
      </dgm:t>
    </dgm:pt>
    <dgm:pt modelId="{B6C8E67C-FE23-4B2F-B9C8-9EC741742A93}">
      <dgm:prSet/>
      <dgm:spPr/>
      <dgm:t>
        <a:bodyPr/>
        <a:lstStyle/>
        <a:p>
          <a:r>
            <a:rPr lang="en-US" b="0" i="0" baseline="0">
              <a:latin typeface="Arial" panose="020B0604020202020204" pitchFamily="34" charset="0"/>
              <a:cs typeface="Arial" panose="020B0604020202020204" pitchFamily="34" charset="0"/>
            </a:rPr>
            <a:t>The base period for child support, spousal support and alimony is the three (3) months prior to the month of application or redetermination, if representative. </a:t>
          </a:r>
          <a:endParaRPr lang="en-US" b="0">
            <a:latin typeface="Arial" panose="020B0604020202020204" pitchFamily="34" charset="0"/>
            <a:cs typeface="Arial" panose="020B0604020202020204" pitchFamily="34" charset="0"/>
          </a:endParaRPr>
        </a:p>
      </dgm:t>
    </dgm:pt>
    <dgm:pt modelId="{E4CCAA80-094E-44B0-893E-4F0D5A5C36F9}" type="parTrans" cxnId="{5E3B32E9-C222-4999-A921-024FDBCC2D28}">
      <dgm:prSet/>
      <dgm:spPr/>
      <dgm:t>
        <a:bodyPr/>
        <a:lstStyle/>
        <a:p>
          <a:endParaRPr lang="en-US"/>
        </a:p>
      </dgm:t>
    </dgm:pt>
    <dgm:pt modelId="{241495B8-430C-4374-8480-8745F06422C9}" type="sibTrans" cxnId="{5E3B32E9-C222-4999-A921-024FDBCC2D28}">
      <dgm:prSet/>
      <dgm:spPr/>
      <dgm:t>
        <a:bodyPr/>
        <a:lstStyle/>
        <a:p>
          <a:endParaRPr lang="en-US"/>
        </a:p>
      </dgm:t>
    </dgm:pt>
    <dgm:pt modelId="{FB4CFA23-ADF7-46DC-9305-37DC4F545320}">
      <dgm:prSet/>
      <dgm:spPr/>
      <dgm:t>
        <a:bodyPr/>
        <a:lstStyle/>
        <a:p>
          <a:r>
            <a:rPr lang="en-US" b="0" i="0" baseline="0">
              <a:latin typeface="Arial" panose="020B0604020202020204" pitchFamily="34" charset="0"/>
              <a:cs typeface="Arial" panose="020B0604020202020204" pitchFamily="34" charset="0"/>
            </a:rPr>
            <a:t>Twelve Months:</a:t>
          </a:r>
          <a:endParaRPr lang="en-US" b="0">
            <a:latin typeface="Arial" panose="020B0604020202020204" pitchFamily="34" charset="0"/>
            <a:cs typeface="Arial" panose="020B0604020202020204" pitchFamily="34" charset="0"/>
          </a:endParaRPr>
        </a:p>
      </dgm:t>
    </dgm:pt>
    <dgm:pt modelId="{95B79084-ABE6-4C4A-BD1E-F5C6490622A1}" type="parTrans" cxnId="{8590D0C5-4886-45F0-B953-22D7586AFF8D}">
      <dgm:prSet/>
      <dgm:spPr/>
      <dgm:t>
        <a:bodyPr/>
        <a:lstStyle/>
        <a:p>
          <a:endParaRPr lang="en-US"/>
        </a:p>
      </dgm:t>
    </dgm:pt>
    <dgm:pt modelId="{125B5C00-EB69-4989-B2A1-00A4F94F952E}" type="sibTrans" cxnId="{8590D0C5-4886-45F0-B953-22D7586AFF8D}">
      <dgm:prSet/>
      <dgm:spPr/>
      <dgm:t>
        <a:bodyPr/>
        <a:lstStyle/>
        <a:p>
          <a:endParaRPr lang="en-US"/>
        </a:p>
      </dgm:t>
    </dgm:pt>
    <dgm:pt modelId="{EEB8C74E-17A6-4200-9823-7CFDEBC75565}">
      <dgm:prSet/>
      <dgm:spPr/>
      <dgm:t>
        <a:bodyPr/>
        <a:lstStyle/>
        <a:p>
          <a:r>
            <a:rPr lang="en-US" b="0" i="0" baseline="0">
              <a:latin typeface="Arial" panose="020B0604020202020204" pitchFamily="34" charset="0"/>
              <a:cs typeface="Arial" panose="020B0604020202020204" pitchFamily="34" charset="0"/>
            </a:rPr>
            <a:t>If the income is received annually or from self-employment, the base period is twelve (12) months.</a:t>
          </a:r>
          <a:endParaRPr lang="en-US" b="0">
            <a:latin typeface="Arial" panose="020B0604020202020204" pitchFamily="34" charset="0"/>
            <a:cs typeface="Arial" panose="020B0604020202020204" pitchFamily="34" charset="0"/>
          </a:endParaRPr>
        </a:p>
      </dgm:t>
    </dgm:pt>
    <dgm:pt modelId="{916AA944-9075-4F08-BD7B-B6EF0E1DACAA}" type="parTrans" cxnId="{AA2F0F1B-3D13-4C94-A6DC-82651DD54058}">
      <dgm:prSet/>
      <dgm:spPr/>
      <dgm:t>
        <a:bodyPr/>
        <a:lstStyle/>
        <a:p>
          <a:endParaRPr lang="en-US"/>
        </a:p>
      </dgm:t>
    </dgm:pt>
    <dgm:pt modelId="{BC2FA8C8-EA19-45DF-BD2F-A31C9FE7CB8E}" type="sibTrans" cxnId="{AA2F0F1B-3D13-4C94-A6DC-82651DD54058}">
      <dgm:prSet/>
      <dgm:spPr/>
      <dgm:t>
        <a:bodyPr/>
        <a:lstStyle/>
        <a:p>
          <a:endParaRPr lang="en-US"/>
        </a:p>
      </dgm:t>
    </dgm:pt>
    <dgm:pt modelId="{63C44E74-6B6B-481B-A440-54354DE9906C}" type="pres">
      <dgm:prSet presAssocID="{D19115BD-1C4B-43B3-B20F-D52336AB1A60}" presName="vert0" presStyleCnt="0">
        <dgm:presLayoutVars>
          <dgm:dir/>
          <dgm:animOne val="branch"/>
          <dgm:animLvl val="lvl"/>
        </dgm:presLayoutVars>
      </dgm:prSet>
      <dgm:spPr/>
    </dgm:pt>
    <dgm:pt modelId="{E130CC78-AF8B-4AEF-966D-2565AB3462DE}" type="pres">
      <dgm:prSet presAssocID="{4C24FBCF-5C43-4904-883C-F492EF0BF42E}" presName="thickLine" presStyleLbl="alignNode1" presStyleIdx="0" presStyleCnt="3"/>
      <dgm:spPr/>
    </dgm:pt>
    <dgm:pt modelId="{3A7BDD17-539D-43A1-8B7C-7712BE86666C}" type="pres">
      <dgm:prSet presAssocID="{4C24FBCF-5C43-4904-883C-F492EF0BF42E}" presName="horz1" presStyleCnt="0"/>
      <dgm:spPr/>
    </dgm:pt>
    <dgm:pt modelId="{086C9CB7-923F-4A2A-8566-70B2775A2718}" type="pres">
      <dgm:prSet presAssocID="{4C24FBCF-5C43-4904-883C-F492EF0BF42E}" presName="tx1" presStyleLbl="revTx" presStyleIdx="0" presStyleCnt="6"/>
      <dgm:spPr/>
    </dgm:pt>
    <dgm:pt modelId="{014EDB89-8374-4C65-AB6D-3DF6AB89C21E}" type="pres">
      <dgm:prSet presAssocID="{4C24FBCF-5C43-4904-883C-F492EF0BF42E}" presName="vert1" presStyleCnt="0"/>
      <dgm:spPr/>
    </dgm:pt>
    <dgm:pt modelId="{3E204478-15D4-4254-8BDD-40EF3C494E94}" type="pres">
      <dgm:prSet presAssocID="{459CD0EC-70E4-4E35-BBAE-BC73C136FE00}" presName="vertSpace2a" presStyleCnt="0"/>
      <dgm:spPr/>
    </dgm:pt>
    <dgm:pt modelId="{BB8FCF7F-2423-40D6-8E5B-72A6600E2C9E}" type="pres">
      <dgm:prSet presAssocID="{459CD0EC-70E4-4E35-BBAE-BC73C136FE00}" presName="horz2" presStyleCnt="0"/>
      <dgm:spPr/>
    </dgm:pt>
    <dgm:pt modelId="{35DFEB87-4ACA-4D1E-A500-ADFF6C86E1FB}" type="pres">
      <dgm:prSet presAssocID="{459CD0EC-70E4-4E35-BBAE-BC73C136FE00}" presName="horzSpace2" presStyleCnt="0"/>
      <dgm:spPr/>
    </dgm:pt>
    <dgm:pt modelId="{96F47A92-4131-419E-BD38-02B5657FD056}" type="pres">
      <dgm:prSet presAssocID="{459CD0EC-70E4-4E35-BBAE-BC73C136FE00}" presName="tx2" presStyleLbl="revTx" presStyleIdx="1" presStyleCnt="6"/>
      <dgm:spPr/>
    </dgm:pt>
    <dgm:pt modelId="{2560E0AB-A5E5-4712-9AFC-FF5D57C98042}" type="pres">
      <dgm:prSet presAssocID="{459CD0EC-70E4-4E35-BBAE-BC73C136FE00}" presName="vert2" presStyleCnt="0"/>
      <dgm:spPr/>
    </dgm:pt>
    <dgm:pt modelId="{CC55263F-7BF5-4169-BF78-ABCABEDB01F6}" type="pres">
      <dgm:prSet presAssocID="{459CD0EC-70E4-4E35-BBAE-BC73C136FE00}" presName="thinLine2b" presStyleLbl="callout" presStyleIdx="0" presStyleCnt="3"/>
      <dgm:spPr/>
    </dgm:pt>
    <dgm:pt modelId="{B65A3A3B-D9C4-49C2-A856-5616F7037F97}" type="pres">
      <dgm:prSet presAssocID="{459CD0EC-70E4-4E35-BBAE-BC73C136FE00}" presName="vertSpace2b" presStyleCnt="0"/>
      <dgm:spPr/>
    </dgm:pt>
    <dgm:pt modelId="{2C35162E-E958-44B1-9DC9-737FEC60A51A}" type="pres">
      <dgm:prSet presAssocID="{CF2FB8BA-7472-482D-9751-0A055CF9D385}" presName="thickLine" presStyleLbl="alignNode1" presStyleIdx="1" presStyleCnt="3"/>
      <dgm:spPr/>
    </dgm:pt>
    <dgm:pt modelId="{7310874D-A852-47C3-A9DB-15DE63CBD529}" type="pres">
      <dgm:prSet presAssocID="{CF2FB8BA-7472-482D-9751-0A055CF9D385}" presName="horz1" presStyleCnt="0"/>
      <dgm:spPr/>
    </dgm:pt>
    <dgm:pt modelId="{9432DB75-E119-4FE2-8116-6CC434360662}" type="pres">
      <dgm:prSet presAssocID="{CF2FB8BA-7472-482D-9751-0A055CF9D385}" presName="tx1" presStyleLbl="revTx" presStyleIdx="2" presStyleCnt="6"/>
      <dgm:spPr/>
    </dgm:pt>
    <dgm:pt modelId="{7B787920-49F6-4C05-A22C-15A3494BD5EA}" type="pres">
      <dgm:prSet presAssocID="{CF2FB8BA-7472-482D-9751-0A055CF9D385}" presName="vert1" presStyleCnt="0"/>
      <dgm:spPr/>
    </dgm:pt>
    <dgm:pt modelId="{741DBCFE-0591-4736-A0C6-A4863F92837E}" type="pres">
      <dgm:prSet presAssocID="{B6C8E67C-FE23-4B2F-B9C8-9EC741742A93}" presName="vertSpace2a" presStyleCnt="0"/>
      <dgm:spPr/>
    </dgm:pt>
    <dgm:pt modelId="{E2BF225E-7172-47C5-986F-34AD6879FECE}" type="pres">
      <dgm:prSet presAssocID="{B6C8E67C-FE23-4B2F-B9C8-9EC741742A93}" presName="horz2" presStyleCnt="0"/>
      <dgm:spPr/>
    </dgm:pt>
    <dgm:pt modelId="{D80F42AE-CE44-45EB-8C7D-371305AC9CE5}" type="pres">
      <dgm:prSet presAssocID="{B6C8E67C-FE23-4B2F-B9C8-9EC741742A93}" presName="horzSpace2" presStyleCnt="0"/>
      <dgm:spPr/>
    </dgm:pt>
    <dgm:pt modelId="{A3990A88-8B37-48B7-B82A-975AEDD38DCC}" type="pres">
      <dgm:prSet presAssocID="{B6C8E67C-FE23-4B2F-B9C8-9EC741742A93}" presName="tx2" presStyleLbl="revTx" presStyleIdx="3" presStyleCnt="6"/>
      <dgm:spPr/>
    </dgm:pt>
    <dgm:pt modelId="{6069D4DA-E1B2-41CC-BEE5-F9AEAA446766}" type="pres">
      <dgm:prSet presAssocID="{B6C8E67C-FE23-4B2F-B9C8-9EC741742A93}" presName="vert2" presStyleCnt="0"/>
      <dgm:spPr/>
    </dgm:pt>
    <dgm:pt modelId="{4642ED86-6BE2-400E-9128-AA09176A7B52}" type="pres">
      <dgm:prSet presAssocID="{B6C8E67C-FE23-4B2F-B9C8-9EC741742A93}" presName="thinLine2b" presStyleLbl="callout" presStyleIdx="1" presStyleCnt="3"/>
      <dgm:spPr/>
    </dgm:pt>
    <dgm:pt modelId="{E93352C4-455A-4D28-B9BC-EFDAF31DCA7F}" type="pres">
      <dgm:prSet presAssocID="{B6C8E67C-FE23-4B2F-B9C8-9EC741742A93}" presName="vertSpace2b" presStyleCnt="0"/>
      <dgm:spPr/>
    </dgm:pt>
    <dgm:pt modelId="{52233DC3-61F8-44DE-A2A1-BB6E106DD24E}" type="pres">
      <dgm:prSet presAssocID="{FB4CFA23-ADF7-46DC-9305-37DC4F545320}" presName="thickLine" presStyleLbl="alignNode1" presStyleIdx="2" presStyleCnt="3"/>
      <dgm:spPr/>
    </dgm:pt>
    <dgm:pt modelId="{516E6075-53A9-4992-A6A9-11AD6EBC1359}" type="pres">
      <dgm:prSet presAssocID="{FB4CFA23-ADF7-46DC-9305-37DC4F545320}" presName="horz1" presStyleCnt="0"/>
      <dgm:spPr/>
    </dgm:pt>
    <dgm:pt modelId="{065C282A-AD09-4EB4-9F95-30F94D1A12F0}" type="pres">
      <dgm:prSet presAssocID="{FB4CFA23-ADF7-46DC-9305-37DC4F545320}" presName="tx1" presStyleLbl="revTx" presStyleIdx="4" presStyleCnt="6"/>
      <dgm:spPr/>
    </dgm:pt>
    <dgm:pt modelId="{5959AC1A-8163-4688-9BD7-D2CF6536B1D4}" type="pres">
      <dgm:prSet presAssocID="{FB4CFA23-ADF7-46DC-9305-37DC4F545320}" presName="vert1" presStyleCnt="0"/>
      <dgm:spPr/>
    </dgm:pt>
    <dgm:pt modelId="{2FACD3D5-827A-42FE-BB74-F206E43EDFA3}" type="pres">
      <dgm:prSet presAssocID="{EEB8C74E-17A6-4200-9823-7CFDEBC75565}" presName="vertSpace2a" presStyleCnt="0"/>
      <dgm:spPr/>
    </dgm:pt>
    <dgm:pt modelId="{121A239B-13AD-4651-80F9-EDB3B8C906D2}" type="pres">
      <dgm:prSet presAssocID="{EEB8C74E-17A6-4200-9823-7CFDEBC75565}" presName="horz2" presStyleCnt="0"/>
      <dgm:spPr/>
    </dgm:pt>
    <dgm:pt modelId="{19177A07-1E44-46F3-8942-2543AC5B0F28}" type="pres">
      <dgm:prSet presAssocID="{EEB8C74E-17A6-4200-9823-7CFDEBC75565}" presName="horzSpace2" presStyleCnt="0"/>
      <dgm:spPr/>
    </dgm:pt>
    <dgm:pt modelId="{1B80A665-DA03-493C-B77A-4BB4D49CD710}" type="pres">
      <dgm:prSet presAssocID="{EEB8C74E-17A6-4200-9823-7CFDEBC75565}" presName="tx2" presStyleLbl="revTx" presStyleIdx="5" presStyleCnt="6"/>
      <dgm:spPr/>
    </dgm:pt>
    <dgm:pt modelId="{142D2A55-C96B-41F9-AE73-2B2C7E09AEF6}" type="pres">
      <dgm:prSet presAssocID="{EEB8C74E-17A6-4200-9823-7CFDEBC75565}" presName="vert2" presStyleCnt="0"/>
      <dgm:spPr/>
    </dgm:pt>
    <dgm:pt modelId="{DF33CC34-9500-4207-A178-C9715379B20C}" type="pres">
      <dgm:prSet presAssocID="{EEB8C74E-17A6-4200-9823-7CFDEBC75565}" presName="thinLine2b" presStyleLbl="callout" presStyleIdx="2" presStyleCnt="3"/>
      <dgm:spPr/>
    </dgm:pt>
    <dgm:pt modelId="{8B519A68-0BF1-4DC6-B34A-D44BA1A7B7B2}" type="pres">
      <dgm:prSet presAssocID="{EEB8C74E-17A6-4200-9823-7CFDEBC75565}" presName="vertSpace2b" presStyleCnt="0"/>
      <dgm:spPr/>
    </dgm:pt>
  </dgm:ptLst>
  <dgm:cxnLst>
    <dgm:cxn modelId="{7A9C2A09-AB2B-482C-BF6F-5BEE6743B272}" type="presOf" srcId="{D19115BD-1C4B-43B3-B20F-D52336AB1A60}" destId="{63C44E74-6B6B-481B-A440-54354DE9906C}" srcOrd="0" destOrd="0" presId="urn:microsoft.com/office/officeart/2008/layout/LinedList"/>
    <dgm:cxn modelId="{AA2F0F1B-3D13-4C94-A6DC-82651DD54058}" srcId="{FB4CFA23-ADF7-46DC-9305-37DC4F545320}" destId="{EEB8C74E-17A6-4200-9823-7CFDEBC75565}" srcOrd="0" destOrd="0" parTransId="{916AA944-9075-4F08-BD7B-B6EF0E1DACAA}" sibTransId="{BC2FA8C8-EA19-45DF-BD2F-A31C9FE7CB8E}"/>
    <dgm:cxn modelId="{FE7E4C24-D4E5-4796-B75E-7E6BE4CC2C46}" type="presOf" srcId="{FB4CFA23-ADF7-46DC-9305-37DC4F545320}" destId="{065C282A-AD09-4EB4-9F95-30F94D1A12F0}" srcOrd="0" destOrd="0" presId="urn:microsoft.com/office/officeart/2008/layout/LinedList"/>
    <dgm:cxn modelId="{1AB56149-504B-4ADC-9946-F449B0FCE352}" srcId="{D19115BD-1C4B-43B3-B20F-D52336AB1A60}" destId="{CF2FB8BA-7472-482D-9751-0A055CF9D385}" srcOrd="1" destOrd="0" parTransId="{5DDB6245-F146-4256-975A-72A8BFB0001A}" sibTransId="{38D3BB28-E6F9-4C8E-9EAA-8948FF03C17F}"/>
    <dgm:cxn modelId="{1ED2E549-EE71-48FF-9442-6E48331DC4AC}" type="presOf" srcId="{4C24FBCF-5C43-4904-883C-F492EF0BF42E}" destId="{086C9CB7-923F-4A2A-8566-70B2775A2718}" srcOrd="0" destOrd="0" presId="urn:microsoft.com/office/officeart/2008/layout/LinedList"/>
    <dgm:cxn modelId="{280C0A8F-7A46-457D-B355-F866C2143AA6}" type="presOf" srcId="{CF2FB8BA-7472-482D-9751-0A055CF9D385}" destId="{9432DB75-E119-4FE2-8116-6CC434360662}" srcOrd="0" destOrd="0" presId="urn:microsoft.com/office/officeart/2008/layout/LinedList"/>
    <dgm:cxn modelId="{ECE7699A-FB1C-43F8-AD6E-097ED3599664}" srcId="{D19115BD-1C4B-43B3-B20F-D52336AB1A60}" destId="{4C24FBCF-5C43-4904-883C-F492EF0BF42E}" srcOrd="0" destOrd="0" parTransId="{7D145999-0DEB-4785-9FEC-274CB0B397BD}" sibTransId="{AD51B58E-0037-4163-9479-A025CA4E4B12}"/>
    <dgm:cxn modelId="{1A3660B9-EFFC-4EEE-A49D-80A0818AFCB0}" type="presOf" srcId="{459CD0EC-70E4-4E35-BBAE-BC73C136FE00}" destId="{96F47A92-4131-419E-BD38-02B5657FD056}" srcOrd="0" destOrd="0" presId="urn:microsoft.com/office/officeart/2008/layout/LinedList"/>
    <dgm:cxn modelId="{8590D0C5-4886-45F0-B953-22D7586AFF8D}" srcId="{D19115BD-1C4B-43B3-B20F-D52336AB1A60}" destId="{FB4CFA23-ADF7-46DC-9305-37DC4F545320}" srcOrd="2" destOrd="0" parTransId="{95B79084-ABE6-4C4A-BD1E-F5C6490622A1}" sibTransId="{125B5C00-EB69-4989-B2A1-00A4F94F952E}"/>
    <dgm:cxn modelId="{594D97D0-8C9D-45FC-BCD4-C13FBF93AA58}" type="presOf" srcId="{B6C8E67C-FE23-4B2F-B9C8-9EC741742A93}" destId="{A3990A88-8B37-48B7-B82A-975AEDD38DCC}" srcOrd="0" destOrd="0" presId="urn:microsoft.com/office/officeart/2008/layout/LinedList"/>
    <dgm:cxn modelId="{0369D8D8-9069-4EAC-842B-925921C5E943}" srcId="{4C24FBCF-5C43-4904-883C-F492EF0BF42E}" destId="{459CD0EC-70E4-4E35-BBAE-BC73C136FE00}" srcOrd="0" destOrd="0" parTransId="{8CA2FD1A-B5B0-428F-B586-D8BE11F1B566}" sibTransId="{5C467A59-A55A-45C5-9825-F8709F36AEFF}"/>
    <dgm:cxn modelId="{E6AF08E7-5811-4FEB-9F54-7D443B571BED}" type="presOf" srcId="{EEB8C74E-17A6-4200-9823-7CFDEBC75565}" destId="{1B80A665-DA03-493C-B77A-4BB4D49CD710}" srcOrd="0" destOrd="0" presId="urn:microsoft.com/office/officeart/2008/layout/LinedList"/>
    <dgm:cxn modelId="{5E3B32E9-C222-4999-A921-024FDBCC2D28}" srcId="{CF2FB8BA-7472-482D-9751-0A055CF9D385}" destId="{B6C8E67C-FE23-4B2F-B9C8-9EC741742A93}" srcOrd="0" destOrd="0" parTransId="{E4CCAA80-094E-44B0-893E-4F0D5A5C36F9}" sibTransId="{241495B8-430C-4374-8480-8745F06422C9}"/>
    <dgm:cxn modelId="{6548A244-9264-42E8-963C-40442952444A}" type="presParOf" srcId="{63C44E74-6B6B-481B-A440-54354DE9906C}" destId="{E130CC78-AF8B-4AEF-966D-2565AB3462DE}" srcOrd="0" destOrd="0" presId="urn:microsoft.com/office/officeart/2008/layout/LinedList"/>
    <dgm:cxn modelId="{C4A376F9-A322-458B-933F-318EBD4BEE5D}" type="presParOf" srcId="{63C44E74-6B6B-481B-A440-54354DE9906C}" destId="{3A7BDD17-539D-43A1-8B7C-7712BE86666C}" srcOrd="1" destOrd="0" presId="urn:microsoft.com/office/officeart/2008/layout/LinedList"/>
    <dgm:cxn modelId="{79308985-B765-4B74-A82F-34E2C5D81AB3}" type="presParOf" srcId="{3A7BDD17-539D-43A1-8B7C-7712BE86666C}" destId="{086C9CB7-923F-4A2A-8566-70B2775A2718}" srcOrd="0" destOrd="0" presId="urn:microsoft.com/office/officeart/2008/layout/LinedList"/>
    <dgm:cxn modelId="{3BDE84FF-8A2B-463C-B67D-254A61021F20}" type="presParOf" srcId="{3A7BDD17-539D-43A1-8B7C-7712BE86666C}" destId="{014EDB89-8374-4C65-AB6D-3DF6AB89C21E}" srcOrd="1" destOrd="0" presId="urn:microsoft.com/office/officeart/2008/layout/LinedList"/>
    <dgm:cxn modelId="{31432B98-EBA9-474A-900C-F10E77949C9C}" type="presParOf" srcId="{014EDB89-8374-4C65-AB6D-3DF6AB89C21E}" destId="{3E204478-15D4-4254-8BDD-40EF3C494E94}" srcOrd="0" destOrd="0" presId="urn:microsoft.com/office/officeart/2008/layout/LinedList"/>
    <dgm:cxn modelId="{44652A9D-21D6-4927-8370-845877D3CD59}" type="presParOf" srcId="{014EDB89-8374-4C65-AB6D-3DF6AB89C21E}" destId="{BB8FCF7F-2423-40D6-8E5B-72A6600E2C9E}" srcOrd="1" destOrd="0" presId="urn:microsoft.com/office/officeart/2008/layout/LinedList"/>
    <dgm:cxn modelId="{CD52C2F3-BEB3-44EB-802D-61D5B525F6CC}" type="presParOf" srcId="{BB8FCF7F-2423-40D6-8E5B-72A6600E2C9E}" destId="{35DFEB87-4ACA-4D1E-A500-ADFF6C86E1FB}" srcOrd="0" destOrd="0" presId="urn:microsoft.com/office/officeart/2008/layout/LinedList"/>
    <dgm:cxn modelId="{C5F9D668-4ACB-4055-B352-3F17F3D795AF}" type="presParOf" srcId="{BB8FCF7F-2423-40D6-8E5B-72A6600E2C9E}" destId="{96F47A92-4131-419E-BD38-02B5657FD056}" srcOrd="1" destOrd="0" presId="urn:microsoft.com/office/officeart/2008/layout/LinedList"/>
    <dgm:cxn modelId="{427A9376-6EB8-4352-8152-040976711C8B}" type="presParOf" srcId="{BB8FCF7F-2423-40D6-8E5B-72A6600E2C9E}" destId="{2560E0AB-A5E5-4712-9AFC-FF5D57C98042}" srcOrd="2" destOrd="0" presId="urn:microsoft.com/office/officeart/2008/layout/LinedList"/>
    <dgm:cxn modelId="{26CEC258-AF74-4EB3-975C-76DF607054B7}" type="presParOf" srcId="{014EDB89-8374-4C65-AB6D-3DF6AB89C21E}" destId="{CC55263F-7BF5-4169-BF78-ABCABEDB01F6}" srcOrd="2" destOrd="0" presId="urn:microsoft.com/office/officeart/2008/layout/LinedList"/>
    <dgm:cxn modelId="{FBBEDED3-CA87-4635-9F39-770686E7C13B}" type="presParOf" srcId="{014EDB89-8374-4C65-AB6D-3DF6AB89C21E}" destId="{B65A3A3B-D9C4-49C2-A856-5616F7037F97}" srcOrd="3" destOrd="0" presId="urn:microsoft.com/office/officeart/2008/layout/LinedList"/>
    <dgm:cxn modelId="{EC6B1963-E908-4C21-A0C6-CEBD2A918240}" type="presParOf" srcId="{63C44E74-6B6B-481B-A440-54354DE9906C}" destId="{2C35162E-E958-44B1-9DC9-737FEC60A51A}" srcOrd="2" destOrd="0" presId="urn:microsoft.com/office/officeart/2008/layout/LinedList"/>
    <dgm:cxn modelId="{C5333EC4-B23D-456D-BFE6-AB82BD6BB58E}" type="presParOf" srcId="{63C44E74-6B6B-481B-A440-54354DE9906C}" destId="{7310874D-A852-47C3-A9DB-15DE63CBD529}" srcOrd="3" destOrd="0" presId="urn:microsoft.com/office/officeart/2008/layout/LinedList"/>
    <dgm:cxn modelId="{22BB7810-6B6E-45AA-9328-4B688529BD06}" type="presParOf" srcId="{7310874D-A852-47C3-A9DB-15DE63CBD529}" destId="{9432DB75-E119-4FE2-8116-6CC434360662}" srcOrd="0" destOrd="0" presId="urn:microsoft.com/office/officeart/2008/layout/LinedList"/>
    <dgm:cxn modelId="{A57D92E9-ED0F-4EF7-877E-C5BD451F49E7}" type="presParOf" srcId="{7310874D-A852-47C3-A9DB-15DE63CBD529}" destId="{7B787920-49F6-4C05-A22C-15A3494BD5EA}" srcOrd="1" destOrd="0" presId="urn:microsoft.com/office/officeart/2008/layout/LinedList"/>
    <dgm:cxn modelId="{CA2BC777-16B3-4B0C-B661-DFDCB1A43404}" type="presParOf" srcId="{7B787920-49F6-4C05-A22C-15A3494BD5EA}" destId="{741DBCFE-0591-4736-A0C6-A4863F92837E}" srcOrd="0" destOrd="0" presId="urn:microsoft.com/office/officeart/2008/layout/LinedList"/>
    <dgm:cxn modelId="{6ED4E161-9C0A-4C0E-86D9-E89FF03865A8}" type="presParOf" srcId="{7B787920-49F6-4C05-A22C-15A3494BD5EA}" destId="{E2BF225E-7172-47C5-986F-34AD6879FECE}" srcOrd="1" destOrd="0" presId="urn:microsoft.com/office/officeart/2008/layout/LinedList"/>
    <dgm:cxn modelId="{A0A5D7BA-E15C-44C7-95F1-5E9687808812}" type="presParOf" srcId="{E2BF225E-7172-47C5-986F-34AD6879FECE}" destId="{D80F42AE-CE44-45EB-8C7D-371305AC9CE5}" srcOrd="0" destOrd="0" presId="urn:microsoft.com/office/officeart/2008/layout/LinedList"/>
    <dgm:cxn modelId="{3F35F28F-BE74-4ACB-BE14-B0375698E94A}" type="presParOf" srcId="{E2BF225E-7172-47C5-986F-34AD6879FECE}" destId="{A3990A88-8B37-48B7-B82A-975AEDD38DCC}" srcOrd="1" destOrd="0" presId="urn:microsoft.com/office/officeart/2008/layout/LinedList"/>
    <dgm:cxn modelId="{25C92991-CCF3-44CB-8E12-7EFACABD48FE}" type="presParOf" srcId="{E2BF225E-7172-47C5-986F-34AD6879FECE}" destId="{6069D4DA-E1B2-41CC-BEE5-F9AEAA446766}" srcOrd="2" destOrd="0" presId="urn:microsoft.com/office/officeart/2008/layout/LinedList"/>
    <dgm:cxn modelId="{9163186B-E275-431F-ADF9-5B9B35B3F695}" type="presParOf" srcId="{7B787920-49F6-4C05-A22C-15A3494BD5EA}" destId="{4642ED86-6BE2-400E-9128-AA09176A7B52}" srcOrd="2" destOrd="0" presId="urn:microsoft.com/office/officeart/2008/layout/LinedList"/>
    <dgm:cxn modelId="{C9B18648-EA65-413D-AF4D-4654C4BE9D56}" type="presParOf" srcId="{7B787920-49F6-4C05-A22C-15A3494BD5EA}" destId="{E93352C4-455A-4D28-B9BC-EFDAF31DCA7F}" srcOrd="3" destOrd="0" presId="urn:microsoft.com/office/officeart/2008/layout/LinedList"/>
    <dgm:cxn modelId="{09E6419A-A27D-4D83-8AAB-431CA25D0EEA}" type="presParOf" srcId="{63C44E74-6B6B-481B-A440-54354DE9906C}" destId="{52233DC3-61F8-44DE-A2A1-BB6E106DD24E}" srcOrd="4" destOrd="0" presId="urn:microsoft.com/office/officeart/2008/layout/LinedList"/>
    <dgm:cxn modelId="{4F5DD8BA-7B54-4205-AB88-3EFB2352EE39}" type="presParOf" srcId="{63C44E74-6B6B-481B-A440-54354DE9906C}" destId="{516E6075-53A9-4992-A6A9-11AD6EBC1359}" srcOrd="5" destOrd="0" presId="urn:microsoft.com/office/officeart/2008/layout/LinedList"/>
    <dgm:cxn modelId="{718FB793-9E67-4CBA-AF84-06321ADF55B0}" type="presParOf" srcId="{516E6075-53A9-4992-A6A9-11AD6EBC1359}" destId="{065C282A-AD09-4EB4-9F95-30F94D1A12F0}" srcOrd="0" destOrd="0" presId="urn:microsoft.com/office/officeart/2008/layout/LinedList"/>
    <dgm:cxn modelId="{C71A96F9-4365-4A5A-8D38-DF72DDB3B6B5}" type="presParOf" srcId="{516E6075-53A9-4992-A6A9-11AD6EBC1359}" destId="{5959AC1A-8163-4688-9BD7-D2CF6536B1D4}" srcOrd="1" destOrd="0" presId="urn:microsoft.com/office/officeart/2008/layout/LinedList"/>
    <dgm:cxn modelId="{18D907CB-D9F9-42A7-8208-350D0DC13EA2}" type="presParOf" srcId="{5959AC1A-8163-4688-9BD7-D2CF6536B1D4}" destId="{2FACD3D5-827A-42FE-BB74-F206E43EDFA3}" srcOrd="0" destOrd="0" presId="urn:microsoft.com/office/officeart/2008/layout/LinedList"/>
    <dgm:cxn modelId="{C71D7829-ADF4-4043-A5DA-75D29A29BD53}" type="presParOf" srcId="{5959AC1A-8163-4688-9BD7-D2CF6536B1D4}" destId="{121A239B-13AD-4651-80F9-EDB3B8C906D2}" srcOrd="1" destOrd="0" presId="urn:microsoft.com/office/officeart/2008/layout/LinedList"/>
    <dgm:cxn modelId="{CABBA61F-D31F-40A2-8A57-D0BF9AC06692}" type="presParOf" srcId="{121A239B-13AD-4651-80F9-EDB3B8C906D2}" destId="{19177A07-1E44-46F3-8942-2543AC5B0F28}" srcOrd="0" destOrd="0" presId="urn:microsoft.com/office/officeart/2008/layout/LinedList"/>
    <dgm:cxn modelId="{E597545F-C35F-4D70-BAC3-4A55D943130B}" type="presParOf" srcId="{121A239B-13AD-4651-80F9-EDB3B8C906D2}" destId="{1B80A665-DA03-493C-B77A-4BB4D49CD710}" srcOrd="1" destOrd="0" presId="urn:microsoft.com/office/officeart/2008/layout/LinedList"/>
    <dgm:cxn modelId="{BC2AE97A-30E6-4C2D-BAD5-1536ED1FC6C2}" type="presParOf" srcId="{121A239B-13AD-4651-80F9-EDB3B8C906D2}" destId="{142D2A55-C96B-41F9-AE73-2B2C7E09AEF6}" srcOrd="2" destOrd="0" presId="urn:microsoft.com/office/officeart/2008/layout/LinedList"/>
    <dgm:cxn modelId="{623D2D4D-D2CF-431A-8878-669519885B71}" type="presParOf" srcId="{5959AC1A-8163-4688-9BD7-D2CF6536B1D4}" destId="{DF33CC34-9500-4207-A178-C9715379B20C}" srcOrd="2" destOrd="0" presId="urn:microsoft.com/office/officeart/2008/layout/LinedList"/>
    <dgm:cxn modelId="{FCB32598-04CD-462F-99F2-4E2597D08E12}" type="presParOf" srcId="{5959AC1A-8163-4688-9BD7-D2CF6536B1D4}" destId="{8B519A68-0BF1-4DC6-B34A-D44BA1A7B7B2}" srcOrd="3"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68E1FC20-2F80-496E-AB45-E7EF8F014BF6}"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314C3DE0-D171-468D-A8F4-B38F5BCD07DF}">
      <dgm:prSet custT="1"/>
      <dgm:spPr/>
      <dgm:t>
        <a:bodyPr/>
        <a:lstStyle/>
        <a:p>
          <a:r>
            <a:rPr lang="en-US" sz="2000" b="1">
              <a:latin typeface="Arial" panose="020B0604020202020204" pitchFamily="34" charset="0"/>
              <a:cs typeface="Arial" panose="020B0604020202020204" pitchFamily="34" charset="0"/>
            </a:rPr>
            <a:t>Gainful Employment Definition = Defined as making at least minimum wage.</a:t>
          </a:r>
        </a:p>
      </dgm:t>
    </dgm:pt>
    <dgm:pt modelId="{4C305713-A5C9-41D4-8556-611055A5CBC6}" type="parTrans" cxnId="{3D64D797-94D3-4DAB-9E22-562D96D5471D}">
      <dgm:prSet/>
      <dgm:spPr/>
      <dgm:t>
        <a:bodyPr/>
        <a:lstStyle/>
        <a:p>
          <a:endParaRPr lang="en-US"/>
        </a:p>
      </dgm:t>
    </dgm:pt>
    <dgm:pt modelId="{9FBAB453-A0A9-4A9A-BFBC-1499B3924FAB}" type="sibTrans" cxnId="{3D64D797-94D3-4DAB-9E22-562D96D5471D}">
      <dgm:prSet/>
      <dgm:spPr/>
      <dgm:t>
        <a:bodyPr/>
        <a:lstStyle/>
        <a:p>
          <a:endParaRPr lang="en-US"/>
        </a:p>
      </dgm:t>
    </dgm:pt>
    <dgm:pt modelId="{624D8A52-6833-4D85-BC68-3E90D2499193}">
      <dgm:prSet custT="1"/>
      <dgm:spPr/>
      <dgm:t>
        <a:bodyPr/>
        <a:lstStyle/>
        <a:p>
          <a:r>
            <a:rPr lang="en-US" sz="2000" b="1">
              <a:latin typeface="Arial" panose="020B0604020202020204" pitchFamily="34" charset="0"/>
              <a:cs typeface="Arial" panose="020B0604020202020204" pitchFamily="34" charset="0"/>
            </a:rPr>
            <a:t>Applicants/recipients who are employed as well as self-employed must be gainfully employed</a:t>
          </a:r>
          <a:r>
            <a:rPr lang="en-US" sz="1300" b="1">
              <a:latin typeface="Arial" panose="020B0604020202020204" pitchFamily="34" charset="0"/>
              <a:cs typeface="Arial" panose="020B0604020202020204" pitchFamily="34" charset="0"/>
            </a:rPr>
            <a:t>.</a:t>
          </a:r>
        </a:p>
      </dgm:t>
    </dgm:pt>
    <dgm:pt modelId="{82B95D6E-DC46-4A51-94FA-BA1B77CAE883}" type="parTrans" cxnId="{7F8AADA9-86E9-48D4-9A5E-C111A1399A57}">
      <dgm:prSet/>
      <dgm:spPr/>
      <dgm:t>
        <a:bodyPr/>
        <a:lstStyle/>
        <a:p>
          <a:endParaRPr lang="en-US"/>
        </a:p>
      </dgm:t>
    </dgm:pt>
    <dgm:pt modelId="{72573FF8-21C6-430E-B2E4-0D37EB2C69CD}" type="sibTrans" cxnId="{7F8AADA9-86E9-48D4-9A5E-C111A1399A57}">
      <dgm:prSet/>
      <dgm:spPr/>
      <dgm:t>
        <a:bodyPr/>
        <a:lstStyle/>
        <a:p>
          <a:endParaRPr lang="en-US"/>
        </a:p>
      </dgm:t>
    </dgm:pt>
    <dgm:pt modelId="{6E9EF31A-437C-487C-AEAD-25AE41D70C9F}">
      <dgm:prSet custT="1"/>
      <dgm:spPr/>
      <dgm:t>
        <a:bodyPr/>
        <a:lstStyle/>
        <a:p>
          <a:r>
            <a:rPr lang="en-US" sz="2000" b="1">
              <a:latin typeface="Arial" panose="020B0604020202020204" pitchFamily="34" charset="0"/>
              <a:cs typeface="Arial" panose="020B0604020202020204" pitchFamily="34" charset="0"/>
            </a:rPr>
            <a:t>Calculating gainful employment for self-employed individuals:</a:t>
          </a:r>
        </a:p>
      </dgm:t>
    </dgm:pt>
    <dgm:pt modelId="{38584F36-1975-44C7-BB45-79E74462A850}" type="parTrans" cxnId="{6EAEAF54-7191-4400-ADEF-BE785A36BDCA}">
      <dgm:prSet/>
      <dgm:spPr/>
      <dgm:t>
        <a:bodyPr/>
        <a:lstStyle/>
        <a:p>
          <a:endParaRPr lang="en-US"/>
        </a:p>
      </dgm:t>
    </dgm:pt>
    <dgm:pt modelId="{081D0E24-DAC9-42C9-B04B-A5537C4FD9D3}" type="sibTrans" cxnId="{6EAEAF54-7191-4400-ADEF-BE785A36BDCA}">
      <dgm:prSet/>
      <dgm:spPr/>
      <dgm:t>
        <a:bodyPr/>
        <a:lstStyle/>
        <a:p>
          <a:endParaRPr lang="en-US"/>
        </a:p>
      </dgm:t>
    </dgm:pt>
    <dgm:pt modelId="{B7783A6F-F236-4F4F-A192-401A60823509}">
      <dgm:prSet custT="1"/>
      <dgm:spPr/>
      <dgm:t>
        <a:bodyPr/>
        <a:lstStyle/>
        <a:p>
          <a:r>
            <a:rPr lang="en-US" sz="2400" b="1">
              <a:latin typeface="Arial" panose="020B0604020202020204" pitchFamily="34" charset="0"/>
              <a:cs typeface="Arial" panose="020B0604020202020204" pitchFamily="34" charset="0"/>
            </a:rPr>
            <a:t>Divide gross income by number of hours the self-employed individual states they work.</a:t>
          </a:r>
        </a:p>
      </dgm:t>
    </dgm:pt>
    <dgm:pt modelId="{C7F86AA5-494D-43F3-A7EA-A0697B2D640D}" type="parTrans" cxnId="{CDA46042-6941-44CD-970B-BC15A5B706AF}">
      <dgm:prSet/>
      <dgm:spPr/>
      <dgm:t>
        <a:bodyPr/>
        <a:lstStyle/>
        <a:p>
          <a:endParaRPr lang="en-US"/>
        </a:p>
      </dgm:t>
    </dgm:pt>
    <dgm:pt modelId="{0E466D1C-3C97-47CA-8367-3E7B353DCAF4}" type="sibTrans" cxnId="{CDA46042-6941-44CD-970B-BC15A5B706AF}">
      <dgm:prSet/>
      <dgm:spPr/>
      <dgm:t>
        <a:bodyPr/>
        <a:lstStyle/>
        <a:p>
          <a:endParaRPr lang="en-US"/>
        </a:p>
      </dgm:t>
    </dgm:pt>
    <dgm:pt modelId="{A56D5217-2C02-436B-B1E7-8F2ABD180205}">
      <dgm:prSet custT="1"/>
      <dgm:spPr/>
      <dgm:t>
        <a:bodyPr/>
        <a:lstStyle/>
        <a:p>
          <a:r>
            <a:rPr lang="en-US" sz="2400" b="1">
              <a:latin typeface="Arial" panose="020B0604020202020204" pitchFamily="34" charset="0"/>
              <a:cs typeface="Arial" panose="020B0604020202020204" pitchFamily="34" charset="0"/>
            </a:rPr>
            <a:t>If gross income divided by work hours is less than minimum wage, allowable gainful employment hours for the purposes of determining level of care is calculated by:</a:t>
          </a:r>
        </a:p>
      </dgm:t>
    </dgm:pt>
    <dgm:pt modelId="{1F59880E-C320-4EE5-9A25-A459FC3E9F9F}" type="parTrans" cxnId="{65DB27B1-DEE2-41B3-AAFC-3D7E7C0DE4BA}">
      <dgm:prSet/>
      <dgm:spPr/>
      <dgm:t>
        <a:bodyPr/>
        <a:lstStyle/>
        <a:p>
          <a:endParaRPr lang="en-US"/>
        </a:p>
      </dgm:t>
    </dgm:pt>
    <dgm:pt modelId="{25C5B650-D82F-4746-98F4-F792C2A9CE82}" type="sibTrans" cxnId="{65DB27B1-DEE2-41B3-AAFC-3D7E7C0DE4BA}">
      <dgm:prSet/>
      <dgm:spPr/>
      <dgm:t>
        <a:bodyPr/>
        <a:lstStyle/>
        <a:p>
          <a:endParaRPr lang="en-US"/>
        </a:p>
      </dgm:t>
    </dgm:pt>
    <dgm:pt modelId="{4B6CE090-5DA3-4B20-BECB-75D1D5B34842}">
      <dgm:prSet custT="1"/>
      <dgm:spPr/>
      <dgm:t>
        <a:bodyPr/>
        <a:lstStyle/>
        <a:p>
          <a:r>
            <a:rPr lang="en-US" sz="2400" b="1">
              <a:latin typeface="Arial" panose="020B0604020202020204" pitchFamily="34" charset="0"/>
              <a:cs typeface="Arial" panose="020B0604020202020204" pitchFamily="34" charset="0"/>
            </a:rPr>
            <a:t>Dividing the gross income by the current minimum wage. </a:t>
          </a:r>
        </a:p>
      </dgm:t>
    </dgm:pt>
    <dgm:pt modelId="{0EE47753-4434-42BB-9C75-E6F9C0148764}" type="parTrans" cxnId="{E51CD5FE-EDB6-4DB5-B4CD-E4637B8614D6}">
      <dgm:prSet/>
      <dgm:spPr/>
      <dgm:t>
        <a:bodyPr/>
        <a:lstStyle/>
        <a:p>
          <a:endParaRPr lang="en-US"/>
        </a:p>
      </dgm:t>
    </dgm:pt>
    <dgm:pt modelId="{C625B76B-9D4A-426F-A8B9-B1C16EAF755E}" type="sibTrans" cxnId="{E51CD5FE-EDB6-4DB5-B4CD-E4637B8614D6}">
      <dgm:prSet/>
      <dgm:spPr/>
      <dgm:t>
        <a:bodyPr/>
        <a:lstStyle/>
        <a:p>
          <a:endParaRPr lang="en-US"/>
        </a:p>
      </dgm:t>
    </dgm:pt>
    <dgm:pt modelId="{A0D4B1B5-8B76-49E1-891F-31956E75DAE5}" type="pres">
      <dgm:prSet presAssocID="{68E1FC20-2F80-496E-AB45-E7EF8F014BF6}" presName="linear" presStyleCnt="0">
        <dgm:presLayoutVars>
          <dgm:animLvl val="lvl"/>
          <dgm:resizeHandles val="exact"/>
        </dgm:presLayoutVars>
      </dgm:prSet>
      <dgm:spPr/>
    </dgm:pt>
    <dgm:pt modelId="{39199094-F5A7-4FC0-B6AE-C8A2D88ECF85}" type="pres">
      <dgm:prSet presAssocID="{314C3DE0-D171-468D-A8F4-B38F5BCD07DF}" presName="parentText" presStyleLbl="node1" presStyleIdx="0" presStyleCnt="3">
        <dgm:presLayoutVars>
          <dgm:chMax val="0"/>
          <dgm:bulletEnabled val="1"/>
        </dgm:presLayoutVars>
      </dgm:prSet>
      <dgm:spPr/>
    </dgm:pt>
    <dgm:pt modelId="{0AB4FB31-96ED-43D9-A698-AAA1B564CFBA}" type="pres">
      <dgm:prSet presAssocID="{9FBAB453-A0A9-4A9A-BFBC-1499B3924FAB}" presName="spacer" presStyleCnt="0"/>
      <dgm:spPr/>
    </dgm:pt>
    <dgm:pt modelId="{871D3131-6595-4C63-A838-617403D61D54}" type="pres">
      <dgm:prSet presAssocID="{624D8A52-6833-4D85-BC68-3E90D2499193}" presName="parentText" presStyleLbl="node1" presStyleIdx="1" presStyleCnt="3">
        <dgm:presLayoutVars>
          <dgm:chMax val="0"/>
          <dgm:bulletEnabled val="1"/>
        </dgm:presLayoutVars>
      </dgm:prSet>
      <dgm:spPr/>
    </dgm:pt>
    <dgm:pt modelId="{7EE06732-A342-4F59-BDAC-753B1E28EEA4}" type="pres">
      <dgm:prSet presAssocID="{72573FF8-21C6-430E-B2E4-0D37EB2C69CD}" presName="spacer" presStyleCnt="0"/>
      <dgm:spPr/>
    </dgm:pt>
    <dgm:pt modelId="{B15E0CA6-4B93-49D2-8726-9CBCD1774B55}" type="pres">
      <dgm:prSet presAssocID="{6E9EF31A-437C-487C-AEAD-25AE41D70C9F}" presName="parentText" presStyleLbl="node1" presStyleIdx="2" presStyleCnt="3">
        <dgm:presLayoutVars>
          <dgm:chMax val="0"/>
          <dgm:bulletEnabled val="1"/>
        </dgm:presLayoutVars>
      </dgm:prSet>
      <dgm:spPr/>
    </dgm:pt>
    <dgm:pt modelId="{3E2578A5-D082-4DBA-B12A-9F01072AD1F8}" type="pres">
      <dgm:prSet presAssocID="{6E9EF31A-437C-487C-AEAD-25AE41D70C9F}" presName="childText" presStyleLbl="revTx" presStyleIdx="0" presStyleCnt="1">
        <dgm:presLayoutVars>
          <dgm:bulletEnabled val="1"/>
        </dgm:presLayoutVars>
      </dgm:prSet>
      <dgm:spPr/>
    </dgm:pt>
  </dgm:ptLst>
  <dgm:cxnLst>
    <dgm:cxn modelId="{76790F04-6302-4CE5-B91F-E7523C76DD7E}" type="presOf" srcId="{B7783A6F-F236-4F4F-A192-401A60823509}" destId="{3E2578A5-D082-4DBA-B12A-9F01072AD1F8}" srcOrd="0" destOrd="0" presId="urn:microsoft.com/office/officeart/2005/8/layout/vList2"/>
    <dgm:cxn modelId="{4777CB27-6E1D-42EF-9F4F-A4E81865D1D5}" type="presOf" srcId="{4B6CE090-5DA3-4B20-BECB-75D1D5B34842}" destId="{3E2578A5-D082-4DBA-B12A-9F01072AD1F8}" srcOrd="0" destOrd="2" presId="urn:microsoft.com/office/officeart/2005/8/layout/vList2"/>
    <dgm:cxn modelId="{0EDCC329-A903-4E5E-8353-12B47C2E66D9}" type="presOf" srcId="{6E9EF31A-437C-487C-AEAD-25AE41D70C9F}" destId="{B15E0CA6-4B93-49D2-8726-9CBCD1774B55}" srcOrd="0" destOrd="0" presId="urn:microsoft.com/office/officeart/2005/8/layout/vList2"/>
    <dgm:cxn modelId="{CDA46042-6941-44CD-970B-BC15A5B706AF}" srcId="{6E9EF31A-437C-487C-AEAD-25AE41D70C9F}" destId="{B7783A6F-F236-4F4F-A192-401A60823509}" srcOrd="0" destOrd="0" parTransId="{C7F86AA5-494D-43F3-A7EA-A0697B2D640D}" sibTransId="{0E466D1C-3C97-47CA-8367-3E7B353DCAF4}"/>
    <dgm:cxn modelId="{6EAEAF54-7191-4400-ADEF-BE785A36BDCA}" srcId="{68E1FC20-2F80-496E-AB45-E7EF8F014BF6}" destId="{6E9EF31A-437C-487C-AEAD-25AE41D70C9F}" srcOrd="2" destOrd="0" parTransId="{38584F36-1975-44C7-BB45-79E74462A850}" sibTransId="{081D0E24-DAC9-42C9-B04B-A5537C4FD9D3}"/>
    <dgm:cxn modelId="{70D17A5A-F695-49FE-9ED7-BF6835091BED}" type="presOf" srcId="{A56D5217-2C02-436B-B1E7-8F2ABD180205}" destId="{3E2578A5-D082-4DBA-B12A-9F01072AD1F8}" srcOrd="0" destOrd="1" presId="urn:microsoft.com/office/officeart/2005/8/layout/vList2"/>
    <dgm:cxn modelId="{FE13928A-BE51-46E4-9993-A6850B0DAE17}" type="presOf" srcId="{68E1FC20-2F80-496E-AB45-E7EF8F014BF6}" destId="{A0D4B1B5-8B76-49E1-891F-31956E75DAE5}" srcOrd="0" destOrd="0" presId="urn:microsoft.com/office/officeart/2005/8/layout/vList2"/>
    <dgm:cxn modelId="{3D64D797-94D3-4DAB-9E22-562D96D5471D}" srcId="{68E1FC20-2F80-496E-AB45-E7EF8F014BF6}" destId="{314C3DE0-D171-468D-A8F4-B38F5BCD07DF}" srcOrd="0" destOrd="0" parTransId="{4C305713-A5C9-41D4-8556-611055A5CBC6}" sibTransId="{9FBAB453-A0A9-4A9A-BFBC-1499B3924FAB}"/>
    <dgm:cxn modelId="{20B33A9C-0D7D-4E75-9E7B-FC827B7D4438}" type="presOf" srcId="{314C3DE0-D171-468D-A8F4-B38F5BCD07DF}" destId="{39199094-F5A7-4FC0-B6AE-C8A2D88ECF85}" srcOrd="0" destOrd="0" presId="urn:microsoft.com/office/officeart/2005/8/layout/vList2"/>
    <dgm:cxn modelId="{ED4F3E9C-2936-455D-AD7D-691EA18B59DA}" type="presOf" srcId="{624D8A52-6833-4D85-BC68-3E90D2499193}" destId="{871D3131-6595-4C63-A838-617403D61D54}" srcOrd="0" destOrd="0" presId="urn:microsoft.com/office/officeart/2005/8/layout/vList2"/>
    <dgm:cxn modelId="{7F8AADA9-86E9-48D4-9A5E-C111A1399A57}" srcId="{68E1FC20-2F80-496E-AB45-E7EF8F014BF6}" destId="{624D8A52-6833-4D85-BC68-3E90D2499193}" srcOrd="1" destOrd="0" parTransId="{82B95D6E-DC46-4A51-94FA-BA1B77CAE883}" sibTransId="{72573FF8-21C6-430E-B2E4-0D37EB2C69CD}"/>
    <dgm:cxn modelId="{65DB27B1-DEE2-41B3-AAFC-3D7E7C0DE4BA}" srcId="{6E9EF31A-437C-487C-AEAD-25AE41D70C9F}" destId="{A56D5217-2C02-436B-B1E7-8F2ABD180205}" srcOrd="1" destOrd="0" parTransId="{1F59880E-C320-4EE5-9A25-A459FC3E9F9F}" sibTransId="{25C5B650-D82F-4746-98F4-F792C2A9CE82}"/>
    <dgm:cxn modelId="{E51CD5FE-EDB6-4DB5-B4CD-E4637B8614D6}" srcId="{6E9EF31A-437C-487C-AEAD-25AE41D70C9F}" destId="{4B6CE090-5DA3-4B20-BECB-75D1D5B34842}" srcOrd="2" destOrd="0" parTransId="{0EE47753-4434-42BB-9C75-E6F9C0148764}" sibTransId="{C625B76B-9D4A-426F-A8B9-B1C16EAF755E}"/>
    <dgm:cxn modelId="{789F76BD-E228-4B99-81A6-AF50721BBEF7}" type="presParOf" srcId="{A0D4B1B5-8B76-49E1-891F-31956E75DAE5}" destId="{39199094-F5A7-4FC0-B6AE-C8A2D88ECF85}" srcOrd="0" destOrd="0" presId="urn:microsoft.com/office/officeart/2005/8/layout/vList2"/>
    <dgm:cxn modelId="{5CB6F4ED-5FB0-4AB3-9A0D-6BED213E91EC}" type="presParOf" srcId="{A0D4B1B5-8B76-49E1-891F-31956E75DAE5}" destId="{0AB4FB31-96ED-43D9-A698-AAA1B564CFBA}" srcOrd="1" destOrd="0" presId="urn:microsoft.com/office/officeart/2005/8/layout/vList2"/>
    <dgm:cxn modelId="{EF39D469-3E58-446B-A5A3-BD305546F3D0}" type="presParOf" srcId="{A0D4B1B5-8B76-49E1-891F-31956E75DAE5}" destId="{871D3131-6595-4C63-A838-617403D61D54}" srcOrd="2" destOrd="0" presId="urn:microsoft.com/office/officeart/2005/8/layout/vList2"/>
    <dgm:cxn modelId="{96546668-376B-4960-A5FB-5F046EE65510}" type="presParOf" srcId="{A0D4B1B5-8B76-49E1-891F-31956E75DAE5}" destId="{7EE06732-A342-4F59-BDAC-753B1E28EEA4}" srcOrd="3" destOrd="0" presId="urn:microsoft.com/office/officeart/2005/8/layout/vList2"/>
    <dgm:cxn modelId="{31E116BD-0364-4BA9-B324-DCA6E56A9F6B}" type="presParOf" srcId="{A0D4B1B5-8B76-49E1-891F-31956E75DAE5}" destId="{B15E0CA6-4B93-49D2-8726-9CBCD1774B55}" srcOrd="4" destOrd="0" presId="urn:microsoft.com/office/officeart/2005/8/layout/vList2"/>
    <dgm:cxn modelId="{953861B1-2324-4836-9DA3-467F18B4952E}" type="presParOf" srcId="{A0D4B1B5-8B76-49E1-891F-31956E75DAE5}" destId="{3E2578A5-D082-4DBA-B12A-9F01072AD1F8}"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F9CB3723-0D26-4D94-8157-CB4DBD7A2035}"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9FD15A93-ACED-403C-BA4B-FDBE0B31F0C0}">
      <dgm:prSet custT="1"/>
      <dgm:spPr/>
      <dgm:t>
        <a:bodyPr/>
        <a:lstStyle/>
        <a:p>
          <a:r>
            <a:rPr lang="en-US" sz="2000" b="1">
              <a:latin typeface="Arial" panose="020B0604020202020204" pitchFamily="34" charset="0"/>
              <a:cs typeface="Arial" panose="020B0604020202020204" pitchFamily="34" charset="0"/>
            </a:rPr>
            <a:t>If the recipient becomes self-employed during the eligibility period and has not been self-employed for 12 months at redetermination, gainful employment will be re-evaluated at the following redetermination</a:t>
          </a:r>
          <a:r>
            <a:rPr lang="en-US" sz="2400" b="1">
              <a:latin typeface="Arial" panose="020B0604020202020204" pitchFamily="34" charset="0"/>
              <a:cs typeface="Arial" panose="020B0604020202020204" pitchFamily="34" charset="0"/>
            </a:rPr>
            <a:t>. </a:t>
          </a:r>
        </a:p>
      </dgm:t>
    </dgm:pt>
    <dgm:pt modelId="{6E497A61-803D-4DE5-9A73-E18747F0F0DF}" type="parTrans" cxnId="{FFCC1C75-BD79-4C09-8043-E2487C44EC2F}">
      <dgm:prSet/>
      <dgm:spPr/>
      <dgm:t>
        <a:bodyPr/>
        <a:lstStyle/>
        <a:p>
          <a:endParaRPr lang="en-US"/>
        </a:p>
      </dgm:t>
    </dgm:pt>
    <dgm:pt modelId="{A6849F54-272D-461E-941D-D98C16AA41FF}" type="sibTrans" cxnId="{FFCC1C75-BD79-4C09-8043-E2487C44EC2F}">
      <dgm:prSet/>
      <dgm:spPr/>
      <dgm:t>
        <a:bodyPr/>
        <a:lstStyle/>
        <a:p>
          <a:endParaRPr lang="en-US"/>
        </a:p>
      </dgm:t>
    </dgm:pt>
    <dgm:pt modelId="{25604FA8-F8F3-4529-BCBE-CAB97EBAF615}">
      <dgm:prSet custT="1"/>
      <dgm:spPr/>
      <dgm:t>
        <a:bodyPr/>
        <a:lstStyle/>
        <a:p>
          <a:r>
            <a:rPr lang="en-US" sz="2400" b="1">
              <a:latin typeface="Arial" panose="020B0604020202020204" pitchFamily="34" charset="0"/>
              <a:cs typeface="Arial" panose="020B0604020202020204" pitchFamily="34" charset="0"/>
            </a:rPr>
            <a:t>Eligibility dates must remain the same. </a:t>
          </a:r>
        </a:p>
      </dgm:t>
    </dgm:pt>
    <dgm:pt modelId="{F484107C-851D-4AF6-87CC-33DD21155A0B}" type="parTrans" cxnId="{DC1359BA-BED6-4373-A10D-6F9D78586A5F}">
      <dgm:prSet/>
      <dgm:spPr/>
      <dgm:t>
        <a:bodyPr/>
        <a:lstStyle/>
        <a:p>
          <a:endParaRPr lang="en-US"/>
        </a:p>
      </dgm:t>
    </dgm:pt>
    <dgm:pt modelId="{72273706-19D7-48B7-BCF5-CEE52B532A90}" type="sibTrans" cxnId="{DC1359BA-BED6-4373-A10D-6F9D78586A5F}">
      <dgm:prSet/>
      <dgm:spPr/>
      <dgm:t>
        <a:bodyPr/>
        <a:lstStyle/>
        <a:p>
          <a:endParaRPr lang="en-US"/>
        </a:p>
      </dgm:t>
    </dgm:pt>
    <dgm:pt modelId="{BDF318ED-E57C-4937-93B0-D4C7005A10F8}">
      <dgm:prSet custT="1"/>
      <dgm:spPr/>
      <dgm:t>
        <a:bodyPr/>
        <a:lstStyle/>
        <a:p>
          <a:r>
            <a:rPr lang="en-US" sz="2400" b="1">
              <a:latin typeface="Arial" panose="020B0604020202020204" pitchFamily="34" charset="0"/>
              <a:cs typeface="Arial" panose="020B0604020202020204" pitchFamily="34" charset="0"/>
            </a:rPr>
            <a:t>Eligibility cannot be reviewed prior to the end of the 12-month eligibility period. </a:t>
          </a:r>
        </a:p>
      </dgm:t>
    </dgm:pt>
    <dgm:pt modelId="{78644986-4884-4C47-9757-5EE8B43365E4}" type="parTrans" cxnId="{D609A608-DB06-4D75-8600-71ADC2FA5547}">
      <dgm:prSet/>
      <dgm:spPr/>
      <dgm:t>
        <a:bodyPr/>
        <a:lstStyle/>
        <a:p>
          <a:endParaRPr lang="en-US"/>
        </a:p>
      </dgm:t>
    </dgm:pt>
    <dgm:pt modelId="{F76C10A8-E7B0-4E60-A153-41478C729CFB}" type="sibTrans" cxnId="{D609A608-DB06-4D75-8600-71ADC2FA5547}">
      <dgm:prSet/>
      <dgm:spPr/>
      <dgm:t>
        <a:bodyPr/>
        <a:lstStyle/>
        <a:p>
          <a:endParaRPr lang="en-US"/>
        </a:p>
      </dgm:t>
    </dgm:pt>
    <dgm:pt modelId="{0FF1B18E-ACEA-4CA3-880E-752D0A3DD43F}" type="pres">
      <dgm:prSet presAssocID="{F9CB3723-0D26-4D94-8157-CB4DBD7A2035}" presName="linear" presStyleCnt="0">
        <dgm:presLayoutVars>
          <dgm:animLvl val="lvl"/>
          <dgm:resizeHandles val="exact"/>
        </dgm:presLayoutVars>
      </dgm:prSet>
      <dgm:spPr/>
    </dgm:pt>
    <dgm:pt modelId="{F36123F7-D8E2-47E1-89D9-CDDE0F6B5263}" type="pres">
      <dgm:prSet presAssocID="{9FD15A93-ACED-403C-BA4B-FDBE0B31F0C0}" presName="parentText" presStyleLbl="node1" presStyleIdx="0" presStyleCnt="3">
        <dgm:presLayoutVars>
          <dgm:chMax val="0"/>
          <dgm:bulletEnabled val="1"/>
        </dgm:presLayoutVars>
      </dgm:prSet>
      <dgm:spPr/>
    </dgm:pt>
    <dgm:pt modelId="{2575B937-A84B-4B53-898B-1DFBA893A2BE}" type="pres">
      <dgm:prSet presAssocID="{A6849F54-272D-461E-941D-D98C16AA41FF}" presName="spacer" presStyleCnt="0"/>
      <dgm:spPr/>
    </dgm:pt>
    <dgm:pt modelId="{56C2FE8E-197E-4931-903E-95895257EB37}" type="pres">
      <dgm:prSet presAssocID="{25604FA8-F8F3-4529-BCBE-CAB97EBAF615}" presName="parentText" presStyleLbl="node1" presStyleIdx="1" presStyleCnt="3">
        <dgm:presLayoutVars>
          <dgm:chMax val="0"/>
          <dgm:bulletEnabled val="1"/>
        </dgm:presLayoutVars>
      </dgm:prSet>
      <dgm:spPr/>
    </dgm:pt>
    <dgm:pt modelId="{D2DF16C5-548B-46FC-829E-97FC7B060C0C}" type="pres">
      <dgm:prSet presAssocID="{72273706-19D7-48B7-BCF5-CEE52B532A90}" presName="spacer" presStyleCnt="0"/>
      <dgm:spPr/>
    </dgm:pt>
    <dgm:pt modelId="{82683E0B-C395-45F9-9F99-F3676B88648F}" type="pres">
      <dgm:prSet presAssocID="{BDF318ED-E57C-4937-93B0-D4C7005A10F8}" presName="parentText" presStyleLbl="node1" presStyleIdx="2" presStyleCnt="3">
        <dgm:presLayoutVars>
          <dgm:chMax val="0"/>
          <dgm:bulletEnabled val="1"/>
        </dgm:presLayoutVars>
      </dgm:prSet>
      <dgm:spPr/>
    </dgm:pt>
  </dgm:ptLst>
  <dgm:cxnLst>
    <dgm:cxn modelId="{D609A608-DB06-4D75-8600-71ADC2FA5547}" srcId="{F9CB3723-0D26-4D94-8157-CB4DBD7A2035}" destId="{BDF318ED-E57C-4937-93B0-D4C7005A10F8}" srcOrd="2" destOrd="0" parTransId="{78644986-4884-4C47-9757-5EE8B43365E4}" sibTransId="{F76C10A8-E7B0-4E60-A153-41478C729CFB}"/>
    <dgm:cxn modelId="{74BF9F1C-92A3-48E8-8FB9-92CA97F85F3D}" type="presOf" srcId="{25604FA8-F8F3-4529-BCBE-CAB97EBAF615}" destId="{56C2FE8E-197E-4931-903E-95895257EB37}" srcOrd="0" destOrd="0" presId="urn:microsoft.com/office/officeart/2005/8/layout/vList2"/>
    <dgm:cxn modelId="{AC183A51-5670-4592-B31A-CA018BA18B2E}" type="presOf" srcId="{F9CB3723-0D26-4D94-8157-CB4DBD7A2035}" destId="{0FF1B18E-ACEA-4CA3-880E-752D0A3DD43F}" srcOrd="0" destOrd="0" presId="urn:microsoft.com/office/officeart/2005/8/layout/vList2"/>
    <dgm:cxn modelId="{FFCC1C75-BD79-4C09-8043-E2487C44EC2F}" srcId="{F9CB3723-0D26-4D94-8157-CB4DBD7A2035}" destId="{9FD15A93-ACED-403C-BA4B-FDBE0B31F0C0}" srcOrd="0" destOrd="0" parTransId="{6E497A61-803D-4DE5-9A73-E18747F0F0DF}" sibTransId="{A6849F54-272D-461E-941D-D98C16AA41FF}"/>
    <dgm:cxn modelId="{74290386-FB70-4C49-839B-D82FBD66B558}" type="presOf" srcId="{9FD15A93-ACED-403C-BA4B-FDBE0B31F0C0}" destId="{F36123F7-D8E2-47E1-89D9-CDDE0F6B5263}" srcOrd="0" destOrd="0" presId="urn:microsoft.com/office/officeart/2005/8/layout/vList2"/>
    <dgm:cxn modelId="{B475C798-5F3D-48E2-8836-A5CE20C13D66}" type="presOf" srcId="{BDF318ED-E57C-4937-93B0-D4C7005A10F8}" destId="{82683E0B-C395-45F9-9F99-F3676B88648F}" srcOrd="0" destOrd="0" presId="urn:microsoft.com/office/officeart/2005/8/layout/vList2"/>
    <dgm:cxn modelId="{DC1359BA-BED6-4373-A10D-6F9D78586A5F}" srcId="{F9CB3723-0D26-4D94-8157-CB4DBD7A2035}" destId="{25604FA8-F8F3-4529-BCBE-CAB97EBAF615}" srcOrd="1" destOrd="0" parTransId="{F484107C-851D-4AF6-87CC-33DD21155A0B}" sibTransId="{72273706-19D7-48B7-BCF5-CEE52B532A90}"/>
    <dgm:cxn modelId="{8BBB7987-83A9-4B80-A4C6-3BEF655C1446}" type="presParOf" srcId="{0FF1B18E-ACEA-4CA3-880E-752D0A3DD43F}" destId="{F36123F7-D8E2-47E1-89D9-CDDE0F6B5263}" srcOrd="0" destOrd="0" presId="urn:microsoft.com/office/officeart/2005/8/layout/vList2"/>
    <dgm:cxn modelId="{5F0780FE-B62F-468D-AF39-D7BA4A41BBAE}" type="presParOf" srcId="{0FF1B18E-ACEA-4CA3-880E-752D0A3DD43F}" destId="{2575B937-A84B-4B53-898B-1DFBA893A2BE}" srcOrd="1" destOrd="0" presId="urn:microsoft.com/office/officeart/2005/8/layout/vList2"/>
    <dgm:cxn modelId="{96CE2D64-B12A-4F14-B400-CBC97FAD0850}" type="presParOf" srcId="{0FF1B18E-ACEA-4CA3-880E-752D0A3DD43F}" destId="{56C2FE8E-197E-4931-903E-95895257EB37}" srcOrd="2" destOrd="0" presId="urn:microsoft.com/office/officeart/2005/8/layout/vList2"/>
    <dgm:cxn modelId="{38F29F44-EEC2-4F61-95E0-D2E62A7F4646}" type="presParOf" srcId="{0FF1B18E-ACEA-4CA3-880E-752D0A3DD43F}" destId="{D2DF16C5-548B-46FC-829E-97FC7B060C0C}" srcOrd="3" destOrd="0" presId="urn:microsoft.com/office/officeart/2005/8/layout/vList2"/>
    <dgm:cxn modelId="{57BD26ED-5847-49A7-8E00-9DF9725A035F}" type="presParOf" srcId="{0FF1B18E-ACEA-4CA3-880E-752D0A3DD43F}" destId="{82683E0B-C395-45F9-9F99-F3676B88648F}"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04A2DE73-3C05-4848-B04E-3B4695C86A7B}"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en-US"/>
        </a:p>
      </dgm:t>
    </dgm:pt>
    <dgm:pt modelId="{ADE065CD-4FAB-46CE-8A54-2A19D8EB1E6A}">
      <dgm:prSet custT="1"/>
      <dgm:spPr/>
      <dgm:t>
        <a:bodyPr/>
        <a:lstStyle/>
        <a:p>
          <a:r>
            <a:rPr lang="en-US" sz="2000" b="1" i="0">
              <a:latin typeface="Arial" panose="020B0604020202020204" pitchFamily="34" charset="0"/>
              <a:cs typeface="Arial" panose="020B0604020202020204" pitchFamily="34" charset="0"/>
            </a:rPr>
            <a:t>Donna Lipscomb</a:t>
          </a:r>
          <a:endParaRPr lang="en-US" sz="2000">
            <a:latin typeface="Arial" panose="020B0604020202020204" pitchFamily="34" charset="0"/>
            <a:cs typeface="Arial" panose="020B0604020202020204" pitchFamily="34" charset="0"/>
          </a:endParaRPr>
        </a:p>
      </dgm:t>
    </dgm:pt>
    <dgm:pt modelId="{8F13DD8A-C50A-4ED6-BEE3-74A2B5C91D29}" type="parTrans" cxnId="{A943B973-6180-4EB2-A945-CD313F10444A}">
      <dgm:prSet/>
      <dgm:spPr/>
      <dgm:t>
        <a:bodyPr/>
        <a:lstStyle/>
        <a:p>
          <a:endParaRPr lang="en-US"/>
        </a:p>
      </dgm:t>
    </dgm:pt>
    <dgm:pt modelId="{DD5727E5-DEC9-4FBE-8D68-68C11D6353E2}" type="sibTrans" cxnId="{A943B973-6180-4EB2-A945-CD313F10444A}">
      <dgm:prSet/>
      <dgm:spPr/>
      <dgm:t>
        <a:bodyPr/>
        <a:lstStyle/>
        <a:p>
          <a:endParaRPr lang="en-US"/>
        </a:p>
      </dgm:t>
    </dgm:pt>
    <dgm:pt modelId="{F7E9D6B0-D396-49EC-B0FE-620D3F206A66}">
      <dgm:prSet custT="1"/>
      <dgm:spPr/>
      <dgm:t>
        <a:bodyPr/>
        <a:lstStyle/>
        <a:p>
          <a:r>
            <a:rPr lang="en-US" sz="2000" b="1" i="0">
              <a:latin typeface="Arial" panose="020B0604020202020204" pitchFamily="34" charset="0"/>
              <a:cs typeface="Arial" panose="020B0604020202020204" pitchFamily="34" charset="0"/>
            </a:rPr>
            <a:t>Lauren Davis</a:t>
          </a:r>
          <a:endParaRPr lang="en-US" sz="2000">
            <a:latin typeface="Arial" panose="020B0604020202020204" pitchFamily="34" charset="0"/>
            <a:cs typeface="Arial" panose="020B0604020202020204" pitchFamily="34" charset="0"/>
          </a:endParaRPr>
        </a:p>
      </dgm:t>
    </dgm:pt>
    <dgm:pt modelId="{2D45A67C-6059-4D1F-9CC1-01BF50FBE510}" type="parTrans" cxnId="{DE46A29A-ED36-4FE1-9D6B-B63190E6FE9F}">
      <dgm:prSet/>
      <dgm:spPr/>
      <dgm:t>
        <a:bodyPr/>
        <a:lstStyle/>
        <a:p>
          <a:endParaRPr lang="en-US"/>
        </a:p>
      </dgm:t>
    </dgm:pt>
    <dgm:pt modelId="{1B6612FE-AF35-421F-A64D-33DCF5C39422}" type="sibTrans" cxnId="{DE46A29A-ED36-4FE1-9D6B-B63190E6FE9F}">
      <dgm:prSet/>
      <dgm:spPr/>
      <dgm:t>
        <a:bodyPr/>
        <a:lstStyle/>
        <a:p>
          <a:endParaRPr lang="en-US"/>
        </a:p>
      </dgm:t>
    </dgm:pt>
    <dgm:pt modelId="{31871598-2513-44DA-AFE2-74C3F5BCDD50}">
      <dgm:prSet custT="1"/>
      <dgm:spPr/>
      <dgm:t>
        <a:bodyPr/>
        <a:lstStyle/>
        <a:p>
          <a:r>
            <a:rPr lang="en-US" sz="2000" b="1" i="0">
              <a:latin typeface="Arial" panose="020B0604020202020204" pitchFamily="34" charset="0"/>
              <a:cs typeface="Arial" panose="020B0604020202020204" pitchFamily="34" charset="0"/>
            </a:rPr>
            <a:t>Robyn Scott</a:t>
          </a:r>
          <a:endParaRPr lang="en-US" sz="2000">
            <a:latin typeface="Arial" panose="020B0604020202020204" pitchFamily="34" charset="0"/>
            <a:cs typeface="Arial" panose="020B0604020202020204" pitchFamily="34" charset="0"/>
          </a:endParaRPr>
        </a:p>
      </dgm:t>
    </dgm:pt>
    <dgm:pt modelId="{7E5C61CD-7107-4831-A990-22E761CC3AFA}" type="parTrans" cxnId="{1278AA10-B6E4-47AE-8E26-540AB6AF7F51}">
      <dgm:prSet/>
      <dgm:spPr/>
      <dgm:t>
        <a:bodyPr/>
        <a:lstStyle/>
        <a:p>
          <a:endParaRPr lang="en-US"/>
        </a:p>
      </dgm:t>
    </dgm:pt>
    <dgm:pt modelId="{19692024-2C5F-4CAD-83F8-19C112739620}" type="sibTrans" cxnId="{1278AA10-B6E4-47AE-8E26-540AB6AF7F51}">
      <dgm:prSet/>
      <dgm:spPr/>
      <dgm:t>
        <a:bodyPr/>
        <a:lstStyle/>
        <a:p>
          <a:endParaRPr lang="en-US"/>
        </a:p>
      </dgm:t>
    </dgm:pt>
    <dgm:pt modelId="{5A7E972E-39DE-4672-8979-B7511041748C}">
      <dgm:prSet custT="1"/>
      <dgm:spPr/>
      <dgm:t>
        <a:bodyPr/>
        <a:lstStyle/>
        <a:p>
          <a:r>
            <a:rPr lang="en-US" sz="2000" b="1">
              <a:latin typeface="Arial" panose="020B0604020202020204" pitchFamily="34" charset="0"/>
              <a:cs typeface="Arial" panose="020B0604020202020204" pitchFamily="34" charset="0"/>
            </a:rPr>
            <a:t>Donna Powell</a:t>
          </a:r>
        </a:p>
      </dgm:t>
    </dgm:pt>
    <dgm:pt modelId="{1DC50974-7DF5-4906-AF49-04AD2E609641}" type="parTrans" cxnId="{D05C7AF7-74B9-456C-A0ED-095D959EC7B5}">
      <dgm:prSet/>
      <dgm:spPr/>
      <dgm:t>
        <a:bodyPr/>
        <a:lstStyle/>
        <a:p>
          <a:endParaRPr lang="en-US"/>
        </a:p>
      </dgm:t>
    </dgm:pt>
    <dgm:pt modelId="{8196A07E-47DF-48BF-B7F2-E24F36B0083A}" type="sibTrans" cxnId="{D05C7AF7-74B9-456C-A0ED-095D959EC7B5}">
      <dgm:prSet/>
      <dgm:spPr/>
      <dgm:t>
        <a:bodyPr/>
        <a:lstStyle/>
        <a:p>
          <a:endParaRPr lang="en-US"/>
        </a:p>
      </dgm:t>
    </dgm:pt>
    <dgm:pt modelId="{C2B5054C-7006-4CCE-8682-3DCE59D18047}" type="pres">
      <dgm:prSet presAssocID="{04A2DE73-3C05-4848-B04E-3B4695C86A7B}" presName="linear" presStyleCnt="0">
        <dgm:presLayoutVars>
          <dgm:animLvl val="lvl"/>
          <dgm:resizeHandles val="exact"/>
        </dgm:presLayoutVars>
      </dgm:prSet>
      <dgm:spPr/>
    </dgm:pt>
    <dgm:pt modelId="{3FA56017-396D-4623-AF6F-017ECA3F2295}" type="pres">
      <dgm:prSet presAssocID="{ADE065CD-4FAB-46CE-8A54-2A19D8EB1E6A}" presName="parentText" presStyleLbl="node1" presStyleIdx="0" presStyleCnt="4">
        <dgm:presLayoutVars>
          <dgm:chMax val="0"/>
          <dgm:bulletEnabled val="1"/>
        </dgm:presLayoutVars>
      </dgm:prSet>
      <dgm:spPr/>
    </dgm:pt>
    <dgm:pt modelId="{E404AAB9-A4A9-4BEB-B707-A6210CC92D4B}" type="pres">
      <dgm:prSet presAssocID="{DD5727E5-DEC9-4FBE-8D68-68C11D6353E2}" presName="spacer" presStyleCnt="0"/>
      <dgm:spPr/>
    </dgm:pt>
    <dgm:pt modelId="{874C61F0-6573-48D2-9173-04354A417A1B}" type="pres">
      <dgm:prSet presAssocID="{F7E9D6B0-D396-49EC-B0FE-620D3F206A66}" presName="parentText" presStyleLbl="node1" presStyleIdx="1" presStyleCnt="4">
        <dgm:presLayoutVars>
          <dgm:chMax val="0"/>
          <dgm:bulletEnabled val="1"/>
        </dgm:presLayoutVars>
      </dgm:prSet>
      <dgm:spPr/>
    </dgm:pt>
    <dgm:pt modelId="{BBDB300B-FA15-4328-8636-30BAD405CC7C}" type="pres">
      <dgm:prSet presAssocID="{1B6612FE-AF35-421F-A64D-33DCF5C39422}" presName="spacer" presStyleCnt="0"/>
      <dgm:spPr/>
    </dgm:pt>
    <dgm:pt modelId="{BAAD188F-4638-402A-96D6-7E195A95DC74}" type="pres">
      <dgm:prSet presAssocID="{31871598-2513-44DA-AFE2-74C3F5BCDD50}" presName="parentText" presStyleLbl="node1" presStyleIdx="2" presStyleCnt="4">
        <dgm:presLayoutVars>
          <dgm:chMax val="0"/>
          <dgm:bulletEnabled val="1"/>
        </dgm:presLayoutVars>
      </dgm:prSet>
      <dgm:spPr/>
    </dgm:pt>
    <dgm:pt modelId="{025D3BAB-C7E2-49B1-905B-2496D89F002C}" type="pres">
      <dgm:prSet presAssocID="{19692024-2C5F-4CAD-83F8-19C112739620}" presName="spacer" presStyleCnt="0"/>
      <dgm:spPr/>
    </dgm:pt>
    <dgm:pt modelId="{514E0098-D303-46FE-B9C2-63A7198C28FF}" type="pres">
      <dgm:prSet presAssocID="{5A7E972E-39DE-4672-8979-B7511041748C}" presName="parentText" presStyleLbl="node1" presStyleIdx="3" presStyleCnt="4">
        <dgm:presLayoutVars>
          <dgm:chMax val="0"/>
          <dgm:bulletEnabled val="1"/>
        </dgm:presLayoutVars>
      </dgm:prSet>
      <dgm:spPr/>
    </dgm:pt>
  </dgm:ptLst>
  <dgm:cxnLst>
    <dgm:cxn modelId="{1278AA10-B6E4-47AE-8E26-540AB6AF7F51}" srcId="{04A2DE73-3C05-4848-B04E-3B4695C86A7B}" destId="{31871598-2513-44DA-AFE2-74C3F5BCDD50}" srcOrd="2" destOrd="0" parTransId="{7E5C61CD-7107-4831-A990-22E761CC3AFA}" sibTransId="{19692024-2C5F-4CAD-83F8-19C112739620}"/>
    <dgm:cxn modelId="{53F58442-E04D-473A-9471-36887B820DD3}" type="presOf" srcId="{ADE065CD-4FAB-46CE-8A54-2A19D8EB1E6A}" destId="{3FA56017-396D-4623-AF6F-017ECA3F2295}" srcOrd="0" destOrd="0" presId="urn:microsoft.com/office/officeart/2005/8/layout/vList2"/>
    <dgm:cxn modelId="{B4CC9E6A-6A9F-44D5-8F5D-763781918F9A}" type="presOf" srcId="{5A7E972E-39DE-4672-8979-B7511041748C}" destId="{514E0098-D303-46FE-B9C2-63A7198C28FF}" srcOrd="0" destOrd="0" presId="urn:microsoft.com/office/officeart/2005/8/layout/vList2"/>
    <dgm:cxn modelId="{4373134F-181E-4397-9168-0C36574B1C0F}" type="presOf" srcId="{F7E9D6B0-D396-49EC-B0FE-620D3F206A66}" destId="{874C61F0-6573-48D2-9173-04354A417A1B}" srcOrd="0" destOrd="0" presId="urn:microsoft.com/office/officeart/2005/8/layout/vList2"/>
    <dgm:cxn modelId="{A943B973-6180-4EB2-A945-CD313F10444A}" srcId="{04A2DE73-3C05-4848-B04E-3B4695C86A7B}" destId="{ADE065CD-4FAB-46CE-8A54-2A19D8EB1E6A}" srcOrd="0" destOrd="0" parTransId="{8F13DD8A-C50A-4ED6-BEE3-74A2B5C91D29}" sibTransId="{DD5727E5-DEC9-4FBE-8D68-68C11D6353E2}"/>
    <dgm:cxn modelId="{DE46A29A-ED36-4FE1-9D6B-B63190E6FE9F}" srcId="{04A2DE73-3C05-4848-B04E-3B4695C86A7B}" destId="{F7E9D6B0-D396-49EC-B0FE-620D3F206A66}" srcOrd="1" destOrd="0" parTransId="{2D45A67C-6059-4D1F-9CC1-01BF50FBE510}" sibTransId="{1B6612FE-AF35-421F-A64D-33DCF5C39422}"/>
    <dgm:cxn modelId="{D05C7AF7-74B9-456C-A0ED-095D959EC7B5}" srcId="{04A2DE73-3C05-4848-B04E-3B4695C86A7B}" destId="{5A7E972E-39DE-4672-8979-B7511041748C}" srcOrd="3" destOrd="0" parTransId="{1DC50974-7DF5-4906-AF49-04AD2E609641}" sibTransId="{8196A07E-47DF-48BF-B7F2-E24F36B0083A}"/>
    <dgm:cxn modelId="{C1CD0CFD-04FE-4949-A580-E24E5EB24F4B}" type="presOf" srcId="{31871598-2513-44DA-AFE2-74C3F5BCDD50}" destId="{BAAD188F-4638-402A-96D6-7E195A95DC74}" srcOrd="0" destOrd="0" presId="urn:microsoft.com/office/officeart/2005/8/layout/vList2"/>
    <dgm:cxn modelId="{5D6F62FD-80A8-43BB-9CF5-58DE19C9D2A6}" type="presOf" srcId="{04A2DE73-3C05-4848-B04E-3B4695C86A7B}" destId="{C2B5054C-7006-4CCE-8682-3DCE59D18047}" srcOrd="0" destOrd="0" presId="urn:microsoft.com/office/officeart/2005/8/layout/vList2"/>
    <dgm:cxn modelId="{2A9F1BC5-994F-48C3-B2B7-CC0F91C124EF}" type="presParOf" srcId="{C2B5054C-7006-4CCE-8682-3DCE59D18047}" destId="{3FA56017-396D-4623-AF6F-017ECA3F2295}" srcOrd="0" destOrd="0" presId="urn:microsoft.com/office/officeart/2005/8/layout/vList2"/>
    <dgm:cxn modelId="{9CF2A78D-7422-46E7-A636-9087D80DA35E}" type="presParOf" srcId="{C2B5054C-7006-4CCE-8682-3DCE59D18047}" destId="{E404AAB9-A4A9-4BEB-B707-A6210CC92D4B}" srcOrd="1" destOrd="0" presId="urn:microsoft.com/office/officeart/2005/8/layout/vList2"/>
    <dgm:cxn modelId="{003AB1DF-538E-4B04-8538-D725766793D7}" type="presParOf" srcId="{C2B5054C-7006-4CCE-8682-3DCE59D18047}" destId="{874C61F0-6573-48D2-9173-04354A417A1B}" srcOrd="2" destOrd="0" presId="urn:microsoft.com/office/officeart/2005/8/layout/vList2"/>
    <dgm:cxn modelId="{996FCE0B-EA2C-4A1B-B6B4-A7C1C4DFA17C}" type="presParOf" srcId="{C2B5054C-7006-4CCE-8682-3DCE59D18047}" destId="{BBDB300B-FA15-4328-8636-30BAD405CC7C}" srcOrd="3" destOrd="0" presId="urn:microsoft.com/office/officeart/2005/8/layout/vList2"/>
    <dgm:cxn modelId="{93B4122B-97FE-4AD0-91C8-315FC1BD120B}" type="presParOf" srcId="{C2B5054C-7006-4CCE-8682-3DCE59D18047}" destId="{BAAD188F-4638-402A-96D6-7E195A95DC74}" srcOrd="4" destOrd="0" presId="urn:microsoft.com/office/officeart/2005/8/layout/vList2"/>
    <dgm:cxn modelId="{64B080A0-8B4B-4063-A2E7-7E73AF2E74F3}" type="presParOf" srcId="{C2B5054C-7006-4CCE-8682-3DCE59D18047}" destId="{025D3BAB-C7E2-49B1-905B-2496D89F002C}" srcOrd="5" destOrd="0" presId="urn:microsoft.com/office/officeart/2005/8/layout/vList2"/>
    <dgm:cxn modelId="{E3343830-220E-4E70-BCBE-08348ADF0CC1}" type="presParOf" srcId="{C2B5054C-7006-4CCE-8682-3DCE59D18047}" destId="{514E0098-D303-46FE-B9C2-63A7198C28FF}"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84DF3161-7CD7-40C0-AAA0-B06811048B15}"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3845CF81-613B-40D6-9048-419E73B8E193}">
      <dgm:prSet custT="1"/>
      <dgm:spPr/>
      <dgm:t>
        <a:bodyPr/>
        <a:lstStyle/>
        <a:p>
          <a:r>
            <a:rPr lang="en-US" sz="2000" b="1" i="0">
              <a:latin typeface="Arial" panose="020B0604020202020204" pitchFamily="34" charset="0"/>
              <a:cs typeface="Arial" panose="020B0604020202020204" pitchFamily="34" charset="0"/>
            </a:rPr>
            <a:t>Subsidy Policy Unit</a:t>
          </a:r>
          <a:endParaRPr lang="en-US" sz="2000">
            <a:latin typeface="Arial" panose="020B0604020202020204" pitchFamily="34" charset="0"/>
            <a:cs typeface="Arial" panose="020B0604020202020204" pitchFamily="34" charset="0"/>
          </a:endParaRPr>
        </a:p>
      </dgm:t>
    </dgm:pt>
    <dgm:pt modelId="{6C59A4EA-2C7B-4F2E-81F4-A38620CA1933}" type="parTrans" cxnId="{E9FD5556-86FE-4F17-976C-767B5406F3C5}">
      <dgm:prSet/>
      <dgm:spPr/>
      <dgm:t>
        <a:bodyPr/>
        <a:lstStyle/>
        <a:p>
          <a:endParaRPr lang="en-US" sz="2800"/>
        </a:p>
      </dgm:t>
    </dgm:pt>
    <dgm:pt modelId="{0BB2C6E9-5737-46DB-961A-FF7A3EA669A9}" type="sibTrans" cxnId="{E9FD5556-86FE-4F17-976C-767B5406F3C5}">
      <dgm:prSet/>
      <dgm:spPr/>
      <dgm:t>
        <a:bodyPr/>
        <a:lstStyle/>
        <a:p>
          <a:endParaRPr lang="en-US" sz="2800"/>
        </a:p>
      </dgm:t>
    </dgm:pt>
    <dgm:pt modelId="{1C99CF2F-073A-4533-B9B2-A414ECD01434}" type="pres">
      <dgm:prSet presAssocID="{84DF3161-7CD7-40C0-AAA0-B06811048B15}" presName="linear" presStyleCnt="0">
        <dgm:presLayoutVars>
          <dgm:animLvl val="lvl"/>
          <dgm:resizeHandles val="exact"/>
        </dgm:presLayoutVars>
      </dgm:prSet>
      <dgm:spPr/>
    </dgm:pt>
    <dgm:pt modelId="{23AE7E63-67F6-4B47-96B0-2AE42ED33F3E}" type="pres">
      <dgm:prSet presAssocID="{3845CF81-613B-40D6-9048-419E73B8E193}" presName="parentText" presStyleLbl="node1" presStyleIdx="0" presStyleCnt="1" custLinFactNeighborX="8738" custLinFactNeighborY="9273">
        <dgm:presLayoutVars>
          <dgm:chMax val="0"/>
          <dgm:bulletEnabled val="1"/>
        </dgm:presLayoutVars>
      </dgm:prSet>
      <dgm:spPr/>
    </dgm:pt>
  </dgm:ptLst>
  <dgm:cxnLst>
    <dgm:cxn modelId="{E9FD5556-86FE-4F17-976C-767B5406F3C5}" srcId="{84DF3161-7CD7-40C0-AAA0-B06811048B15}" destId="{3845CF81-613B-40D6-9048-419E73B8E193}" srcOrd="0" destOrd="0" parTransId="{6C59A4EA-2C7B-4F2E-81F4-A38620CA1933}" sibTransId="{0BB2C6E9-5737-46DB-961A-FF7A3EA669A9}"/>
    <dgm:cxn modelId="{51ACC494-143B-4A19-94A3-6041398DF34F}" type="presOf" srcId="{3845CF81-613B-40D6-9048-419E73B8E193}" destId="{23AE7E63-67F6-4B47-96B0-2AE42ED33F3E}" srcOrd="0" destOrd="0" presId="urn:microsoft.com/office/officeart/2005/8/layout/vList2"/>
    <dgm:cxn modelId="{ACEF3AB1-CD05-496F-8DE3-AE09203E45B9}" type="presOf" srcId="{84DF3161-7CD7-40C0-AAA0-B06811048B15}" destId="{1C99CF2F-073A-4533-B9B2-A414ECD01434}" srcOrd="0" destOrd="0" presId="urn:microsoft.com/office/officeart/2005/8/layout/vList2"/>
    <dgm:cxn modelId="{BE805E01-D5B1-41CA-992D-DF4F0B4A70BE}" type="presParOf" srcId="{1C99CF2F-073A-4533-B9B2-A414ECD01434}" destId="{23AE7E63-67F6-4B47-96B0-2AE42ED33F3E}" srcOrd="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6E2044BA-6C2B-418C-A3CC-E79D31911B1B}"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09E4F189-E509-41DB-AF09-C73B2E74D77F}">
      <dgm:prSet custT="1"/>
      <dgm:spPr/>
      <dgm:t>
        <a:bodyPr/>
        <a:lstStyle/>
        <a:p>
          <a:r>
            <a:rPr lang="en-US" sz="2000" b="1" i="0">
              <a:latin typeface="Arial" panose="020B0604020202020204" pitchFamily="34" charset="0"/>
              <a:cs typeface="Arial" panose="020B0604020202020204" pitchFamily="34" charset="0"/>
            </a:rPr>
            <a:t>Subsidy TA Unit</a:t>
          </a:r>
          <a:endParaRPr lang="en-US" sz="2000">
            <a:latin typeface="Arial" panose="020B0604020202020204" pitchFamily="34" charset="0"/>
            <a:cs typeface="Arial" panose="020B0604020202020204" pitchFamily="34" charset="0"/>
          </a:endParaRPr>
        </a:p>
      </dgm:t>
    </dgm:pt>
    <dgm:pt modelId="{368B7015-C43B-47BA-BF12-A05E837EE56C}" type="parTrans" cxnId="{74CED1F4-1EC8-45F5-BE63-C60CD9489A12}">
      <dgm:prSet/>
      <dgm:spPr/>
      <dgm:t>
        <a:bodyPr/>
        <a:lstStyle/>
        <a:p>
          <a:endParaRPr lang="en-US"/>
        </a:p>
      </dgm:t>
    </dgm:pt>
    <dgm:pt modelId="{7236177C-C48A-4E9D-B21B-D21288994FEC}" type="sibTrans" cxnId="{74CED1F4-1EC8-45F5-BE63-C60CD9489A12}">
      <dgm:prSet/>
      <dgm:spPr/>
      <dgm:t>
        <a:bodyPr/>
        <a:lstStyle/>
        <a:p>
          <a:endParaRPr lang="en-US"/>
        </a:p>
      </dgm:t>
    </dgm:pt>
    <dgm:pt modelId="{CE16F829-ECC6-4D49-8101-9D6A50A8DEE4}" type="pres">
      <dgm:prSet presAssocID="{6E2044BA-6C2B-418C-A3CC-E79D31911B1B}" presName="linear" presStyleCnt="0">
        <dgm:presLayoutVars>
          <dgm:animLvl val="lvl"/>
          <dgm:resizeHandles val="exact"/>
        </dgm:presLayoutVars>
      </dgm:prSet>
      <dgm:spPr/>
    </dgm:pt>
    <dgm:pt modelId="{F6521867-1E1F-49A3-BAC3-E209F3F7D7B1}" type="pres">
      <dgm:prSet presAssocID="{09E4F189-E509-41DB-AF09-C73B2E74D77F}" presName="parentText" presStyleLbl="node1" presStyleIdx="0" presStyleCnt="1" custLinFactNeighborY="-14310">
        <dgm:presLayoutVars>
          <dgm:chMax val="0"/>
          <dgm:bulletEnabled val="1"/>
        </dgm:presLayoutVars>
      </dgm:prSet>
      <dgm:spPr/>
    </dgm:pt>
  </dgm:ptLst>
  <dgm:cxnLst>
    <dgm:cxn modelId="{E1C44E65-7FAF-4C23-B65D-9E7FFA482D16}" type="presOf" srcId="{09E4F189-E509-41DB-AF09-C73B2E74D77F}" destId="{F6521867-1E1F-49A3-BAC3-E209F3F7D7B1}" srcOrd="0" destOrd="0" presId="urn:microsoft.com/office/officeart/2005/8/layout/vList2"/>
    <dgm:cxn modelId="{4CD31749-CEDE-4A13-8A5B-78D2C6AD5DD7}" type="presOf" srcId="{6E2044BA-6C2B-418C-A3CC-E79D31911B1B}" destId="{CE16F829-ECC6-4D49-8101-9D6A50A8DEE4}" srcOrd="0" destOrd="0" presId="urn:microsoft.com/office/officeart/2005/8/layout/vList2"/>
    <dgm:cxn modelId="{74CED1F4-1EC8-45F5-BE63-C60CD9489A12}" srcId="{6E2044BA-6C2B-418C-A3CC-E79D31911B1B}" destId="{09E4F189-E509-41DB-AF09-C73B2E74D77F}" srcOrd="0" destOrd="0" parTransId="{368B7015-C43B-47BA-BF12-A05E837EE56C}" sibTransId="{7236177C-C48A-4E9D-B21B-D21288994FEC}"/>
    <dgm:cxn modelId="{D214D09C-51D0-4826-B73F-9B78C897EC11}" type="presParOf" srcId="{CE16F829-ECC6-4D49-8101-9D6A50A8DEE4}" destId="{F6521867-1E1F-49A3-BAC3-E209F3F7D7B1}" srcOrd="0" destOrd="0" presId="urn:microsoft.com/office/officeart/2005/8/layout/vList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8F987E3F-497A-412F-BC3F-8728C3C4385F}"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en-US"/>
        </a:p>
      </dgm:t>
    </dgm:pt>
    <dgm:pt modelId="{CFE2F4A9-F1FC-4265-8472-05B30783F04A}">
      <dgm:prSet custT="1"/>
      <dgm:spPr/>
      <dgm:t>
        <a:bodyPr/>
        <a:lstStyle/>
        <a:p>
          <a:r>
            <a:rPr lang="en-US" sz="2000" b="1" i="0">
              <a:latin typeface="Arial" panose="020B0604020202020204" pitchFamily="34" charset="0"/>
              <a:cs typeface="Arial" panose="020B0604020202020204" pitchFamily="34" charset="0"/>
            </a:rPr>
            <a:t>Belinda Thomas</a:t>
          </a:r>
          <a:endParaRPr lang="en-US" sz="2000">
            <a:latin typeface="Arial" panose="020B0604020202020204" pitchFamily="34" charset="0"/>
            <a:cs typeface="Arial" panose="020B0604020202020204" pitchFamily="34" charset="0"/>
          </a:endParaRPr>
        </a:p>
      </dgm:t>
    </dgm:pt>
    <dgm:pt modelId="{7124F4D8-B5C9-44DD-A69E-A032C9E798CD}" type="parTrans" cxnId="{03D4DC35-7CB1-4987-9AA3-01AE72D81E02}">
      <dgm:prSet/>
      <dgm:spPr/>
      <dgm:t>
        <a:bodyPr/>
        <a:lstStyle/>
        <a:p>
          <a:endParaRPr lang="en-US"/>
        </a:p>
      </dgm:t>
    </dgm:pt>
    <dgm:pt modelId="{57AE396A-1B49-4F6F-9383-0833AEDD19D9}" type="sibTrans" cxnId="{03D4DC35-7CB1-4987-9AA3-01AE72D81E02}">
      <dgm:prSet/>
      <dgm:spPr/>
      <dgm:t>
        <a:bodyPr/>
        <a:lstStyle/>
        <a:p>
          <a:endParaRPr lang="en-US"/>
        </a:p>
      </dgm:t>
    </dgm:pt>
    <dgm:pt modelId="{C58C8FA6-0C3B-497A-81E8-9C3E4F69996D}">
      <dgm:prSet custT="1"/>
      <dgm:spPr/>
      <dgm:t>
        <a:bodyPr/>
        <a:lstStyle/>
        <a:p>
          <a:r>
            <a:rPr lang="en-US" sz="2000" b="1" i="0">
              <a:latin typeface="Arial" panose="020B0604020202020204" pitchFamily="34" charset="0"/>
              <a:cs typeface="Arial" panose="020B0604020202020204" pitchFamily="34" charset="0"/>
            </a:rPr>
            <a:t>Bernadette Keith</a:t>
          </a:r>
          <a:endParaRPr lang="en-US" sz="2000">
            <a:latin typeface="Arial" panose="020B0604020202020204" pitchFamily="34" charset="0"/>
            <a:cs typeface="Arial" panose="020B0604020202020204" pitchFamily="34" charset="0"/>
          </a:endParaRPr>
        </a:p>
      </dgm:t>
    </dgm:pt>
    <dgm:pt modelId="{FFBAA163-6499-49C2-81FD-6448EAA7E295}" type="parTrans" cxnId="{B1C411A6-B194-45E9-B1C7-66B0D8CA4B9A}">
      <dgm:prSet/>
      <dgm:spPr/>
      <dgm:t>
        <a:bodyPr/>
        <a:lstStyle/>
        <a:p>
          <a:endParaRPr lang="en-US"/>
        </a:p>
      </dgm:t>
    </dgm:pt>
    <dgm:pt modelId="{1C1AAD9C-786B-447E-BA7B-EFFE7C40AA60}" type="sibTrans" cxnId="{B1C411A6-B194-45E9-B1C7-66B0D8CA4B9A}">
      <dgm:prSet/>
      <dgm:spPr/>
      <dgm:t>
        <a:bodyPr/>
        <a:lstStyle/>
        <a:p>
          <a:endParaRPr lang="en-US"/>
        </a:p>
      </dgm:t>
    </dgm:pt>
    <dgm:pt modelId="{DB97E37F-2247-4A02-87DB-D171FAD878F6}">
      <dgm:prSet custT="1"/>
      <dgm:spPr/>
      <dgm:t>
        <a:bodyPr/>
        <a:lstStyle/>
        <a:p>
          <a:r>
            <a:rPr lang="en-US" sz="2000" b="1" i="0">
              <a:latin typeface="Arial" panose="020B0604020202020204" pitchFamily="34" charset="0"/>
              <a:cs typeface="Arial" panose="020B0604020202020204" pitchFamily="34" charset="0"/>
            </a:rPr>
            <a:t>Meagan Mooney</a:t>
          </a:r>
          <a:endParaRPr lang="en-US" sz="2000">
            <a:latin typeface="Arial" panose="020B0604020202020204" pitchFamily="34" charset="0"/>
            <a:cs typeface="Arial" panose="020B0604020202020204" pitchFamily="34" charset="0"/>
          </a:endParaRPr>
        </a:p>
      </dgm:t>
    </dgm:pt>
    <dgm:pt modelId="{D6F5C8A0-A1B4-4F62-AB58-568CEB9CBAFE}" type="parTrans" cxnId="{7B986DFD-A2C4-4CBE-A063-61B760DEF205}">
      <dgm:prSet/>
      <dgm:spPr/>
      <dgm:t>
        <a:bodyPr/>
        <a:lstStyle/>
        <a:p>
          <a:endParaRPr lang="en-US"/>
        </a:p>
      </dgm:t>
    </dgm:pt>
    <dgm:pt modelId="{6EE092DB-249F-4A7C-8B2A-4B69899441C3}" type="sibTrans" cxnId="{7B986DFD-A2C4-4CBE-A063-61B760DEF205}">
      <dgm:prSet/>
      <dgm:spPr/>
      <dgm:t>
        <a:bodyPr/>
        <a:lstStyle/>
        <a:p>
          <a:endParaRPr lang="en-US"/>
        </a:p>
      </dgm:t>
    </dgm:pt>
    <dgm:pt modelId="{4F51DE9A-933D-4119-A117-C0DA09A466E6}">
      <dgm:prSet custT="1"/>
      <dgm:spPr/>
      <dgm:t>
        <a:bodyPr/>
        <a:lstStyle/>
        <a:p>
          <a:r>
            <a:rPr lang="en-US" sz="2000" b="1" i="0">
              <a:latin typeface="Arial" panose="020B0604020202020204" pitchFamily="34" charset="0"/>
              <a:cs typeface="Arial" panose="020B0604020202020204" pitchFamily="34" charset="0"/>
            </a:rPr>
            <a:t>Tonya Hooks</a:t>
          </a:r>
          <a:endParaRPr lang="en-US" sz="2000">
            <a:latin typeface="Arial" panose="020B0604020202020204" pitchFamily="34" charset="0"/>
            <a:cs typeface="Arial" panose="020B0604020202020204" pitchFamily="34" charset="0"/>
          </a:endParaRPr>
        </a:p>
      </dgm:t>
    </dgm:pt>
    <dgm:pt modelId="{086938F9-26EF-4F7C-AB9E-FE5540B61767}" type="parTrans" cxnId="{1F20BBA2-17CD-493E-B3D2-0D3BFCE675D5}">
      <dgm:prSet/>
      <dgm:spPr/>
      <dgm:t>
        <a:bodyPr/>
        <a:lstStyle/>
        <a:p>
          <a:endParaRPr lang="en-US"/>
        </a:p>
      </dgm:t>
    </dgm:pt>
    <dgm:pt modelId="{1E997D4E-D8E7-4763-B26A-6E6FFA3AB640}" type="sibTrans" cxnId="{1F20BBA2-17CD-493E-B3D2-0D3BFCE675D5}">
      <dgm:prSet/>
      <dgm:spPr/>
      <dgm:t>
        <a:bodyPr/>
        <a:lstStyle/>
        <a:p>
          <a:endParaRPr lang="en-US"/>
        </a:p>
      </dgm:t>
    </dgm:pt>
    <dgm:pt modelId="{05D7FDE2-4D52-43A3-899A-8340AC3FB40D}">
      <dgm:prSet custT="1"/>
      <dgm:spPr/>
      <dgm:t>
        <a:bodyPr/>
        <a:lstStyle/>
        <a:p>
          <a:r>
            <a:rPr lang="en-US" sz="2000" b="1" i="0">
              <a:latin typeface="Arial" panose="020B0604020202020204" pitchFamily="34" charset="0"/>
              <a:cs typeface="Arial" panose="020B0604020202020204" pitchFamily="34" charset="0"/>
            </a:rPr>
            <a:t>Darlene Williams</a:t>
          </a:r>
          <a:endParaRPr lang="en-US" sz="2000">
            <a:latin typeface="Arial" panose="020B0604020202020204" pitchFamily="34" charset="0"/>
            <a:cs typeface="Arial" panose="020B0604020202020204" pitchFamily="34" charset="0"/>
          </a:endParaRPr>
        </a:p>
      </dgm:t>
    </dgm:pt>
    <dgm:pt modelId="{3BB57778-F28A-4FD7-9261-964FDD732979}" type="parTrans" cxnId="{56B822F2-FDAC-4D7F-8F83-2E582101BF5A}">
      <dgm:prSet/>
      <dgm:spPr/>
      <dgm:t>
        <a:bodyPr/>
        <a:lstStyle/>
        <a:p>
          <a:endParaRPr lang="en-US"/>
        </a:p>
      </dgm:t>
    </dgm:pt>
    <dgm:pt modelId="{87E729B0-361C-4509-8D65-F659D3E95FDD}" type="sibTrans" cxnId="{56B822F2-FDAC-4D7F-8F83-2E582101BF5A}">
      <dgm:prSet/>
      <dgm:spPr/>
      <dgm:t>
        <a:bodyPr/>
        <a:lstStyle/>
        <a:p>
          <a:endParaRPr lang="en-US"/>
        </a:p>
      </dgm:t>
    </dgm:pt>
    <dgm:pt modelId="{BC3B54B1-E912-42F3-8DF9-015FFBD02AB4}" type="pres">
      <dgm:prSet presAssocID="{8F987E3F-497A-412F-BC3F-8728C3C4385F}" presName="linear" presStyleCnt="0">
        <dgm:presLayoutVars>
          <dgm:animLvl val="lvl"/>
          <dgm:resizeHandles val="exact"/>
        </dgm:presLayoutVars>
      </dgm:prSet>
      <dgm:spPr/>
    </dgm:pt>
    <dgm:pt modelId="{6968F227-B858-49ED-8D85-5F6E20C3D611}" type="pres">
      <dgm:prSet presAssocID="{CFE2F4A9-F1FC-4265-8472-05B30783F04A}" presName="parentText" presStyleLbl="node1" presStyleIdx="0" presStyleCnt="5" custLinFactNeighborX="364" custLinFactNeighborY="30409">
        <dgm:presLayoutVars>
          <dgm:chMax val="0"/>
          <dgm:bulletEnabled val="1"/>
        </dgm:presLayoutVars>
      </dgm:prSet>
      <dgm:spPr/>
    </dgm:pt>
    <dgm:pt modelId="{66235254-F49A-4195-BF51-3694ADB636A0}" type="pres">
      <dgm:prSet presAssocID="{57AE396A-1B49-4F6F-9383-0833AEDD19D9}" presName="spacer" presStyleCnt="0"/>
      <dgm:spPr/>
    </dgm:pt>
    <dgm:pt modelId="{463D4A9F-3CB8-4A6E-8319-EF7D320B24CC}" type="pres">
      <dgm:prSet presAssocID="{C58C8FA6-0C3B-497A-81E8-9C3E4F69996D}" presName="parentText" presStyleLbl="node1" presStyleIdx="1" presStyleCnt="5">
        <dgm:presLayoutVars>
          <dgm:chMax val="0"/>
          <dgm:bulletEnabled val="1"/>
        </dgm:presLayoutVars>
      </dgm:prSet>
      <dgm:spPr/>
    </dgm:pt>
    <dgm:pt modelId="{515BA8F7-CEE7-4173-9089-24AC3BD6848F}" type="pres">
      <dgm:prSet presAssocID="{1C1AAD9C-786B-447E-BA7B-EFFE7C40AA60}" presName="spacer" presStyleCnt="0"/>
      <dgm:spPr/>
    </dgm:pt>
    <dgm:pt modelId="{644735C4-8CB5-4C12-84F5-D939F684298A}" type="pres">
      <dgm:prSet presAssocID="{DB97E37F-2247-4A02-87DB-D171FAD878F6}" presName="parentText" presStyleLbl="node1" presStyleIdx="2" presStyleCnt="5">
        <dgm:presLayoutVars>
          <dgm:chMax val="0"/>
          <dgm:bulletEnabled val="1"/>
        </dgm:presLayoutVars>
      </dgm:prSet>
      <dgm:spPr/>
    </dgm:pt>
    <dgm:pt modelId="{72150C2A-D5A1-4FBB-84C0-22E8312647FD}" type="pres">
      <dgm:prSet presAssocID="{6EE092DB-249F-4A7C-8B2A-4B69899441C3}" presName="spacer" presStyleCnt="0"/>
      <dgm:spPr/>
    </dgm:pt>
    <dgm:pt modelId="{2057C378-A1F8-4AB9-93C5-7E1C9B7382A3}" type="pres">
      <dgm:prSet presAssocID="{4F51DE9A-933D-4119-A117-C0DA09A466E6}" presName="parentText" presStyleLbl="node1" presStyleIdx="3" presStyleCnt="5">
        <dgm:presLayoutVars>
          <dgm:chMax val="0"/>
          <dgm:bulletEnabled val="1"/>
        </dgm:presLayoutVars>
      </dgm:prSet>
      <dgm:spPr/>
    </dgm:pt>
    <dgm:pt modelId="{32CE08E2-A318-4974-A7D2-BD2D2117FD88}" type="pres">
      <dgm:prSet presAssocID="{1E997D4E-D8E7-4763-B26A-6E6FFA3AB640}" presName="spacer" presStyleCnt="0"/>
      <dgm:spPr/>
    </dgm:pt>
    <dgm:pt modelId="{4975F348-1FA8-4D81-8E23-EAA274B58C85}" type="pres">
      <dgm:prSet presAssocID="{05D7FDE2-4D52-43A3-899A-8340AC3FB40D}" presName="parentText" presStyleLbl="node1" presStyleIdx="4" presStyleCnt="5">
        <dgm:presLayoutVars>
          <dgm:chMax val="0"/>
          <dgm:bulletEnabled val="1"/>
        </dgm:presLayoutVars>
      </dgm:prSet>
      <dgm:spPr/>
    </dgm:pt>
  </dgm:ptLst>
  <dgm:cxnLst>
    <dgm:cxn modelId="{6EB0EE01-B36E-460D-9A2E-41044999A1BA}" type="presOf" srcId="{05D7FDE2-4D52-43A3-899A-8340AC3FB40D}" destId="{4975F348-1FA8-4D81-8E23-EAA274B58C85}" srcOrd="0" destOrd="0" presId="urn:microsoft.com/office/officeart/2005/8/layout/vList2"/>
    <dgm:cxn modelId="{F4E28817-6AD0-4D2C-8554-1419E24C4E35}" type="presOf" srcId="{8F987E3F-497A-412F-BC3F-8728C3C4385F}" destId="{BC3B54B1-E912-42F3-8DF9-015FFBD02AB4}" srcOrd="0" destOrd="0" presId="urn:microsoft.com/office/officeart/2005/8/layout/vList2"/>
    <dgm:cxn modelId="{03D4DC35-7CB1-4987-9AA3-01AE72D81E02}" srcId="{8F987E3F-497A-412F-BC3F-8728C3C4385F}" destId="{CFE2F4A9-F1FC-4265-8472-05B30783F04A}" srcOrd="0" destOrd="0" parTransId="{7124F4D8-B5C9-44DD-A69E-A032C9E798CD}" sibTransId="{57AE396A-1B49-4F6F-9383-0833AEDD19D9}"/>
    <dgm:cxn modelId="{3A664A40-CD2D-4648-B3B9-A708138D8342}" type="presOf" srcId="{4F51DE9A-933D-4119-A117-C0DA09A466E6}" destId="{2057C378-A1F8-4AB9-93C5-7E1C9B7382A3}" srcOrd="0" destOrd="0" presId="urn:microsoft.com/office/officeart/2005/8/layout/vList2"/>
    <dgm:cxn modelId="{AEAF184C-67EF-4845-B008-CC91BF2F8C26}" type="presOf" srcId="{C58C8FA6-0C3B-497A-81E8-9C3E4F69996D}" destId="{463D4A9F-3CB8-4A6E-8319-EF7D320B24CC}" srcOrd="0" destOrd="0" presId="urn:microsoft.com/office/officeart/2005/8/layout/vList2"/>
    <dgm:cxn modelId="{1F20BBA2-17CD-493E-B3D2-0D3BFCE675D5}" srcId="{8F987E3F-497A-412F-BC3F-8728C3C4385F}" destId="{4F51DE9A-933D-4119-A117-C0DA09A466E6}" srcOrd="3" destOrd="0" parTransId="{086938F9-26EF-4F7C-AB9E-FE5540B61767}" sibTransId="{1E997D4E-D8E7-4763-B26A-6E6FFA3AB640}"/>
    <dgm:cxn modelId="{B1C411A6-B194-45E9-B1C7-66B0D8CA4B9A}" srcId="{8F987E3F-497A-412F-BC3F-8728C3C4385F}" destId="{C58C8FA6-0C3B-497A-81E8-9C3E4F69996D}" srcOrd="1" destOrd="0" parTransId="{FFBAA163-6499-49C2-81FD-6448EAA7E295}" sibTransId="{1C1AAD9C-786B-447E-BA7B-EFFE7C40AA60}"/>
    <dgm:cxn modelId="{F1BA6BB5-AE02-4178-A809-8E3AD0C2E603}" type="presOf" srcId="{DB97E37F-2247-4A02-87DB-D171FAD878F6}" destId="{644735C4-8CB5-4C12-84F5-D939F684298A}" srcOrd="0" destOrd="0" presId="urn:microsoft.com/office/officeart/2005/8/layout/vList2"/>
    <dgm:cxn modelId="{56B822F2-FDAC-4D7F-8F83-2E582101BF5A}" srcId="{8F987E3F-497A-412F-BC3F-8728C3C4385F}" destId="{05D7FDE2-4D52-43A3-899A-8340AC3FB40D}" srcOrd="4" destOrd="0" parTransId="{3BB57778-F28A-4FD7-9261-964FDD732979}" sibTransId="{87E729B0-361C-4509-8D65-F659D3E95FDD}"/>
    <dgm:cxn modelId="{2BEA79F8-FA8E-4B58-A3FA-50288512862E}" type="presOf" srcId="{CFE2F4A9-F1FC-4265-8472-05B30783F04A}" destId="{6968F227-B858-49ED-8D85-5F6E20C3D611}" srcOrd="0" destOrd="0" presId="urn:microsoft.com/office/officeart/2005/8/layout/vList2"/>
    <dgm:cxn modelId="{7B986DFD-A2C4-4CBE-A063-61B760DEF205}" srcId="{8F987E3F-497A-412F-BC3F-8728C3C4385F}" destId="{DB97E37F-2247-4A02-87DB-D171FAD878F6}" srcOrd="2" destOrd="0" parTransId="{D6F5C8A0-A1B4-4F62-AB58-568CEB9CBAFE}" sibTransId="{6EE092DB-249F-4A7C-8B2A-4B69899441C3}"/>
    <dgm:cxn modelId="{FFF9DC4A-5447-45FB-87A9-D181643D3122}" type="presParOf" srcId="{BC3B54B1-E912-42F3-8DF9-015FFBD02AB4}" destId="{6968F227-B858-49ED-8D85-5F6E20C3D611}" srcOrd="0" destOrd="0" presId="urn:microsoft.com/office/officeart/2005/8/layout/vList2"/>
    <dgm:cxn modelId="{6FE0DD00-E98B-4A0F-BF97-5FCB33155979}" type="presParOf" srcId="{BC3B54B1-E912-42F3-8DF9-015FFBD02AB4}" destId="{66235254-F49A-4195-BF51-3694ADB636A0}" srcOrd="1" destOrd="0" presId="urn:microsoft.com/office/officeart/2005/8/layout/vList2"/>
    <dgm:cxn modelId="{C64D161B-E6A2-4A36-9B72-57F2D3FF7725}" type="presParOf" srcId="{BC3B54B1-E912-42F3-8DF9-015FFBD02AB4}" destId="{463D4A9F-3CB8-4A6E-8319-EF7D320B24CC}" srcOrd="2" destOrd="0" presId="urn:microsoft.com/office/officeart/2005/8/layout/vList2"/>
    <dgm:cxn modelId="{67224AD7-17AA-4717-9F0D-190475A54B47}" type="presParOf" srcId="{BC3B54B1-E912-42F3-8DF9-015FFBD02AB4}" destId="{515BA8F7-CEE7-4173-9089-24AC3BD6848F}" srcOrd="3" destOrd="0" presId="urn:microsoft.com/office/officeart/2005/8/layout/vList2"/>
    <dgm:cxn modelId="{8DB42C50-7042-45BD-89BC-CCD379030F78}" type="presParOf" srcId="{BC3B54B1-E912-42F3-8DF9-015FFBD02AB4}" destId="{644735C4-8CB5-4C12-84F5-D939F684298A}" srcOrd="4" destOrd="0" presId="urn:microsoft.com/office/officeart/2005/8/layout/vList2"/>
    <dgm:cxn modelId="{1BEEB4D9-0D0B-41C1-AD6B-4F7E94B7BFEC}" type="presParOf" srcId="{BC3B54B1-E912-42F3-8DF9-015FFBD02AB4}" destId="{72150C2A-D5A1-4FBB-84C0-22E8312647FD}" srcOrd="5" destOrd="0" presId="urn:microsoft.com/office/officeart/2005/8/layout/vList2"/>
    <dgm:cxn modelId="{2DE0D7C9-9498-43B4-A70C-D8D4B46A40B8}" type="presParOf" srcId="{BC3B54B1-E912-42F3-8DF9-015FFBD02AB4}" destId="{2057C378-A1F8-4AB9-93C5-7E1C9B7382A3}" srcOrd="6" destOrd="0" presId="urn:microsoft.com/office/officeart/2005/8/layout/vList2"/>
    <dgm:cxn modelId="{424DA365-89AF-41E1-B05A-0A26DD3B18FE}" type="presParOf" srcId="{BC3B54B1-E912-42F3-8DF9-015FFBD02AB4}" destId="{32CE08E2-A318-4974-A7D2-BD2D2117FD88}" srcOrd="7" destOrd="0" presId="urn:microsoft.com/office/officeart/2005/8/layout/vList2"/>
    <dgm:cxn modelId="{DC74863D-D46F-4AE1-9040-1FB284033F03}" type="presParOf" srcId="{BC3B54B1-E912-42F3-8DF9-015FFBD02AB4}" destId="{4975F348-1FA8-4D81-8E23-EAA274B58C85}" srcOrd="8" destOrd="0" presId="urn:microsoft.com/office/officeart/2005/8/layout/vList2"/>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72A9440-ABA5-4675-9AF6-EBCE17B46DF1}" type="doc">
      <dgm:prSet loTypeId="urn:microsoft.com/office/officeart/2016/7/layout/BasicLinearProcessNumbered" loCatId="process" qsTypeId="urn:microsoft.com/office/officeart/2005/8/quickstyle/simple1" qsCatId="simple" csTypeId="urn:microsoft.com/office/officeart/2005/8/colors/colorful2" csCatId="colorful" phldr="1"/>
      <dgm:spPr/>
      <dgm:t>
        <a:bodyPr/>
        <a:lstStyle/>
        <a:p>
          <a:endParaRPr lang="en-US"/>
        </a:p>
      </dgm:t>
    </dgm:pt>
    <dgm:pt modelId="{E1458A0A-5BAC-446D-A3D1-735F4E55552E}">
      <dgm:prSet custT="1"/>
      <dgm:spPr/>
      <dgm:t>
        <a:bodyPr/>
        <a:lstStyle/>
        <a:p>
          <a:r>
            <a:rPr lang="en-US" sz="1800" b="0" i="0" baseline="0">
              <a:latin typeface="Arial" panose="020B0604020202020204" pitchFamily="34" charset="0"/>
              <a:cs typeface="Arial" panose="020B0604020202020204" pitchFamily="34" charset="0"/>
            </a:rPr>
            <a:t>Explore alternative budgeting methods for projecting or averaging income.</a:t>
          </a:r>
          <a:endParaRPr lang="en-US" sz="1800" b="0">
            <a:latin typeface="Arial" panose="020B0604020202020204" pitchFamily="34" charset="0"/>
            <a:cs typeface="Arial" panose="020B0604020202020204" pitchFamily="34" charset="0"/>
          </a:endParaRPr>
        </a:p>
      </dgm:t>
    </dgm:pt>
    <dgm:pt modelId="{2DBB943B-A00B-4C97-9BFE-38D090F61027}" type="parTrans" cxnId="{8989BE3B-75FC-49EC-8FCC-7B9D6A5B5D0F}">
      <dgm:prSet/>
      <dgm:spPr/>
      <dgm:t>
        <a:bodyPr/>
        <a:lstStyle/>
        <a:p>
          <a:endParaRPr lang="en-US"/>
        </a:p>
      </dgm:t>
    </dgm:pt>
    <dgm:pt modelId="{2035787E-6C7A-4353-A058-5BAD62A52370}" type="sibTrans" cxnId="{8989BE3B-75FC-49EC-8FCC-7B9D6A5B5D0F}">
      <dgm:prSet phldrT="1"/>
      <dgm:spPr/>
      <dgm:t>
        <a:bodyPr/>
        <a:lstStyle/>
        <a:p>
          <a:r>
            <a:rPr lang="en-US"/>
            <a:t>1</a:t>
          </a:r>
        </a:p>
      </dgm:t>
    </dgm:pt>
    <dgm:pt modelId="{49C1D925-32F1-4016-9321-3F14E5014B36}">
      <dgm:prSet custT="1"/>
      <dgm:spPr/>
      <dgm:t>
        <a:bodyPr/>
        <a:lstStyle/>
        <a:p>
          <a:r>
            <a:rPr lang="en-US" sz="1800" b="0" i="0" baseline="0">
              <a:latin typeface="Arial" panose="020B0604020202020204" pitchFamily="34" charset="0"/>
              <a:cs typeface="Arial" panose="020B0604020202020204" pitchFamily="34" charset="0"/>
            </a:rPr>
            <a:t>Determine which budgeting method is the most representative estimate of the budget unit’s income over the certification period.</a:t>
          </a:r>
          <a:endParaRPr lang="en-US" sz="1800" b="0">
            <a:latin typeface="Arial" panose="020B0604020202020204" pitchFamily="34" charset="0"/>
            <a:cs typeface="Arial" panose="020B0604020202020204" pitchFamily="34" charset="0"/>
          </a:endParaRPr>
        </a:p>
      </dgm:t>
    </dgm:pt>
    <dgm:pt modelId="{D0FA065F-513B-4B33-9D8E-55C2EA5C1D96}" type="parTrans" cxnId="{66AD6EA1-4DB6-4FF1-A3EB-4C16EDB3DE72}">
      <dgm:prSet/>
      <dgm:spPr/>
      <dgm:t>
        <a:bodyPr/>
        <a:lstStyle/>
        <a:p>
          <a:endParaRPr lang="en-US"/>
        </a:p>
      </dgm:t>
    </dgm:pt>
    <dgm:pt modelId="{2D387681-1763-46B6-904B-EAEAC681A2BB}" type="sibTrans" cxnId="{66AD6EA1-4DB6-4FF1-A3EB-4C16EDB3DE72}">
      <dgm:prSet phldrT="2"/>
      <dgm:spPr/>
      <dgm:t>
        <a:bodyPr/>
        <a:lstStyle/>
        <a:p>
          <a:r>
            <a:rPr lang="en-US"/>
            <a:t>2</a:t>
          </a:r>
        </a:p>
      </dgm:t>
    </dgm:pt>
    <dgm:pt modelId="{48B1EF6A-2AA1-43DA-96CC-56DFB3982FB6}">
      <dgm:prSet custT="1"/>
      <dgm:spPr/>
      <dgm:t>
        <a:bodyPr/>
        <a:lstStyle/>
        <a:p>
          <a:r>
            <a:rPr lang="en-US" sz="1800" b="0" i="0" baseline="0">
              <a:latin typeface="Arial" panose="020B0604020202020204" pitchFamily="34" charset="0"/>
              <a:cs typeface="Arial" panose="020B0604020202020204" pitchFamily="34" charset="0"/>
            </a:rPr>
            <a:t>Project income using the best available information about the number of hours, rate of pay, and frequency of pay expected to be received over the certification period.</a:t>
          </a:r>
          <a:endParaRPr lang="en-US" sz="1800" b="0">
            <a:latin typeface="Arial" panose="020B0604020202020204" pitchFamily="34" charset="0"/>
            <a:cs typeface="Arial" panose="020B0604020202020204" pitchFamily="34" charset="0"/>
          </a:endParaRPr>
        </a:p>
      </dgm:t>
    </dgm:pt>
    <dgm:pt modelId="{9E8020C5-D754-480B-9FBF-055A3351D665}" type="parTrans" cxnId="{399CB665-EC2C-4251-B144-A3528B04CB97}">
      <dgm:prSet/>
      <dgm:spPr/>
      <dgm:t>
        <a:bodyPr/>
        <a:lstStyle/>
        <a:p>
          <a:endParaRPr lang="en-US"/>
        </a:p>
      </dgm:t>
    </dgm:pt>
    <dgm:pt modelId="{80B74399-C530-431B-B1F3-358C4D2C7E0D}" type="sibTrans" cxnId="{399CB665-EC2C-4251-B144-A3528B04CB97}">
      <dgm:prSet phldrT="3"/>
      <dgm:spPr/>
      <dgm:t>
        <a:bodyPr/>
        <a:lstStyle/>
        <a:p>
          <a:r>
            <a:rPr lang="en-US"/>
            <a:t>3</a:t>
          </a:r>
        </a:p>
      </dgm:t>
    </dgm:pt>
    <dgm:pt modelId="{D7179CB3-409E-4C40-8169-D269C3C1E624}">
      <dgm:prSet custT="1"/>
      <dgm:spPr/>
      <dgm:t>
        <a:bodyPr/>
        <a:lstStyle/>
        <a:p>
          <a:r>
            <a:rPr lang="en-US" sz="1800" b="0" i="0" baseline="0" dirty="0">
              <a:latin typeface="Arial" panose="020B0604020202020204" pitchFamily="34" charset="0"/>
              <a:cs typeface="Arial" panose="020B0604020202020204" pitchFamily="34" charset="0"/>
            </a:rPr>
            <a:t>If you use an alternate budgeting method, you must document why the base period is not representative and how you determined what is.</a:t>
          </a:r>
          <a:endParaRPr lang="en-US" sz="1300" b="0" dirty="0">
            <a:latin typeface="Arial" panose="020B0604020202020204" pitchFamily="34" charset="0"/>
            <a:cs typeface="Arial" panose="020B0604020202020204" pitchFamily="34" charset="0"/>
          </a:endParaRPr>
        </a:p>
      </dgm:t>
    </dgm:pt>
    <dgm:pt modelId="{C660579D-4E1D-41C0-96AC-0CDAE10C250E}" type="parTrans" cxnId="{261930FA-5110-40F9-8415-C0ECB571A9C3}">
      <dgm:prSet/>
      <dgm:spPr/>
      <dgm:t>
        <a:bodyPr/>
        <a:lstStyle/>
        <a:p>
          <a:endParaRPr lang="en-US"/>
        </a:p>
      </dgm:t>
    </dgm:pt>
    <dgm:pt modelId="{94BD2FF5-A374-4614-9945-D332625C1509}" type="sibTrans" cxnId="{261930FA-5110-40F9-8415-C0ECB571A9C3}">
      <dgm:prSet phldrT="4"/>
      <dgm:spPr/>
      <dgm:t>
        <a:bodyPr/>
        <a:lstStyle/>
        <a:p>
          <a:r>
            <a:rPr lang="en-US"/>
            <a:t>4</a:t>
          </a:r>
        </a:p>
      </dgm:t>
    </dgm:pt>
    <dgm:pt modelId="{EB3B62AA-C54D-4DB6-B130-2DD4D27B5473}" type="pres">
      <dgm:prSet presAssocID="{F72A9440-ABA5-4675-9AF6-EBCE17B46DF1}" presName="Name0" presStyleCnt="0">
        <dgm:presLayoutVars>
          <dgm:animLvl val="lvl"/>
          <dgm:resizeHandles val="exact"/>
        </dgm:presLayoutVars>
      </dgm:prSet>
      <dgm:spPr/>
    </dgm:pt>
    <dgm:pt modelId="{3218AFE0-0ABD-4432-A4EF-643C68275760}" type="pres">
      <dgm:prSet presAssocID="{E1458A0A-5BAC-446D-A3D1-735F4E55552E}" presName="compositeNode" presStyleCnt="0">
        <dgm:presLayoutVars>
          <dgm:bulletEnabled val="1"/>
        </dgm:presLayoutVars>
      </dgm:prSet>
      <dgm:spPr/>
    </dgm:pt>
    <dgm:pt modelId="{90B8CC4C-6C32-44E5-8B0D-A1184C67F415}" type="pres">
      <dgm:prSet presAssocID="{E1458A0A-5BAC-446D-A3D1-735F4E55552E}" presName="bgRect" presStyleLbl="bgAccFollowNode1" presStyleIdx="0" presStyleCnt="4" custScaleY="149483"/>
      <dgm:spPr/>
    </dgm:pt>
    <dgm:pt modelId="{F76F2B3D-1067-4672-89D0-DC6EC5F54B7B}" type="pres">
      <dgm:prSet presAssocID="{2035787E-6C7A-4353-A058-5BAD62A52370}" presName="sibTransNodeCircle" presStyleLbl="alignNode1" presStyleIdx="0" presStyleCnt="8" custLinFactNeighborX="-11135" custLinFactNeighborY="-73198">
        <dgm:presLayoutVars>
          <dgm:chMax val="0"/>
          <dgm:bulletEnabled/>
        </dgm:presLayoutVars>
      </dgm:prSet>
      <dgm:spPr/>
    </dgm:pt>
    <dgm:pt modelId="{8F77EDE6-2EBC-402F-B1FA-F2E397A8BDC3}" type="pres">
      <dgm:prSet presAssocID="{E1458A0A-5BAC-446D-A3D1-735F4E55552E}" presName="bottomLine" presStyleLbl="alignNode1" presStyleIdx="1" presStyleCnt="8" custLinFactY="589600000" custLinFactNeighborX="-126" custLinFactNeighborY="589686111">
        <dgm:presLayoutVars/>
      </dgm:prSet>
      <dgm:spPr/>
    </dgm:pt>
    <dgm:pt modelId="{DDE0B484-C437-4429-98CC-CDF34E3129E0}" type="pres">
      <dgm:prSet presAssocID="{E1458A0A-5BAC-446D-A3D1-735F4E55552E}" presName="nodeText" presStyleLbl="bgAccFollowNode1" presStyleIdx="0" presStyleCnt="4">
        <dgm:presLayoutVars>
          <dgm:bulletEnabled val="1"/>
        </dgm:presLayoutVars>
      </dgm:prSet>
      <dgm:spPr/>
    </dgm:pt>
    <dgm:pt modelId="{D3CA71AD-F032-466D-A518-2EFBB4D32022}" type="pres">
      <dgm:prSet presAssocID="{2035787E-6C7A-4353-A058-5BAD62A52370}" presName="sibTrans" presStyleCnt="0"/>
      <dgm:spPr/>
    </dgm:pt>
    <dgm:pt modelId="{5FFEFD6A-A10E-4166-813F-CEC93FF09757}" type="pres">
      <dgm:prSet presAssocID="{49C1D925-32F1-4016-9321-3F14E5014B36}" presName="compositeNode" presStyleCnt="0">
        <dgm:presLayoutVars>
          <dgm:bulletEnabled val="1"/>
        </dgm:presLayoutVars>
      </dgm:prSet>
      <dgm:spPr/>
    </dgm:pt>
    <dgm:pt modelId="{1BE03814-BB50-4A37-968E-C8CB1F62A835}" type="pres">
      <dgm:prSet presAssocID="{49C1D925-32F1-4016-9321-3F14E5014B36}" presName="bgRect" presStyleLbl="bgAccFollowNode1" presStyleIdx="1" presStyleCnt="4" custScaleY="149483"/>
      <dgm:spPr/>
    </dgm:pt>
    <dgm:pt modelId="{20F2DD4B-0FBE-459B-88FE-D9AB794769A8}" type="pres">
      <dgm:prSet presAssocID="{2D387681-1763-46B6-904B-EAEAC681A2BB}" presName="sibTransNodeCircle" presStyleLbl="alignNode1" presStyleIdx="2" presStyleCnt="8" custLinFactNeighborX="-12726" custLinFactNeighborY="-73198">
        <dgm:presLayoutVars>
          <dgm:chMax val="0"/>
          <dgm:bulletEnabled/>
        </dgm:presLayoutVars>
      </dgm:prSet>
      <dgm:spPr/>
    </dgm:pt>
    <dgm:pt modelId="{34204EB2-5B19-4AD1-8672-582FF8312586}" type="pres">
      <dgm:prSet presAssocID="{49C1D925-32F1-4016-9321-3F14E5014B36}" presName="bottomLine" presStyleLbl="alignNode1" presStyleIdx="3" presStyleCnt="8" custLinFactY="578300000" custLinFactNeighborY="578306944">
        <dgm:presLayoutVars/>
      </dgm:prSet>
      <dgm:spPr/>
    </dgm:pt>
    <dgm:pt modelId="{90031B51-BFF1-474C-9589-F1EF3CC03DE9}" type="pres">
      <dgm:prSet presAssocID="{49C1D925-32F1-4016-9321-3F14E5014B36}" presName="nodeText" presStyleLbl="bgAccFollowNode1" presStyleIdx="1" presStyleCnt="4">
        <dgm:presLayoutVars>
          <dgm:bulletEnabled val="1"/>
        </dgm:presLayoutVars>
      </dgm:prSet>
      <dgm:spPr/>
    </dgm:pt>
    <dgm:pt modelId="{49DE25E7-05C4-41F0-BE9C-39C9B7485AB3}" type="pres">
      <dgm:prSet presAssocID="{2D387681-1763-46B6-904B-EAEAC681A2BB}" presName="sibTrans" presStyleCnt="0"/>
      <dgm:spPr/>
    </dgm:pt>
    <dgm:pt modelId="{042C6113-44E0-422A-9C9F-0397B74B351C}" type="pres">
      <dgm:prSet presAssocID="{48B1EF6A-2AA1-43DA-96CC-56DFB3982FB6}" presName="compositeNode" presStyleCnt="0">
        <dgm:presLayoutVars>
          <dgm:bulletEnabled val="1"/>
        </dgm:presLayoutVars>
      </dgm:prSet>
      <dgm:spPr/>
    </dgm:pt>
    <dgm:pt modelId="{457DC12F-5E68-4946-8E5C-9C51B0F27509}" type="pres">
      <dgm:prSet presAssocID="{48B1EF6A-2AA1-43DA-96CC-56DFB3982FB6}" presName="bgRect" presStyleLbl="bgAccFollowNode1" presStyleIdx="2" presStyleCnt="4" custScaleY="149483"/>
      <dgm:spPr/>
    </dgm:pt>
    <dgm:pt modelId="{29E998F8-2189-465E-BC67-0E59CACE78D9}" type="pres">
      <dgm:prSet presAssocID="{80B74399-C530-431B-B1F3-358C4D2C7E0D}" presName="sibTransNodeCircle" presStyleLbl="alignNode1" presStyleIdx="4" presStyleCnt="8" custLinFactNeighborX="-14316" custLinFactNeighborY="-73198">
        <dgm:presLayoutVars>
          <dgm:chMax val="0"/>
          <dgm:bulletEnabled/>
        </dgm:presLayoutVars>
      </dgm:prSet>
      <dgm:spPr/>
    </dgm:pt>
    <dgm:pt modelId="{CC1D24EB-C540-4386-9238-95AFD49C925F}" type="pres">
      <dgm:prSet presAssocID="{48B1EF6A-2AA1-43DA-96CC-56DFB3982FB6}" presName="bottomLine" presStyleLbl="alignNode1" presStyleIdx="5" presStyleCnt="8" custLinFactY="719848609" custLinFactNeighborX="4461" custLinFactNeighborY="719900000">
        <dgm:presLayoutVars/>
      </dgm:prSet>
      <dgm:spPr/>
    </dgm:pt>
    <dgm:pt modelId="{EAC77035-1708-463F-B8C4-016440B1C235}" type="pres">
      <dgm:prSet presAssocID="{48B1EF6A-2AA1-43DA-96CC-56DFB3982FB6}" presName="nodeText" presStyleLbl="bgAccFollowNode1" presStyleIdx="2" presStyleCnt="4">
        <dgm:presLayoutVars>
          <dgm:bulletEnabled val="1"/>
        </dgm:presLayoutVars>
      </dgm:prSet>
      <dgm:spPr/>
    </dgm:pt>
    <dgm:pt modelId="{94F13CFA-C975-4171-9211-4823A1047B30}" type="pres">
      <dgm:prSet presAssocID="{80B74399-C530-431B-B1F3-358C4D2C7E0D}" presName="sibTrans" presStyleCnt="0"/>
      <dgm:spPr/>
    </dgm:pt>
    <dgm:pt modelId="{A2753F13-0715-47E9-A52D-E4EE22545675}" type="pres">
      <dgm:prSet presAssocID="{D7179CB3-409E-4C40-8169-D269C3C1E624}" presName="compositeNode" presStyleCnt="0">
        <dgm:presLayoutVars>
          <dgm:bulletEnabled val="1"/>
        </dgm:presLayoutVars>
      </dgm:prSet>
      <dgm:spPr/>
    </dgm:pt>
    <dgm:pt modelId="{0645AD57-9C36-4809-A80E-63B3EF8B3B7F}" type="pres">
      <dgm:prSet presAssocID="{D7179CB3-409E-4C40-8169-D269C3C1E624}" presName="bgRect" presStyleLbl="bgAccFollowNode1" presStyleIdx="3" presStyleCnt="4" custScaleY="149483" custLinFactNeighborX="126" custLinFactNeighborY="-6588"/>
      <dgm:spPr/>
    </dgm:pt>
    <dgm:pt modelId="{5345BB95-79EA-4713-AA84-A0A103CBBECA}" type="pres">
      <dgm:prSet presAssocID="{94BD2FF5-A374-4614-9945-D332625C1509}" presName="sibTransNodeCircle" presStyleLbl="alignNode1" presStyleIdx="6" presStyleCnt="8" custLinFactNeighborX="0" custLinFactNeighborY="-73198">
        <dgm:presLayoutVars>
          <dgm:chMax val="0"/>
          <dgm:bulletEnabled/>
        </dgm:presLayoutVars>
      </dgm:prSet>
      <dgm:spPr/>
    </dgm:pt>
    <dgm:pt modelId="{1E297DFE-5B5A-4480-AAA1-385B89CD55E8}" type="pres">
      <dgm:prSet presAssocID="{D7179CB3-409E-4C40-8169-D269C3C1E624}" presName="bottomLine" presStyleLbl="alignNode1" presStyleIdx="7" presStyleCnt="8" custLinFactY="589600000" custLinFactNeighborX="126" custLinFactNeighborY="589684722">
        <dgm:presLayoutVars/>
      </dgm:prSet>
      <dgm:spPr/>
    </dgm:pt>
    <dgm:pt modelId="{46074A1E-44AA-4770-9121-2F43E87DDF48}" type="pres">
      <dgm:prSet presAssocID="{D7179CB3-409E-4C40-8169-D269C3C1E624}" presName="nodeText" presStyleLbl="bgAccFollowNode1" presStyleIdx="3" presStyleCnt="4">
        <dgm:presLayoutVars>
          <dgm:bulletEnabled val="1"/>
        </dgm:presLayoutVars>
      </dgm:prSet>
      <dgm:spPr/>
    </dgm:pt>
  </dgm:ptLst>
  <dgm:cxnLst>
    <dgm:cxn modelId="{21D9FD06-DB1B-4754-B32F-02911A2960A4}" type="presOf" srcId="{E1458A0A-5BAC-446D-A3D1-735F4E55552E}" destId="{90B8CC4C-6C32-44E5-8B0D-A1184C67F415}" srcOrd="0" destOrd="0" presId="urn:microsoft.com/office/officeart/2016/7/layout/BasicLinearProcessNumbered"/>
    <dgm:cxn modelId="{73FE0915-7DCA-4D5F-914B-D00B6D835A32}" type="presOf" srcId="{48B1EF6A-2AA1-43DA-96CC-56DFB3982FB6}" destId="{457DC12F-5E68-4946-8E5C-9C51B0F27509}" srcOrd="0" destOrd="0" presId="urn:microsoft.com/office/officeart/2016/7/layout/BasicLinearProcessNumbered"/>
    <dgm:cxn modelId="{8989BE3B-75FC-49EC-8FCC-7B9D6A5B5D0F}" srcId="{F72A9440-ABA5-4675-9AF6-EBCE17B46DF1}" destId="{E1458A0A-5BAC-446D-A3D1-735F4E55552E}" srcOrd="0" destOrd="0" parTransId="{2DBB943B-A00B-4C97-9BFE-38D090F61027}" sibTransId="{2035787E-6C7A-4353-A058-5BAD62A52370}"/>
    <dgm:cxn modelId="{399CB665-EC2C-4251-B144-A3528B04CB97}" srcId="{F72A9440-ABA5-4675-9AF6-EBCE17B46DF1}" destId="{48B1EF6A-2AA1-43DA-96CC-56DFB3982FB6}" srcOrd="2" destOrd="0" parTransId="{9E8020C5-D754-480B-9FBF-055A3351D665}" sibTransId="{80B74399-C530-431B-B1F3-358C4D2C7E0D}"/>
    <dgm:cxn modelId="{F3A1A54D-6625-4D83-BE30-3D416775169B}" type="presOf" srcId="{94BD2FF5-A374-4614-9945-D332625C1509}" destId="{5345BB95-79EA-4713-AA84-A0A103CBBECA}" srcOrd="0" destOrd="0" presId="urn:microsoft.com/office/officeart/2016/7/layout/BasicLinearProcessNumbered"/>
    <dgm:cxn modelId="{B0A3A76F-9961-4416-9855-A0D54EE5EA41}" type="presOf" srcId="{D7179CB3-409E-4C40-8169-D269C3C1E624}" destId="{0645AD57-9C36-4809-A80E-63B3EF8B3B7F}" srcOrd="0" destOrd="0" presId="urn:microsoft.com/office/officeart/2016/7/layout/BasicLinearProcessNumbered"/>
    <dgm:cxn modelId="{55922550-787B-4DE1-BE97-73C036F35EEF}" type="presOf" srcId="{2035787E-6C7A-4353-A058-5BAD62A52370}" destId="{F76F2B3D-1067-4672-89D0-DC6EC5F54B7B}" srcOrd="0" destOrd="0" presId="urn:microsoft.com/office/officeart/2016/7/layout/BasicLinearProcessNumbered"/>
    <dgm:cxn modelId="{66AD6EA1-4DB6-4FF1-A3EB-4C16EDB3DE72}" srcId="{F72A9440-ABA5-4675-9AF6-EBCE17B46DF1}" destId="{49C1D925-32F1-4016-9321-3F14E5014B36}" srcOrd="1" destOrd="0" parTransId="{D0FA065F-513B-4B33-9D8E-55C2EA5C1D96}" sibTransId="{2D387681-1763-46B6-904B-EAEAC681A2BB}"/>
    <dgm:cxn modelId="{4D58FDA2-EBDC-4CA2-9E28-CFE47F3FB905}" type="presOf" srcId="{F72A9440-ABA5-4675-9AF6-EBCE17B46DF1}" destId="{EB3B62AA-C54D-4DB6-B130-2DD4D27B5473}" srcOrd="0" destOrd="0" presId="urn:microsoft.com/office/officeart/2016/7/layout/BasicLinearProcessNumbered"/>
    <dgm:cxn modelId="{1A1C74D1-B3F9-40D3-95CF-34D4D35D2BA9}" type="presOf" srcId="{D7179CB3-409E-4C40-8169-D269C3C1E624}" destId="{46074A1E-44AA-4770-9121-2F43E87DDF48}" srcOrd="1" destOrd="0" presId="urn:microsoft.com/office/officeart/2016/7/layout/BasicLinearProcessNumbered"/>
    <dgm:cxn modelId="{8E9FA4D2-55FC-4F39-99B3-571982355281}" type="presOf" srcId="{49C1D925-32F1-4016-9321-3F14E5014B36}" destId="{1BE03814-BB50-4A37-968E-C8CB1F62A835}" srcOrd="0" destOrd="0" presId="urn:microsoft.com/office/officeart/2016/7/layout/BasicLinearProcessNumbered"/>
    <dgm:cxn modelId="{328BAED2-3172-41F6-9D0B-2A09C2DE7F06}" type="presOf" srcId="{49C1D925-32F1-4016-9321-3F14E5014B36}" destId="{90031B51-BFF1-474C-9589-F1EF3CC03DE9}" srcOrd="1" destOrd="0" presId="urn:microsoft.com/office/officeart/2016/7/layout/BasicLinearProcessNumbered"/>
    <dgm:cxn modelId="{08A377DD-A150-4E14-A777-74D8173AE484}" type="presOf" srcId="{2D387681-1763-46B6-904B-EAEAC681A2BB}" destId="{20F2DD4B-0FBE-459B-88FE-D9AB794769A8}" srcOrd="0" destOrd="0" presId="urn:microsoft.com/office/officeart/2016/7/layout/BasicLinearProcessNumbered"/>
    <dgm:cxn modelId="{AEDCE1DF-83A4-4151-8293-4651788FDA14}" type="presOf" srcId="{80B74399-C530-431B-B1F3-358C4D2C7E0D}" destId="{29E998F8-2189-465E-BC67-0E59CACE78D9}" srcOrd="0" destOrd="0" presId="urn:microsoft.com/office/officeart/2016/7/layout/BasicLinearProcessNumbered"/>
    <dgm:cxn modelId="{785D32F5-3782-4032-A7EB-8DC69276751E}" type="presOf" srcId="{48B1EF6A-2AA1-43DA-96CC-56DFB3982FB6}" destId="{EAC77035-1708-463F-B8C4-016440B1C235}" srcOrd="1" destOrd="0" presId="urn:microsoft.com/office/officeart/2016/7/layout/BasicLinearProcessNumbered"/>
    <dgm:cxn modelId="{261930FA-5110-40F9-8415-C0ECB571A9C3}" srcId="{F72A9440-ABA5-4675-9AF6-EBCE17B46DF1}" destId="{D7179CB3-409E-4C40-8169-D269C3C1E624}" srcOrd="3" destOrd="0" parTransId="{C660579D-4E1D-41C0-96AC-0CDAE10C250E}" sibTransId="{94BD2FF5-A374-4614-9945-D332625C1509}"/>
    <dgm:cxn modelId="{323548FF-C2C3-4071-ACD7-775EC9AC0E32}" type="presOf" srcId="{E1458A0A-5BAC-446D-A3D1-735F4E55552E}" destId="{DDE0B484-C437-4429-98CC-CDF34E3129E0}" srcOrd="1" destOrd="0" presId="urn:microsoft.com/office/officeart/2016/7/layout/BasicLinearProcessNumbered"/>
    <dgm:cxn modelId="{44438D5E-D02F-4566-888E-7778800070BD}" type="presParOf" srcId="{EB3B62AA-C54D-4DB6-B130-2DD4D27B5473}" destId="{3218AFE0-0ABD-4432-A4EF-643C68275760}" srcOrd="0" destOrd="0" presId="urn:microsoft.com/office/officeart/2016/7/layout/BasicLinearProcessNumbered"/>
    <dgm:cxn modelId="{178A62BE-7A54-44C0-A1DF-D9DAC87CE002}" type="presParOf" srcId="{3218AFE0-0ABD-4432-A4EF-643C68275760}" destId="{90B8CC4C-6C32-44E5-8B0D-A1184C67F415}" srcOrd="0" destOrd="0" presId="urn:microsoft.com/office/officeart/2016/7/layout/BasicLinearProcessNumbered"/>
    <dgm:cxn modelId="{E9750CC3-59D1-4762-8B38-6ABC963184AA}" type="presParOf" srcId="{3218AFE0-0ABD-4432-A4EF-643C68275760}" destId="{F76F2B3D-1067-4672-89D0-DC6EC5F54B7B}" srcOrd="1" destOrd="0" presId="urn:microsoft.com/office/officeart/2016/7/layout/BasicLinearProcessNumbered"/>
    <dgm:cxn modelId="{09736ED2-4C42-419D-B26C-3C5B9F70ADA2}" type="presParOf" srcId="{3218AFE0-0ABD-4432-A4EF-643C68275760}" destId="{8F77EDE6-2EBC-402F-B1FA-F2E397A8BDC3}" srcOrd="2" destOrd="0" presId="urn:microsoft.com/office/officeart/2016/7/layout/BasicLinearProcessNumbered"/>
    <dgm:cxn modelId="{084DEAAB-3B9A-419E-98DF-1DF1D3DD9D32}" type="presParOf" srcId="{3218AFE0-0ABD-4432-A4EF-643C68275760}" destId="{DDE0B484-C437-4429-98CC-CDF34E3129E0}" srcOrd="3" destOrd="0" presId="urn:microsoft.com/office/officeart/2016/7/layout/BasicLinearProcessNumbered"/>
    <dgm:cxn modelId="{D1C55C88-ABE1-4275-B664-6B128C654359}" type="presParOf" srcId="{EB3B62AA-C54D-4DB6-B130-2DD4D27B5473}" destId="{D3CA71AD-F032-466D-A518-2EFBB4D32022}" srcOrd="1" destOrd="0" presId="urn:microsoft.com/office/officeart/2016/7/layout/BasicLinearProcessNumbered"/>
    <dgm:cxn modelId="{03A7B4AF-804B-4013-9760-F3EED9DC33A0}" type="presParOf" srcId="{EB3B62AA-C54D-4DB6-B130-2DD4D27B5473}" destId="{5FFEFD6A-A10E-4166-813F-CEC93FF09757}" srcOrd="2" destOrd="0" presId="urn:microsoft.com/office/officeart/2016/7/layout/BasicLinearProcessNumbered"/>
    <dgm:cxn modelId="{F79D9DAE-252A-430C-961E-66C87D6C8C00}" type="presParOf" srcId="{5FFEFD6A-A10E-4166-813F-CEC93FF09757}" destId="{1BE03814-BB50-4A37-968E-C8CB1F62A835}" srcOrd="0" destOrd="0" presId="urn:microsoft.com/office/officeart/2016/7/layout/BasicLinearProcessNumbered"/>
    <dgm:cxn modelId="{89471D35-EA6B-471F-9DD8-C581896CA07E}" type="presParOf" srcId="{5FFEFD6A-A10E-4166-813F-CEC93FF09757}" destId="{20F2DD4B-0FBE-459B-88FE-D9AB794769A8}" srcOrd="1" destOrd="0" presId="urn:microsoft.com/office/officeart/2016/7/layout/BasicLinearProcessNumbered"/>
    <dgm:cxn modelId="{78885C22-2FA8-439A-8E04-9953EE0B63B7}" type="presParOf" srcId="{5FFEFD6A-A10E-4166-813F-CEC93FF09757}" destId="{34204EB2-5B19-4AD1-8672-582FF8312586}" srcOrd="2" destOrd="0" presId="urn:microsoft.com/office/officeart/2016/7/layout/BasicLinearProcessNumbered"/>
    <dgm:cxn modelId="{DA09A0C3-3E1C-4D65-9BA4-DC16198AA9C1}" type="presParOf" srcId="{5FFEFD6A-A10E-4166-813F-CEC93FF09757}" destId="{90031B51-BFF1-474C-9589-F1EF3CC03DE9}" srcOrd="3" destOrd="0" presId="urn:microsoft.com/office/officeart/2016/7/layout/BasicLinearProcessNumbered"/>
    <dgm:cxn modelId="{C7CFD2AB-4D53-4D38-9329-B9B2B6C0D175}" type="presParOf" srcId="{EB3B62AA-C54D-4DB6-B130-2DD4D27B5473}" destId="{49DE25E7-05C4-41F0-BE9C-39C9B7485AB3}" srcOrd="3" destOrd="0" presId="urn:microsoft.com/office/officeart/2016/7/layout/BasicLinearProcessNumbered"/>
    <dgm:cxn modelId="{80A27A71-AD13-48D9-8BBE-CD10CB01644F}" type="presParOf" srcId="{EB3B62AA-C54D-4DB6-B130-2DD4D27B5473}" destId="{042C6113-44E0-422A-9C9F-0397B74B351C}" srcOrd="4" destOrd="0" presId="urn:microsoft.com/office/officeart/2016/7/layout/BasicLinearProcessNumbered"/>
    <dgm:cxn modelId="{5899793B-7661-4CEF-BC99-B081088F9671}" type="presParOf" srcId="{042C6113-44E0-422A-9C9F-0397B74B351C}" destId="{457DC12F-5E68-4946-8E5C-9C51B0F27509}" srcOrd="0" destOrd="0" presId="urn:microsoft.com/office/officeart/2016/7/layout/BasicLinearProcessNumbered"/>
    <dgm:cxn modelId="{AE16FF44-5DDF-43E6-930B-ED71EB63C89D}" type="presParOf" srcId="{042C6113-44E0-422A-9C9F-0397B74B351C}" destId="{29E998F8-2189-465E-BC67-0E59CACE78D9}" srcOrd="1" destOrd="0" presId="urn:microsoft.com/office/officeart/2016/7/layout/BasicLinearProcessNumbered"/>
    <dgm:cxn modelId="{D06FB46C-A6E6-413F-9DF8-8F4CA82CED97}" type="presParOf" srcId="{042C6113-44E0-422A-9C9F-0397B74B351C}" destId="{CC1D24EB-C540-4386-9238-95AFD49C925F}" srcOrd="2" destOrd="0" presId="urn:microsoft.com/office/officeart/2016/7/layout/BasicLinearProcessNumbered"/>
    <dgm:cxn modelId="{2598F9D4-221C-46D8-9E81-4BEBFE98B43B}" type="presParOf" srcId="{042C6113-44E0-422A-9C9F-0397B74B351C}" destId="{EAC77035-1708-463F-B8C4-016440B1C235}" srcOrd="3" destOrd="0" presId="urn:microsoft.com/office/officeart/2016/7/layout/BasicLinearProcessNumbered"/>
    <dgm:cxn modelId="{68BD01F7-11CC-4C29-98E4-4F51A332E241}" type="presParOf" srcId="{EB3B62AA-C54D-4DB6-B130-2DD4D27B5473}" destId="{94F13CFA-C975-4171-9211-4823A1047B30}" srcOrd="5" destOrd="0" presId="urn:microsoft.com/office/officeart/2016/7/layout/BasicLinearProcessNumbered"/>
    <dgm:cxn modelId="{8488119F-78CF-4012-A13C-B6FCA68A9264}" type="presParOf" srcId="{EB3B62AA-C54D-4DB6-B130-2DD4D27B5473}" destId="{A2753F13-0715-47E9-A52D-E4EE22545675}" srcOrd="6" destOrd="0" presId="urn:microsoft.com/office/officeart/2016/7/layout/BasicLinearProcessNumbered"/>
    <dgm:cxn modelId="{FDD90966-91EA-4A76-A5D6-4DCCD51859C5}" type="presParOf" srcId="{A2753F13-0715-47E9-A52D-E4EE22545675}" destId="{0645AD57-9C36-4809-A80E-63B3EF8B3B7F}" srcOrd="0" destOrd="0" presId="urn:microsoft.com/office/officeart/2016/7/layout/BasicLinearProcessNumbered"/>
    <dgm:cxn modelId="{4541C927-7C07-4A5D-9313-0AA43FB7EC92}" type="presParOf" srcId="{A2753F13-0715-47E9-A52D-E4EE22545675}" destId="{5345BB95-79EA-4713-AA84-A0A103CBBECA}" srcOrd="1" destOrd="0" presId="urn:microsoft.com/office/officeart/2016/7/layout/BasicLinearProcessNumbered"/>
    <dgm:cxn modelId="{CD9D5134-A633-4EF5-9FF0-C398034FA656}" type="presParOf" srcId="{A2753F13-0715-47E9-A52D-E4EE22545675}" destId="{1E297DFE-5B5A-4480-AAA1-385B89CD55E8}" srcOrd="2" destOrd="0" presId="urn:microsoft.com/office/officeart/2016/7/layout/BasicLinearProcessNumbered"/>
    <dgm:cxn modelId="{34557001-1CB8-4119-B5DC-C8C18BC7FB49}" type="presParOf" srcId="{A2753F13-0715-47E9-A52D-E4EE22545675}" destId="{46074A1E-44AA-4770-9121-2F43E87DDF48}" srcOrd="3" destOrd="0" presId="urn:microsoft.com/office/officeart/2016/7/layout/BasicLinearProcessNumbered"/>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BB5EB21-A29B-440B-8880-7113BE231109}" type="doc">
      <dgm:prSet loTypeId="urn:diagrams.loki3.com/BracketList" loCatId="list" qsTypeId="urn:microsoft.com/office/officeart/2005/8/quickstyle/simple1" qsCatId="simple" csTypeId="urn:microsoft.com/office/officeart/2005/8/colors/colorful5" csCatId="colorful" phldr="1"/>
      <dgm:spPr/>
      <dgm:t>
        <a:bodyPr/>
        <a:lstStyle/>
        <a:p>
          <a:endParaRPr lang="en-US"/>
        </a:p>
      </dgm:t>
    </dgm:pt>
    <dgm:pt modelId="{8F2B1936-9F84-4DE7-871A-F8A21E017FBA}">
      <dgm:prSet custT="1"/>
      <dgm:spPr/>
      <dgm:t>
        <a:bodyPr/>
        <a:lstStyle/>
        <a:p>
          <a:r>
            <a:rPr lang="en-US" sz="2000" b="1" i="0">
              <a:latin typeface="Arial" panose="020B0604020202020204" pitchFamily="34" charset="0"/>
              <a:cs typeface="Arial" panose="020B0604020202020204" pitchFamily="34" charset="0"/>
            </a:rPr>
            <a:t>Earned</a:t>
          </a:r>
          <a:endParaRPr lang="en-US" sz="2000" b="1">
            <a:latin typeface="Arial" panose="020B0604020202020204" pitchFamily="34" charset="0"/>
            <a:cs typeface="Arial" panose="020B0604020202020204" pitchFamily="34" charset="0"/>
          </a:endParaRPr>
        </a:p>
      </dgm:t>
    </dgm:pt>
    <dgm:pt modelId="{0711C822-F0E2-49FD-AAA0-19935D000A7B}" type="parTrans" cxnId="{E5DE91B7-521D-4072-83C4-035E29F764CE}">
      <dgm:prSet/>
      <dgm:spPr/>
      <dgm:t>
        <a:bodyPr/>
        <a:lstStyle/>
        <a:p>
          <a:endParaRPr lang="en-US"/>
        </a:p>
      </dgm:t>
    </dgm:pt>
    <dgm:pt modelId="{971E8CC0-E88B-4F12-B898-375121E80246}" type="sibTrans" cxnId="{E5DE91B7-521D-4072-83C4-035E29F764CE}">
      <dgm:prSet/>
      <dgm:spPr/>
      <dgm:t>
        <a:bodyPr/>
        <a:lstStyle/>
        <a:p>
          <a:endParaRPr lang="en-US"/>
        </a:p>
      </dgm:t>
    </dgm:pt>
    <dgm:pt modelId="{F5D42C34-2F18-44D8-9E0B-D4776E398EA4}">
      <dgm:prSet custT="1"/>
      <dgm:spPr/>
      <dgm:t>
        <a:bodyPr/>
        <a:lstStyle/>
        <a:p>
          <a:r>
            <a:rPr lang="en-US" sz="2000" b="1" i="0">
              <a:latin typeface="Arial" panose="020B0604020202020204" pitchFamily="34" charset="0"/>
              <a:ea typeface="+mj-ea"/>
              <a:cs typeface="Arial" panose="020B0604020202020204" pitchFamily="34" charset="0"/>
            </a:rPr>
            <a:t>College Work Study or aid</a:t>
          </a:r>
        </a:p>
      </dgm:t>
    </dgm:pt>
    <dgm:pt modelId="{D35B981D-890C-4BD1-8886-B1CEA31949E3}" type="parTrans" cxnId="{166123CC-A42E-4575-8FF3-CDFE1EFD9CE0}">
      <dgm:prSet/>
      <dgm:spPr/>
      <dgm:t>
        <a:bodyPr/>
        <a:lstStyle/>
        <a:p>
          <a:endParaRPr lang="en-US"/>
        </a:p>
      </dgm:t>
    </dgm:pt>
    <dgm:pt modelId="{3AB097A3-5BB0-4422-9708-B6FA400F2219}" type="sibTrans" cxnId="{166123CC-A42E-4575-8FF3-CDFE1EFD9CE0}">
      <dgm:prSet/>
      <dgm:spPr/>
      <dgm:t>
        <a:bodyPr/>
        <a:lstStyle/>
        <a:p>
          <a:endParaRPr lang="en-US"/>
        </a:p>
      </dgm:t>
    </dgm:pt>
    <dgm:pt modelId="{7D9E45CD-CB0A-43A8-ADF9-9CF0167E1036}">
      <dgm:prSet custT="1"/>
      <dgm:spPr/>
      <dgm:t>
        <a:bodyPr/>
        <a:lstStyle/>
        <a:p>
          <a:r>
            <a:rPr lang="en-US" sz="2000" b="1" i="0">
              <a:latin typeface="Arial" panose="020B0604020202020204" pitchFamily="34" charset="0"/>
              <a:ea typeface="+mj-ea"/>
              <a:cs typeface="Arial" panose="020B0604020202020204" pitchFamily="34" charset="0"/>
            </a:rPr>
            <a:t>Unearned</a:t>
          </a:r>
        </a:p>
      </dgm:t>
    </dgm:pt>
    <dgm:pt modelId="{9896ABDD-C9A4-4541-8FF5-6B857459BAB2}" type="parTrans" cxnId="{BEB91462-8D76-419C-988C-8DC7114B2CE3}">
      <dgm:prSet/>
      <dgm:spPr/>
      <dgm:t>
        <a:bodyPr/>
        <a:lstStyle/>
        <a:p>
          <a:endParaRPr lang="en-US"/>
        </a:p>
      </dgm:t>
    </dgm:pt>
    <dgm:pt modelId="{488B9637-BB47-4396-8810-C536437B9AB6}" type="sibTrans" cxnId="{BEB91462-8D76-419C-988C-8DC7114B2CE3}">
      <dgm:prSet/>
      <dgm:spPr/>
      <dgm:t>
        <a:bodyPr/>
        <a:lstStyle/>
        <a:p>
          <a:endParaRPr lang="en-US"/>
        </a:p>
      </dgm:t>
    </dgm:pt>
    <dgm:pt modelId="{5EEA3B18-AC48-476C-955F-39F1ED8BCC2A}">
      <dgm:prSet custT="1"/>
      <dgm:spPr/>
      <dgm:t>
        <a:bodyPr/>
        <a:lstStyle/>
        <a:p>
          <a:r>
            <a:rPr lang="en-US" sz="2000" b="1" i="0">
              <a:latin typeface="Arial" panose="020B0604020202020204" pitchFamily="34" charset="0"/>
              <a:ea typeface="+mj-ea"/>
              <a:cs typeface="Arial" panose="020B0604020202020204" pitchFamily="34" charset="0"/>
            </a:rPr>
            <a:t>Alimony and Spousal Support</a:t>
          </a:r>
        </a:p>
      </dgm:t>
    </dgm:pt>
    <dgm:pt modelId="{877857F6-A902-446C-8D32-65C609113939}" type="parTrans" cxnId="{014D2581-6DD8-4EAE-81EE-E976D92C3066}">
      <dgm:prSet/>
      <dgm:spPr/>
      <dgm:t>
        <a:bodyPr/>
        <a:lstStyle/>
        <a:p>
          <a:endParaRPr lang="en-US"/>
        </a:p>
      </dgm:t>
    </dgm:pt>
    <dgm:pt modelId="{D0B5BFE0-7871-4817-8EB9-B8EEDC69D157}" type="sibTrans" cxnId="{014D2581-6DD8-4EAE-81EE-E976D92C3066}">
      <dgm:prSet/>
      <dgm:spPr/>
      <dgm:t>
        <a:bodyPr/>
        <a:lstStyle/>
        <a:p>
          <a:endParaRPr lang="en-US"/>
        </a:p>
      </dgm:t>
    </dgm:pt>
    <dgm:pt modelId="{7B703EB6-2FE2-4BBD-BA88-C9240115EEF8}">
      <dgm:prSet custT="1"/>
      <dgm:spPr/>
      <dgm:t>
        <a:bodyPr/>
        <a:lstStyle/>
        <a:p>
          <a:r>
            <a:rPr lang="en-US" sz="2000" b="1" i="0">
              <a:latin typeface="Arial"/>
              <a:ea typeface="+mj-ea"/>
              <a:cs typeface="Arial"/>
            </a:rPr>
            <a:t>Cash Contributions and Monetary Gifts</a:t>
          </a:r>
        </a:p>
      </dgm:t>
    </dgm:pt>
    <dgm:pt modelId="{16CDFCDD-6EAA-4765-8CAC-B0A862A29BE2}" type="parTrans" cxnId="{2493A38B-F172-42EC-8258-B65971F7D41D}">
      <dgm:prSet/>
      <dgm:spPr/>
      <dgm:t>
        <a:bodyPr/>
        <a:lstStyle/>
        <a:p>
          <a:endParaRPr lang="en-US"/>
        </a:p>
      </dgm:t>
    </dgm:pt>
    <dgm:pt modelId="{FB592901-3E69-4BE7-A837-F7DD7FD83DBA}" type="sibTrans" cxnId="{2493A38B-F172-42EC-8258-B65971F7D41D}">
      <dgm:prSet/>
      <dgm:spPr/>
      <dgm:t>
        <a:bodyPr/>
        <a:lstStyle/>
        <a:p>
          <a:endParaRPr lang="en-US"/>
        </a:p>
      </dgm:t>
    </dgm:pt>
    <dgm:pt modelId="{F7ABC6CF-6CAA-4CF5-A58E-1E93713436A4}">
      <dgm:prSet custT="1"/>
      <dgm:spPr/>
      <dgm:t>
        <a:bodyPr/>
        <a:lstStyle/>
        <a:p>
          <a:r>
            <a:rPr lang="en-US" sz="2000" b="1" i="0">
              <a:latin typeface="Arial"/>
              <a:ea typeface="+mj-ea"/>
              <a:cs typeface="Arial"/>
            </a:rPr>
            <a:t>Child Support (Indirect and Direct)</a:t>
          </a:r>
        </a:p>
      </dgm:t>
    </dgm:pt>
    <dgm:pt modelId="{773D343F-8BCD-4CC7-94E1-A918BD22E377}" type="parTrans" cxnId="{BDBB0E97-B1B7-433F-A3C0-AFBCF6AF6F7B}">
      <dgm:prSet/>
      <dgm:spPr/>
      <dgm:t>
        <a:bodyPr/>
        <a:lstStyle/>
        <a:p>
          <a:endParaRPr lang="en-US"/>
        </a:p>
      </dgm:t>
    </dgm:pt>
    <dgm:pt modelId="{62655498-014E-4AD8-83CE-3241B5CBB1CD}" type="sibTrans" cxnId="{BDBB0E97-B1B7-433F-A3C0-AFBCF6AF6F7B}">
      <dgm:prSet/>
      <dgm:spPr/>
      <dgm:t>
        <a:bodyPr/>
        <a:lstStyle/>
        <a:p>
          <a:endParaRPr lang="en-US"/>
        </a:p>
      </dgm:t>
    </dgm:pt>
    <dgm:pt modelId="{3CDE09AA-2C40-4E05-9BF1-B2EC8C35F149}">
      <dgm:prSet custT="1"/>
      <dgm:spPr/>
      <dgm:t>
        <a:bodyPr/>
        <a:lstStyle/>
        <a:p>
          <a:r>
            <a:rPr lang="en-US" sz="2000" b="1" i="0">
              <a:latin typeface="Arial" panose="020B0604020202020204" pitchFamily="34" charset="0"/>
              <a:ea typeface="+mj-ea"/>
              <a:cs typeface="Arial" panose="020B0604020202020204" pitchFamily="34" charset="0"/>
            </a:rPr>
            <a:t>Disability Payments (exclude SSI)</a:t>
          </a:r>
        </a:p>
      </dgm:t>
    </dgm:pt>
    <dgm:pt modelId="{B58D56BA-6770-4BD5-938B-349EDD990B97}" type="parTrans" cxnId="{C6B61A51-6FD9-4E51-9D21-46B1E413C1AB}">
      <dgm:prSet/>
      <dgm:spPr/>
      <dgm:t>
        <a:bodyPr/>
        <a:lstStyle/>
        <a:p>
          <a:endParaRPr lang="en-US"/>
        </a:p>
      </dgm:t>
    </dgm:pt>
    <dgm:pt modelId="{C3CA195F-C912-49BD-9AE0-8545123BDFBD}" type="sibTrans" cxnId="{C6B61A51-6FD9-4E51-9D21-46B1E413C1AB}">
      <dgm:prSet/>
      <dgm:spPr/>
      <dgm:t>
        <a:bodyPr/>
        <a:lstStyle/>
        <a:p>
          <a:endParaRPr lang="en-US"/>
        </a:p>
      </dgm:t>
    </dgm:pt>
    <dgm:pt modelId="{D79D6186-DA12-4490-93F2-C777D4F4E334}">
      <dgm:prSet custT="1"/>
      <dgm:spPr/>
      <dgm:t>
        <a:bodyPr/>
        <a:lstStyle/>
        <a:p>
          <a:r>
            <a:rPr lang="en-US" sz="2000" b="1" i="0">
              <a:latin typeface="Arial"/>
              <a:ea typeface="+mj-ea"/>
              <a:cs typeface="Arial"/>
            </a:rPr>
            <a:t>Social Security Benefits</a:t>
          </a:r>
        </a:p>
      </dgm:t>
    </dgm:pt>
    <dgm:pt modelId="{59BBD802-FC51-41D6-BD61-8E13DD36362A}" type="parTrans" cxnId="{EDF2D693-E784-4777-8B30-6BE3DFD93373}">
      <dgm:prSet/>
      <dgm:spPr/>
      <dgm:t>
        <a:bodyPr/>
        <a:lstStyle/>
        <a:p>
          <a:endParaRPr lang="en-US"/>
        </a:p>
      </dgm:t>
    </dgm:pt>
    <dgm:pt modelId="{9EE46A9B-CCB8-47F5-A2E4-81F9906C13E4}" type="sibTrans" cxnId="{EDF2D693-E784-4777-8B30-6BE3DFD93373}">
      <dgm:prSet/>
      <dgm:spPr/>
      <dgm:t>
        <a:bodyPr/>
        <a:lstStyle/>
        <a:p>
          <a:endParaRPr lang="en-US"/>
        </a:p>
      </dgm:t>
    </dgm:pt>
    <dgm:pt modelId="{088D9BE2-BE5B-49EA-ACBE-A11418626A1E}">
      <dgm:prSet custT="1"/>
      <dgm:spPr/>
      <dgm:t>
        <a:bodyPr/>
        <a:lstStyle/>
        <a:p>
          <a:r>
            <a:rPr lang="en-US" sz="2000" b="1" i="0">
              <a:latin typeface="Arial" panose="020B0604020202020204" pitchFamily="34" charset="0"/>
              <a:ea typeface="+mj-ea"/>
              <a:cs typeface="Arial" panose="020B0604020202020204" pitchFamily="34" charset="0"/>
            </a:rPr>
            <a:t>Unemployment </a:t>
          </a:r>
        </a:p>
      </dgm:t>
    </dgm:pt>
    <dgm:pt modelId="{1DADBEA6-289F-4339-96F1-A736DD4E5C97}" type="parTrans" cxnId="{3B0E4018-20D6-41CC-8614-00091E0C9A72}">
      <dgm:prSet/>
      <dgm:spPr/>
      <dgm:t>
        <a:bodyPr/>
        <a:lstStyle/>
        <a:p>
          <a:endParaRPr lang="en-US"/>
        </a:p>
      </dgm:t>
    </dgm:pt>
    <dgm:pt modelId="{BDAB2383-4098-40F0-89C7-BA7E5D295A35}" type="sibTrans" cxnId="{3B0E4018-20D6-41CC-8614-00091E0C9A72}">
      <dgm:prSet/>
      <dgm:spPr/>
      <dgm:t>
        <a:bodyPr/>
        <a:lstStyle/>
        <a:p>
          <a:endParaRPr lang="en-US"/>
        </a:p>
      </dgm:t>
    </dgm:pt>
    <dgm:pt modelId="{68AF9FB7-E962-4DFD-B204-9DF995BC2D8A}">
      <dgm:prSet custT="1"/>
      <dgm:spPr/>
      <dgm:t>
        <a:bodyPr/>
        <a:lstStyle/>
        <a:p>
          <a:r>
            <a:rPr lang="en-US" sz="2000" b="1" i="0">
              <a:latin typeface="Arial" panose="020B0604020202020204" pitchFamily="34" charset="0"/>
              <a:ea typeface="+mj-ea"/>
              <a:cs typeface="Arial" panose="020B0604020202020204" pitchFamily="34" charset="0"/>
            </a:rPr>
            <a:t>Self – Employment</a:t>
          </a:r>
        </a:p>
      </dgm:t>
    </dgm:pt>
    <dgm:pt modelId="{682927FC-DDAD-447D-ABF0-D04C80AA5D2E}" type="parTrans" cxnId="{3A11233B-800A-4FCE-BFFD-37E33FD64362}">
      <dgm:prSet/>
      <dgm:spPr/>
      <dgm:t>
        <a:bodyPr/>
        <a:lstStyle/>
        <a:p>
          <a:endParaRPr lang="en-US"/>
        </a:p>
      </dgm:t>
    </dgm:pt>
    <dgm:pt modelId="{D857F4D7-5687-424A-8E85-0AD97012C24C}" type="sibTrans" cxnId="{3A11233B-800A-4FCE-BFFD-37E33FD64362}">
      <dgm:prSet/>
      <dgm:spPr/>
      <dgm:t>
        <a:bodyPr/>
        <a:lstStyle/>
        <a:p>
          <a:endParaRPr lang="en-US"/>
        </a:p>
      </dgm:t>
    </dgm:pt>
    <dgm:pt modelId="{451EB586-0D67-4EEC-9E26-D8B05EB64842}">
      <dgm:prSet custT="1"/>
      <dgm:spPr/>
      <dgm:t>
        <a:bodyPr/>
        <a:lstStyle/>
        <a:p>
          <a:r>
            <a:rPr lang="en-US" sz="2000" b="1" i="0">
              <a:latin typeface="Arial" panose="020B0604020202020204" pitchFamily="34" charset="0"/>
              <a:ea typeface="+mj-ea"/>
              <a:cs typeface="Arial" panose="020B0604020202020204" pitchFamily="34" charset="0"/>
            </a:rPr>
            <a:t>Wages, Salary, and Tips</a:t>
          </a:r>
          <a:endParaRPr lang="en-US" sz="2000" b="1">
            <a:latin typeface="Arial" panose="020B0604020202020204" pitchFamily="34" charset="0"/>
            <a:cs typeface="Arial" panose="020B0604020202020204" pitchFamily="34" charset="0"/>
          </a:endParaRPr>
        </a:p>
      </dgm:t>
    </dgm:pt>
    <dgm:pt modelId="{D01A73FF-DF7A-4390-AEE8-88C8AFEE7810}" type="parTrans" cxnId="{0E89175C-0F94-4003-9A1C-24413DF3CA19}">
      <dgm:prSet/>
      <dgm:spPr/>
      <dgm:t>
        <a:bodyPr/>
        <a:lstStyle/>
        <a:p>
          <a:endParaRPr lang="en-US"/>
        </a:p>
      </dgm:t>
    </dgm:pt>
    <dgm:pt modelId="{C2FE2EF7-145C-4718-943C-494A72B88340}" type="sibTrans" cxnId="{0E89175C-0F94-4003-9A1C-24413DF3CA19}">
      <dgm:prSet/>
      <dgm:spPr/>
      <dgm:t>
        <a:bodyPr/>
        <a:lstStyle/>
        <a:p>
          <a:endParaRPr lang="en-US"/>
        </a:p>
      </dgm:t>
    </dgm:pt>
    <dgm:pt modelId="{0141B5A4-D6D0-4DCE-A7F2-1318F921EE46}">
      <dgm:prSet custT="1"/>
      <dgm:spPr/>
      <dgm:t>
        <a:bodyPr/>
        <a:lstStyle/>
        <a:p>
          <a:r>
            <a:rPr lang="en-US" sz="2000" b="1" i="0">
              <a:latin typeface="Arial" panose="020B0604020202020204" pitchFamily="34" charset="0"/>
              <a:ea typeface="+mj-ea"/>
              <a:cs typeface="Arial" panose="020B0604020202020204" pitchFamily="34" charset="0"/>
            </a:rPr>
            <a:t> unless it is under Title IV</a:t>
          </a:r>
        </a:p>
      </dgm:t>
    </dgm:pt>
    <dgm:pt modelId="{BF56BD9C-0E89-444E-B56E-F5B5A04CEC10}" type="parTrans" cxnId="{379866C4-4C5E-4CC8-8173-C890034323DC}">
      <dgm:prSet/>
      <dgm:spPr/>
      <dgm:t>
        <a:bodyPr/>
        <a:lstStyle/>
        <a:p>
          <a:endParaRPr lang="en-US"/>
        </a:p>
      </dgm:t>
    </dgm:pt>
    <dgm:pt modelId="{046AEC4F-0C63-40C6-8776-69FD6F2FC238}" type="sibTrans" cxnId="{379866C4-4C5E-4CC8-8173-C890034323DC}">
      <dgm:prSet/>
      <dgm:spPr/>
      <dgm:t>
        <a:bodyPr/>
        <a:lstStyle/>
        <a:p>
          <a:endParaRPr lang="en-US"/>
        </a:p>
      </dgm:t>
    </dgm:pt>
    <dgm:pt modelId="{062168DE-D2A7-4597-9ADC-21CCEF3726CA}" type="pres">
      <dgm:prSet presAssocID="{ABB5EB21-A29B-440B-8880-7113BE231109}" presName="Name0" presStyleCnt="0">
        <dgm:presLayoutVars>
          <dgm:dir/>
          <dgm:animLvl val="lvl"/>
          <dgm:resizeHandles val="exact"/>
        </dgm:presLayoutVars>
      </dgm:prSet>
      <dgm:spPr/>
    </dgm:pt>
    <dgm:pt modelId="{1DC4554B-F1A0-4AD6-B1AB-97D27F06AD2A}" type="pres">
      <dgm:prSet presAssocID="{8F2B1936-9F84-4DE7-871A-F8A21E017FBA}" presName="linNode" presStyleCnt="0"/>
      <dgm:spPr/>
    </dgm:pt>
    <dgm:pt modelId="{FAEF0549-F47E-4AD5-96F8-ABF8BA2D910E}" type="pres">
      <dgm:prSet presAssocID="{8F2B1936-9F84-4DE7-871A-F8A21E017FBA}" presName="parTx" presStyleLbl="revTx" presStyleIdx="0" presStyleCnt="2">
        <dgm:presLayoutVars>
          <dgm:chMax val="1"/>
          <dgm:bulletEnabled val="1"/>
        </dgm:presLayoutVars>
      </dgm:prSet>
      <dgm:spPr/>
    </dgm:pt>
    <dgm:pt modelId="{5A35007F-FEFF-48E6-A091-1CB9A9B45DE6}" type="pres">
      <dgm:prSet presAssocID="{8F2B1936-9F84-4DE7-871A-F8A21E017FBA}" presName="bracket" presStyleLbl="parChTrans1D1" presStyleIdx="0" presStyleCnt="2"/>
      <dgm:spPr/>
    </dgm:pt>
    <dgm:pt modelId="{A6A00689-235C-4767-9A9D-0E22407E2392}" type="pres">
      <dgm:prSet presAssocID="{8F2B1936-9F84-4DE7-871A-F8A21E017FBA}" presName="spH" presStyleCnt="0"/>
      <dgm:spPr/>
    </dgm:pt>
    <dgm:pt modelId="{6C784C8A-8911-4FEC-831E-EC5D30749E64}" type="pres">
      <dgm:prSet presAssocID="{8F2B1936-9F84-4DE7-871A-F8A21E017FBA}" presName="desTx" presStyleLbl="node1" presStyleIdx="0" presStyleCnt="2">
        <dgm:presLayoutVars>
          <dgm:bulletEnabled val="1"/>
        </dgm:presLayoutVars>
      </dgm:prSet>
      <dgm:spPr/>
    </dgm:pt>
    <dgm:pt modelId="{119050BA-F939-4490-A9DC-0C60420EB9F9}" type="pres">
      <dgm:prSet presAssocID="{971E8CC0-E88B-4F12-B898-375121E80246}" presName="spV" presStyleCnt="0"/>
      <dgm:spPr/>
    </dgm:pt>
    <dgm:pt modelId="{10FCC2CE-7A66-4FA7-9FF2-F2F95B55B8CF}" type="pres">
      <dgm:prSet presAssocID="{7D9E45CD-CB0A-43A8-ADF9-9CF0167E1036}" presName="linNode" presStyleCnt="0"/>
      <dgm:spPr/>
    </dgm:pt>
    <dgm:pt modelId="{E34C6619-5ED1-4BB7-BA11-D5E811521A8E}" type="pres">
      <dgm:prSet presAssocID="{7D9E45CD-CB0A-43A8-ADF9-9CF0167E1036}" presName="parTx" presStyleLbl="revTx" presStyleIdx="1" presStyleCnt="2">
        <dgm:presLayoutVars>
          <dgm:chMax val="1"/>
          <dgm:bulletEnabled val="1"/>
        </dgm:presLayoutVars>
      </dgm:prSet>
      <dgm:spPr/>
    </dgm:pt>
    <dgm:pt modelId="{48DD244A-8B7A-45D7-B374-74489C93756F}" type="pres">
      <dgm:prSet presAssocID="{7D9E45CD-CB0A-43A8-ADF9-9CF0167E1036}" presName="bracket" presStyleLbl="parChTrans1D1" presStyleIdx="1" presStyleCnt="2"/>
      <dgm:spPr/>
    </dgm:pt>
    <dgm:pt modelId="{8F48B9E3-E110-4A79-95C9-D14883593AC1}" type="pres">
      <dgm:prSet presAssocID="{7D9E45CD-CB0A-43A8-ADF9-9CF0167E1036}" presName="spH" presStyleCnt="0"/>
      <dgm:spPr/>
    </dgm:pt>
    <dgm:pt modelId="{44BBAC8D-F2E3-4106-BFD4-49382F6C1D8A}" type="pres">
      <dgm:prSet presAssocID="{7D9E45CD-CB0A-43A8-ADF9-9CF0167E1036}" presName="desTx" presStyleLbl="node1" presStyleIdx="1" presStyleCnt="2">
        <dgm:presLayoutVars>
          <dgm:bulletEnabled val="1"/>
        </dgm:presLayoutVars>
      </dgm:prSet>
      <dgm:spPr/>
    </dgm:pt>
  </dgm:ptLst>
  <dgm:cxnLst>
    <dgm:cxn modelId="{3B0E4018-20D6-41CC-8614-00091E0C9A72}" srcId="{7D9E45CD-CB0A-43A8-ADF9-9CF0167E1036}" destId="{088D9BE2-BE5B-49EA-ACBE-A11418626A1E}" srcOrd="5" destOrd="0" parTransId="{1DADBEA6-289F-4339-96F1-A736DD4E5C97}" sibTransId="{BDAB2383-4098-40F0-89C7-BA7E5D295A35}"/>
    <dgm:cxn modelId="{E79A9422-71DF-4325-A579-B66850C05D58}" type="presOf" srcId="{3CDE09AA-2C40-4E05-9BF1-B2EC8C35F149}" destId="{44BBAC8D-F2E3-4106-BFD4-49382F6C1D8A}" srcOrd="0" destOrd="3" presId="urn:diagrams.loki3.com/BracketList"/>
    <dgm:cxn modelId="{C74BBF26-2E2E-43BB-B1D3-9E817D5A9CE6}" type="presOf" srcId="{F7ABC6CF-6CAA-4CF5-A58E-1E93713436A4}" destId="{44BBAC8D-F2E3-4106-BFD4-49382F6C1D8A}" srcOrd="0" destOrd="2" presId="urn:diagrams.loki3.com/BracketList"/>
    <dgm:cxn modelId="{E0BAC427-96BD-4410-8BD0-E04BE6FC5AC7}" type="presOf" srcId="{451EB586-0D67-4EEC-9E26-D8B05EB64842}" destId="{6C784C8A-8911-4FEC-831E-EC5D30749E64}" srcOrd="0" destOrd="0" presId="urn:diagrams.loki3.com/BracketList"/>
    <dgm:cxn modelId="{4EA5FA33-412E-47EF-B200-46C1F80E25AD}" type="presOf" srcId="{7D9E45CD-CB0A-43A8-ADF9-9CF0167E1036}" destId="{E34C6619-5ED1-4BB7-BA11-D5E811521A8E}" srcOrd="0" destOrd="0" presId="urn:diagrams.loki3.com/BracketList"/>
    <dgm:cxn modelId="{3A11233B-800A-4FCE-BFFD-37E33FD64362}" srcId="{8F2B1936-9F84-4DE7-871A-F8A21E017FBA}" destId="{68AF9FB7-E962-4DFD-B204-9DF995BC2D8A}" srcOrd="1" destOrd="0" parTransId="{682927FC-DDAD-447D-ABF0-D04C80AA5D2E}" sibTransId="{D857F4D7-5687-424A-8E85-0AD97012C24C}"/>
    <dgm:cxn modelId="{0E89175C-0F94-4003-9A1C-24413DF3CA19}" srcId="{8F2B1936-9F84-4DE7-871A-F8A21E017FBA}" destId="{451EB586-0D67-4EEC-9E26-D8B05EB64842}" srcOrd="0" destOrd="0" parTransId="{D01A73FF-DF7A-4390-AEE8-88C8AFEE7810}" sibTransId="{C2FE2EF7-145C-4718-943C-494A72B88340}"/>
    <dgm:cxn modelId="{BEB91462-8D76-419C-988C-8DC7114B2CE3}" srcId="{ABB5EB21-A29B-440B-8880-7113BE231109}" destId="{7D9E45CD-CB0A-43A8-ADF9-9CF0167E1036}" srcOrd="1" destOrd="0" parTransId="{9896ABDD-C9A4-4541-8FF5-6B857459BAB2}" sibTransId="{488B9637-BB47-4396-8810-C536437B9AB6}"/>
    <dgm:cxn modelId="{EA652843-EEB5-4F6D-AD54-9BFEE38FD31C}" type="presOf" srcId="{D79D6186-DA12-4490-93F2-C777D4F4E334}" destId="{44BBAC8D-F2E3-4106-BFD4-49382F6C1D8A}" srcOrd="0" destOrd="4" presId="urn:diagrams.loki3.com/BracketList"/>
    <dgm:cxn modelId="{2317B167-BC8C-4BA5-BA9F-67C48A2A78E9}" type="presOf" srcId="{8F2B1936-9F84-4DE7-871A-F8A21E017FBA}" destId="{FAEF0549-F47E-4AD5-96F8-ABF8BA2D910E}" srcOrd="0" destOrd="0" presId="urn:diagrams.loki3.com/BracketList"/>
    <dgm:cxn modelId="{C6B61A51-6FD9-4E51-9D21-46B1E413C1AB}" srcId="{7D9E45CD-CB0A-43A8-ADF9-9CF0167E1036}" destId="{3CDE09AA-2C40-4E05-9BF1-B2EC8C35F149}" srcOrd="3" destOrd="0" parTransId="{B58D56BA-6770-4BD5-938B-349EDD990B97}" sibTransId="{C3CA195F-C912-49BD-9AE0-8545123BDFBD}"/>
    <dgm:cxn modelId="{CB120873-9D83-49B3-A979-BC326A126710}" type="presOf" srcId="{088D9BE2-BE5B-49EA-ACBE-A11418626A1E}" destId="{44BBAC8D-F2E3-4106-BFD4-49382F6C1D8A}" srcOrd="0" destOrd="5" presId="urn:diagrams.loki3.com/BracketList"/>
    <dgm:cxn modelId="{9FA8707B-60F8-4CB6-BF9E-304667ED9992}" type="presOf" srcId="{F5D42C34-2F18-44D8-9E0B-D4776E398EA4}" destId="{6C784C8A-8911-4FEC-831E-EC5D30749E64}" srcOrd="0" destOrd="2" presId="urn:diagrams.loki3.com/BracketList"/>
    <dgm:cxn modelId="{014D2581-6DD8-4EAE-81EE-E976D92C3066}" srcId="{7D9E45CD-CB0A-43A8-ADF9-9CF0167E1036}" destId="{5EEA3B18-AC48-476C-955F-39F1ED8BCC2A}" srcOrd="0" destOrd="0" parTransId="{877857F6-A902-446C-8D32-65C609113939}" sibTransId="{D0B5BFE0-7871-4817-8EB9-B8EEDC69D157}"/>
    <dgm:cxn modelId="{2493A38B-F172-42EC-8258-B65971F7D41D}" srcId="{7D9E45CD-CB0A-43A8-ADF9-9CF0167E1036}" destId="{7B703EB6-2FE2-4BBD-BA88-C9240115EEF8}" srcOrd="1" destOrd="0" parTransId="{16CDFCDD-6EAA-4765-8CAC-B0A862A29BE2}" sibTransId="{FB592901-3E69-4BE7-A837-F7DD7FD83DBA}"/>
    <dgm:cxn modelId="{EDF2D693-E784-4777-8B30-6BE3DFD93373}" srcId="{7D9E45CD-CB0A-43A8-ADF9-9CF0167E1036}" destId="{D79D6186-DA12-4490-93F2-C777D4F4E334}" srcOrd="4" destOrd="0" parTransId="{59BBD802-FC51-41D6-BD61-8E13DD36362A}" sibTransId="{9EE46A9B-CCB8-47F5-A2E4-81F9906C13E4}"/>
    <dgm:cxn modelId="{BDBB0E97-B1B7-433F-A3C0-AFBCF6AF6F7B}" srcId="{7D9E45CD-CB0A-43A8-ADF9-9CF0167E1036}" destId="{F7ABC6CF-6CAA-4CF5-A58E-1E93713436A4}" srcOrd="2" destOrd="0" parTransId="{773D343F-8BCD-4CC7-94E1-A918BD22E377}" sibTransId="{62655498-014E-4AD8-83CE-3241B5CBB1CD}"/>
    <dgm:cxn modelId="{E5DE91B7-521D-4072-83C4-035E29F764CE}" srcId="{ABB5EB21-A29B-440B-8880-7113BE231109}" destId="{8F2B1936-9F84-4DE7-871A-F8A21E017FBA}" srcOrd="0" destOrd="0" parTransId="{0711C822-F0E2-49FD-AAA0-19935D000A7B}" sibTransId="{971E8CC0-E88B-4F12-B898-375121E80246}"/>
    <dgm:cxn modelId="{379866C4-4C5E-4CC8-8173-C890034323DC}" srcId="{F5D42C34-2F18-44D8-9E0B-D4776E398EA4}" destId="{0141B5A4-D6D0-4DCE-A7F2-1318F921EE46}" srcOrd="0" destOrd="0" parTransId="{BF56BD9C-0E89-444E-B56E-F5B5A04CEC10}" sibTransId="{046AEC4F-0C63-40C6-8776-69FD6F2FC238}"/>
    <dgm:cxn modelId="{D15ECDC8-AB94-4E96-8877-01AFDC53E9E6}" type="presOf" srcId="{ABB5EB21-A29B-440B-8880-7113BE231109}" destId="{062168DE-D2A7-4597-9ADC-21CCEF3726CA}" srcOrd="0" destOrd="0" presId="urn:diagrams.loki3.com/BracketList"/>
    <dgm:cxn modelId="{166123CC-A42E-4575-8FF3-CDFE1EFD9CE0}" srcId="{8F2B1936-9F84-4DE7-871A-F8A21E017FBA}" destId="{F5D42C34-2F18-44D8-9E0B-D4776E398EA4}" srcOrd="2" destOrd="0" parTransId="{D35B981D-890C-4BD1-8886-B1CEA31949E3}" sibTransId="{3AB097A3-5BB0-4422-9708-B6FA400F2219}"/>
    <dgm:cxn modelId="{5EB743D5-B223-4785-B01D-3742E5540407}" type="presOf" srcId="{0141B5A4-D6D0-4DCE-A7F2-1318F921EE46}" destId="{6C784C8A-8911-4FEC-831E-EC5D30749E64}" srcOrd="0" destOrd="3" presId="urn:diagrams.loki3.com/BracketList"/>
    <dgm:cxn modelId="{0D1909DE-8EA2-4B47-8AF5-B5C360E59529}" type="presOf" srcId="{7B703EB6-2FE2-4BBD-BA88-C9240115EEF8}" destId="{44BBAC8D-F2E3-4106-BFD4-49382F6C1D8A}" srcOrd="0" destOrd="1" presId="urn:diagrams.loki3.com/BracketList"/>
    <dgm:cxn modelId="{EC7B21DF-5D7D-47FC-A334-11C41BB5F237}" type="presOf" srcId="{5EEA3B18-AC48-476C-955F-39F1ED8BCC2A}" destId="{44BBAC8D-F2E3-4106-BFD4-49382F6C1D8A}" srcOrd="0" destOrd="0" presId="urn:diagrams.loki3.com/BracketList"/>
    <dgm:cxn modelId="{08384AFB-E92B-4084-9C52-CA15CB94B2A2}" type="presOf" srcId="{68AF9FB7-E962-4DFD-B204-9DF995BC2D8A}" destId="{6C784C8A-8911-4FEC-831E-EC5D30749E64}" srcOrd="0" destOrd="1" presId="urn:diagrams.loki3.com/BracketList"/>
    <dgm:cxn modelId="{E175680C-F443-41C8-9130-9652DA1E96CF}" type="presParOf" srcId="{062168DE-D2A7-4597-9ADC-21CCEF3726CA}" destId="{1DC4554B-F1A0-4AD6-B1AB-97D27F06AD2A}" srcOrd="0" destOrd="0" presId="urn:diagrams.loki3.com/BracketList"/>
    <dgm:cxn modelId="{4966BEF6-6CD0-48E2-B5E2-C080F921DD78}" type="presParOf" srcId="{1DC4554B-F1A0-4AD6-B1AB-97D27F06AD2A}" destId="{FAEF0549-F47E-4AD5-96F8-ABF8BA2D910E}" srcOrd="0" destOrd="0" presId="urn:diagrams.loki3.com/BracketList"/>
    <dgm:cxn modelId="{9122D59E-099D-4A88-B39B-A4A10EB6CD85}" type="presParOf" srcId="{1DC4554B-F1A0-4AD6-B1AB-97D27F06AD2A}" destId="{5A35007F-FEFF-48E6-A091-1CB9A9B45DE6}" srcOrd="1" destOrd="0" presId="urn:diagrams.loki3.com/BracketList"/>
    <dgm:cxn modelId="{DFD5B93C-BE1D-43DD-BDFD-6978AFEE81E6}" type="presParOf" srcId="{1DC4554B-F1A0-4AD6-B1AB-97D27F06AD2A}" destId="{A6A00689-235C-4767-9A9D-0E22407E2392}" srcOrd="2" destOrd="0" presId="urn:diagrams.loki3.com/BracketList"/>
    <dgm:cxn modelId="{6D215009-0D74-4508-8B78-EA44E530B062}" type="presParOf" srcId="{1DC4554B-F1A0-4AD6-B1AB-97D27F06AD2A}" destId="{6C784C8A-8911-4FEC-831E-EC5D30749E64}" srcOrd="3" destOrd="0" presId="urn:diagrams.loki3.com/BracketList"/>
    <dgm:cxn modelId="{302FDFF5-FB8F-49C8-A918-041F7DB32EE6}" type="presParOf" srcId="{062168DE-D2A7-4597-9ADC-21CCEF3726CA}" destId="{119050BA-F939-4490-A9DC-0C60420EB9F9}" srcOrd="1" destOrd="0" presId="urn:diagrams.loki3.com/BracketList"/>
    <dgm:cxn modelId="{8380FC86-0A11-40FF-9858-0C8221D1E988}" type="presParOf" srcId="{062168DE-D2A7-4597-9ADC-21CCEF3726CA}" destId="{10FCC2CE-7A66-4FA7-9FF2-F2F95B55B8CF}" srcOrd="2" destOrd="0" presId="urn:diagrams.loki3.com/BracketList"/>
    <dgm:cxn modelId="{59F6A00A-CED2-4A65-B36D-313BC4FA683D}" type="presParOf" srcId="{10FCC2CE-7A66-4FA7-9FF2-F2F95B55B8CF}" destId="{E34C6619-5ED1-4BB7-BA11-D5E811521A8E}" srcOrd="0" destOrd="0" presId="urn:diagrams.loki3.com/BracketList"/>
    <dgm:cxn modelId="{E5FBB266-1F80-4953-B926-ACCC91F589B2}" type="presParOf" srcId="{10FCC2CE-7A66-4FA7-9FF2-F2F95B55B8CF}" destId="{48DD244A-8B7A-45D7-B374-74489C93756F}" srcOrd="1" destOrd="0" presId="urn:diagrams.loki3.com/BracketList"/>
    <dgm:cxn modelId="{1F1A11C7-34F9-4868-BB67-865A05BD932A}" type="presParOf" srcId="{10FCC2CE-7A66-4FA7-9FF2-F2F95B55B8CF}" destId="{8F48B9E3-E110-4A79-95C9-D14883593AC1}" srcOrd="2" destOrd="0" presId="urn:diagrams.loki3.com/BracketList"/>
    <dgm:cxn modelId="{473C5A90-1E0C-4AF3-9564-5CCCAB6A042F}" type="presParOf" srcId="{10FCC2CE-7A66-4FA7-9FF2-F2F95B55B8CF}" destId="{44BBAC8D-F2E3-4106-BFD4-49382F6C1D8A}" srcOrd="3" destOrd="0" presId="urn:diagrams.loki3.com/Bracke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C1D825A-DF7C-4AED-9D33-619314C67972}"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0B1094C2-9094-4348-BAC0-BD742FD55AFC}">
      <dgm:prSet phldrT="[Text]" custT="1"/>
      <dgm:spPr/>
      <dgm:t>
        <a:bodyPr/>
        <a:lstStyle/>
        <a:p>
          <a:pPr>
            <a:buNone/>
          </a:pPr>
          <a:r>
            <a:rPr lang="en-US" sz="2400" b="0">
              <a:latin typeface="Arial" panose="020B0604020202020204" pitchFamily="34" charset="0"/>
              <a:cs typeface="Arial" panose="020B0604020202020204" pitchFamily="34" charset="0"/>
            </a:rPr>
            <a:t>Regular Ongoing</a:t>
          </a:r>
          <a:endParaRPr lang="en-US" sz="2400">
            <a:latin typeface="Arial" panose="020B0604020202020204" pitchFamily="34" charset="0"/>
            <a:cs typeface="Arial" panose="020B0604020202020204" pitchFamily="34" charset="0"/>
          </a:endParaRPr>
        </a:p>
      </dgm:t>
    </dgm:pt>
    <dgm:pt modelId="{3C455355-6B9B-4F2A-9257-605916DB01A4}" type="parTrans" cxnId="{CF83DE33-E2E3-4857-8AA8-E721EB817593}">
      <dgm:prSet/>
      <dgm:spPr/>
      <dgm:t>
        <a:bodyPr/>
        <a:lstStyle/>
        <a:p>
          <a:endParaRPr lang="en-US"/>
        </a:p>
      </dgm:t>
    </dgm:pt>
    <dgm:pt modelId="{174DABFA-DB0E-4286-BFDC-116740F0D670}" type="sibTrans" cxnId="{CF83DE33-E2E3-4857-8AA8-E721EB817593}">
      <dgm:prSet/>
      <dgm:spPr/>
      <dgm:t>
        <a:bodyPr/>
        <a:lstStyle/>
        <a:p>
          <a:endParaRPr lang="en-US"/>
        </a:p>
      </dgm:t>
    </dgm:pt>
    <dgm:pt modelId="{05A07638-F037-4EF6-B1CD-ED65A03C3234}">
      <dgm:prSet custT="1"/>
      <dgm:spPr/>
      <dgm:t>
        <a:bodyPr/>
        <a:lstStyle/>
        <a:p>
          <a:r>
            <a:rPr lang="en-US" sz="2400" b="0">
              <a:latin typeface="Arial" panose="020B0604020202020204" pitchFamily="34" charset="0"/>
              <a:cs typeface="Arial" panose="020B0604020202020204" pitchFamily="34" charset="0"/>
            </a:rPr>
            <a:t>New Income</a:t>
          </a:r>
        </a:p>
      </dgm:t>
    </dgm:pt>
    <dgm:pt modelId="{466928F1-FB0C-410B-B5E6-7E6A665EC40F}" type="parTrans" cxnId="{7F2BA6DD-35BA-4363-A875-E5C50129F1E8}">
      <dgm:prSet/>
      <dgm:spPr/>
      <dgm:t>
        <a:bodyPr/>
        <a:lstStyle/>
        <a:p>
          <a:endParaRPr lang="en-US"/>
        </a:p>
      </dgm:t>
    </dgm:pt>
    <dgm:pt modelId="{19E77955-2D42-4899-B6E2-4A7951AD42A1}" type="sibTrans" cxnId="{7F2BA6DD-35BA-4363-A875-E5C50129F1E8}">
      <dgm:prSet/>
      <dgm:spPr/>
      <dgm:t>
        <a:bodyPr/>
        <a:lstStyle/>
        <a:p>
          <a:endParaRPr lang="en-US"/>
        </a:p>
      </dgm:t>
    </dgm:pt>
    <dgm:pt modelId="{5905A6E0-36B1-46FC-A3C4-1FED4DABFDA5}">
      <dgm:prSet custT="1"/>
      <dgm:spPr/>
      <dgm:t>
        <a:bodyPr/>
        <a:lstStyle/>
        <a:p>
          <a:r>
            <a:rPr lang="en-US" sz="2400" b="0">
              <a:latin typeface="Arial" panose="020B0604020202020204" pitchFamily="34" charset="0"/>
              <a:cs typeface="Arial" panose="020B0604020202020204" pitchFamily="34" charset="0"/>
            </a:rPr>
            <a:t>Terminated Income</a:t>
          </a:r>
        </a:p>
      </dgm:t>
    </dgm:pt>
    <dgm:pt modelId="{78AD4AD5-7BA1-4AD2-BD01-C203AA84B6D1}" type="parTrans" cxnId="{1424680C-4AC4-43E1-9395-244C7332B691}">
      <dgm:prSet/>
      <dgm:spPr/>
      <dgm:t>
        <a:bodyPr/>
        <a:lstStyle/>
        <a:p>
          <a:endParaRPr lang="en-US"/>
        </a:p>
      </dgm:t>
    </dgm:pt>
    <dgm:pt modelId="{8E5276F7-6E14-438C-8FE2-21854198BA16}" type="sibTrans" cxnId="{1424680C-4AC4-43E1-9395-244C7332B691}">
      <dgm:prSet/>
      <dgm:spPr/>
      <dgm:t>
        <a:bodyPr/>
        <a:lstStyle/>
        <a:p>
          <a:endParaRPr lang="en-US"/>
        </a:p>
      </dgm:t>
    </dgm:pt>
    <dgm:pt modelId="{B1BE9BA3-24F2-4231-AE9C-FE922A9FBB3F}" type="pres">
      <dgm:prSet presAssocID="{4C1D825A-DF7C-4AED-9D33-619314C67972}" presName="vert0" presStyleCnt="0">
        <dgm:presLayoutVars>
          <dgm:dir/>
          <dgm:animOne val="branch"/>
          <dgm:animLvl val="lvl"/>
        </dgm:presLayoutVars>
      </dgm:prSet>
      <dgm:spPr/>
    </dgm:pt>
    <dgm:pt modelId="{039BF37D-F264-4DF1-BCB0-2429C5703025}" type="pres">
      <dgm:prSet presAssocID="{0B1094C2-9094-4348-BAC0-BD742FD55AFC}" presName="thickLine" presStyleLbl="alignNode1" presStyleIdx="0" presStyleCnt="3"/>
      <dgm:spPr/>
    </dgm:pt>
    <dgm:pt modelId="{31F9037B-DB7C-4518-91A1-ED93B127E26C}" type="pres">
      <dgm:prSet presAssocID="{0B1094C2-9094-4348-BAC0-BD742FD55AFC}" presName="horz1" presStyleCnt="0"/>
      <dgm:spPr/>
    </dgm:pt>
    <dgm:pt modelId="{1BE20FA8-3F2F-4907-9C70-F368FB60089E}" type="pres">
      <dgm:prSet presAssocID="{0B1094C2-9094-4348-BAC0-BD742FD55AFC}" presName="tx1" presStyleLbl="revTx" presStyleIdx="0" presStyleCnt="3"/>
      <dgm:spPr/>
    </dgm:pt>
    <dgm:pt modelId="{DD03ACF0-3699-4DDD-85C3-84D25DD2B6E7}" type="pres">
      <dgm:prSet presAssocID="{0B1094C2-9094-4348-BAC0-BD742FD55AFC}" presName="vert1" presStyleCnt="0"/>
      <dgm:spPr/>
    </dgm:pt>
    <dgm:pt modelId="{3C8E5CEE-79B5-4A5D-8286-DFE422685CA5}" type="pres">
      <dgm:prSet presAssocID="{05A07638-F037-4EF6-B1CD-ED65A03C3234}" presName="thickLine" presStyleLbl="alignNode1" presStyleIdx="1" presStyleCnt="3"/>
      <dgm:spPr/>
    </dgm:pt>
    <dgm:pt modelId="{4347FA39-6991-4548-9686-FFA09E1734A0}" type="pres">
      <dgm:prSet presAssocID="{05A07638-F037-4EF6-B1CD-ED65A03C3234}" presName="horz1" presStyleCnt="0"/>
      <dgm:spPr/>
    </dgm:pt>
    <dgm:pt modelId="{9D364B15-A7F9-452B-8893-77C270847C98}" type="pres">
      <dgm:prSet presAssocID="{05A07638-F037-4EF6-B1CD-ED65A03C3234}" presName="tx1" presStyleLbl="revTx" presStyleIdx="1" presStyleCnt="3"/>
      <dgm:spPr/>
    </dgm:pt>
    <dgm:pt modelId="{A2575333-F159-4A19-85D6-73A1E7BBB5D5}" type="pres">
      <dgm:prSet presAssocID="{05A07638-F037-4EF6-B1CD-ED65A03C3234}" presName="vert1" presStyleCnt="0"/>
      <dgm:spPr/>
    </dgm:pt>
    <dgm:pt modelId="{C8EFB913-9B77-4576-92A4-344912F626CE}" type="pres">
      <dgm:prSet presAssocID="{5905A6E0-36B1-46FC-A3C4-1FED4DABFDA5}" presName="thickLine" presStyleLbl="alignNode1" presStyleIdx="2" presStyleCnt="3"/>
      <dgm:spPr/>
    </dgm:pt>
    <dgm:pt modelId="{96677D11-EB63-4BF4-ABB0-2D495B6CBFC2}" type="pres">
      <dgm:prSet presAssocID="{5905A6E0-36B1-46FC-A3C4-1FED4DABFDA5}" presName="horz1" presStyleCnt="0"/>
      <dgm:spPr/>
    </dgm:pt>
    <dgm:pt modelId="{F9155E66-9172-4069-A82C-FE5E6140D48E}" type="pres">
      <dgm:prSet presAssocID="{5905A6E0-36B1-46FC-A3C4-1FED4DABFDA5}" presName="tx1" presStyleLbl="revTx" presStyleIdx="2" presStyleCnt="3"/>
      <dgm:spPr/>
    </dgm:pt>
    <dgm:pt modelId="{58731470-444A-40B2-9B8D-9FB21707446A}" type="pres">
      <dgm:prSet presAssocID="{5905A6E0-36B1-46FC-A3C4-1FED4DABFDA5}" presName="vert1" presStyleCnt="0"/>
      <dgm:spPr/>
    </dgm:pt>
  </dgm:ptLst>
  <dgm:cxnLst>
    <dgm:cxn modelId="{1424680C-4AC4-43E1-9395-244C7332B691}" srcId="{4C1D825A-DF7C-4AED-9D33-619314C67972}" destId="{5905A6E0-36B1-46FC-A3C4-1FED4DABFDA5}" srcOrd="2" destOrd="0" parTransId="{78AD4AD5-7BA1-4AD2-BD01-C203AA84B6D1}" sibTransId="{8E5276F7-6E14-438C-8FE2-21854198BA16}"/>
    <dgm:cxn modelId="{CADEE921-C9B1-4F20-A586-0AB62276D952}" type="presOf" srcId="{5905A6E0-36B1-46FC-A3C4-1FED4DABFDA5}" destId="{F9155E66-9172-4069-A82C-FE5E6140D48E}" srcOrd="0" destOrd="0" presId="urn:microsoft.com/office/officeart/2008/layout/LinedList"/>
    <dgm:cxn modelId="{04DA8C26-9C5F-46FC-AB92-CFC3CBC65406}" type="presOf" srcId="{4C1D825A-DF7C-4AED-9D33-619314C67972}" destId="{B1BE9BA3-24F2-4231-AE9C-FE922A9FBB3F}" srcOrd="0" destOrd="0" presId="urn:microsoft.com/office/officeart/2008/layout/LinedList"/>
    <dgm:cxn modelId="{CF83DE33-E2E3-4857-8AA8-E721EB817593}" srcId="{4C1D825A-DF7C-4AED-9D33-619314C67972}" destId="{0B1094C2-9094-4348-BAC0-BD742FD55AFC}" srcOrd="0" destOrd="0" parTransId="{3C455355-6B9B-4F2A-9257-605916DB01A4}" sibTransId="{174DABFA-DB0E-4286-BFDC-116740F0D670}"/>
    <dgm:cxn modelId="{BD88839D-D117-4609-AF8C-3111E004AD31}" type="presOf" srcId="{05A07638-F037-4EF6-B1CD-ED65A03C3234}" destId="{9D364B15-A7F9-452B-8893-77C270847C98}" srcOrd="0" destOrd="0" presId="urn:microsoft.com/office/officeart/2008/layout/LinedList"/>
    <dgm:cxn modelId="{695683C3-B710-4D70-B8E2-D1574B56FED2}" type="presOf" srcId="{0B1094C2-9094-4348-BAC0-BD742FD55AFC}" destId="{1BE20FA8-3F2F-4907-9C70-F368FB60089E}" srcOrd="0" destOrd="0" presId="urn:microsoft.com/office/officeart/2008/layout/LinedList"/>
    <dgm:cxn modelId="{7F2BA6DD-35BA-4363-A875-E5C50129F1E8}" srcId="{4C1D825A-DF7C-4AED-9D33-619314C67972}" destId="{05A07638-F037-4EF6-B1CD-ED65A03C3234}" srcOrd="1" destOrd="0" parTransId="{466928F1-FB0C-410B-B5E6-7E6A665EC40F}" sibTransId="{19E77955-2D42-4899-B6E2-4A7951AD42A1}"/>
    <dgm:cxn modelId="{B18BF473-A57D-4E1E-BA59-B2BFD586FFEC}" type="presParOf" srcId="{B1BE9BA3-24F2-4231-AE9C-FE922A9FBB3F}" destId="{039BF37D-F264-4DF1-BCB0-2429C5703025}" srcOrd="0" destOrd="0" presId="urn:microsoft.com/office/officeart/2008/layout/LinedList"/>
    <dgm:cxn modelId="{257A2F49-0E15-470B-9575-1212F081A67C}" type="presParOf" srcId="{B1BE9BA3-24F2-4231-AE9C-FE922A9FBB3F}" destId="{31F9037B-DB7C-4518-91A1-ED93B127E26C}" srcOrd="1" destOrd="0" presId="urn:microsoft.com/office/officeart/2008/layout/LinedList"/>
    <dgm:cxn modelId="{B2FA11D1-D59E-4157-A2F3-2FDD29466A65}" type="presParOf" srcId="{31F9037B-DB7C-4518-91A1-ED93B127E26C}" destId="{1BE20FA8-3F2F-4907-9C70-F368FB60089E}" srcOrd="0" destOrd="0" presId="urn:microsoft.com/office/officeart/2008/layout/LinedList"/>
    <dgm:cxn modelId="{C1D8ACE8-6DF0-41D6-B639-A55EEE10257D}" type="presParOf" srcId="{31F9037B-DB7C-4518-91A1-ED93B127E26C}" destId="{DD03ACF0-3699-4DDD-85C3-84D25DD2B6E7}" srcOrd="1" destOrd="0" presId="urn:microsoft.com/office/officeart/2008/layout/LinedList"/>
    <dgm:cxn modelId="{831C186B-827A-437B-8BB4-35C6703E2DDD}" type="presParOf" srcId="{B1BE9BA3-24F2-4231-AE9C-FE922A9FBB3F}" destId="{3C8E5CEE-79B5-4A5D-8286-DFE422685CA5}" srcOrd="2" destOrd="0" presId="urn:microsoft.com/office/officeart/2008/layout/LinedList"/>
    <dgm:cxn modelId="{071BD172-8480-4F75-A2A2-76CCC4301D2D}" type="presParOf" srcId="{B1BE9BA3-24F2-4231-AE9C-FE922A9FBB3F}" destId="{4347FA39-6991-4548-9686-FFA09E1734A0}" srcOrd="3" destOrd="0" presId="urn:microsoft.com/office/officeart/2008/layout/LinedList"/>
    <dgm:cxn modelId="{68A19C59-B712-4ED5-BFF1-A3D4CE2F9478}" type="presParOf" srcId="{4347FA39-6991-4548-9686-FFA09E1734A0}" destId="{9D364B15-A7F9-452B-8893-77C270847C98}" srcOrd="0" destOrd="0" presId="urn:microsoft.com/office/officeart/2008/layout/LinedList"/>
    <dgm:cxn modelId="{C5C41357-6309-4FA8-8F69-E74E6CF20E72}" type="presParOf" srcId="{4347FA39-6991-4548-9686-FFA09E1734A0}" destId="{A2575333-F159-4A19-85D6-73A1E7BBB5D5}" srcOrd="1" destOrd="0" presId="urn:microsoft.com/office/officeart/2008/layout/LinedList"/>
    <dgm:cxn modelId="{430D804B-962D-43DC-B511-41CA3FEB8A55}" type="presParOf" srcId="{B1BE9BA3-24F2-4231-AE9C-FE922A9FBB3F}" destId="{C8EFB913-9B77-4576-92A4-344912F626CE}" srcOrd="4" destOrd="0" presId="urn:microsoft.com/office/officeart/2008/layout/LinedList"/>
    <dgm:cxn modelId="{65C3D2E8-4030-4A29-BCF9-C3DDC16747E4}" type="presParOf" srcId="{B1BE9BA3-24F2-4231-AE9C-FE922A9FBB3F}" destId="{96677D11-EB63-4BF4-ABB0-2D495B6CBFC2}" srcOrd="5" destOrd="0" presId="urn:microsoft.com/office/officeart/2008/layout/LinedList"/>
    <dgm:cxn modelId="{4E117672-E2C0-4D5A-A23B-3BD4E07E043D}" type="presParOf" srcId="{96677D11-EB63-4BF4-ABB0-2D495B6CBFC2}" destId="{F9155E66-9172-4069-A82C-FE5E6140D48E}" srcOrd="0" destOrd="0" presId="urn:microsoft.com/office/officeart/2008/layout/LinedList"/>
    <dgm:cxn modelId="{825F0F71-F160-4539-AB79-4E02CD93DF76}" type="presParOf" srcId="{96677D11-EB63-4BF4-ABB0-2D495B6CBFC2}" destId="{58731470-444A-40B2-9B8D-9FB21707446A}"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A982602-39D6-4D16-94DF-A4F63B86F271}" type="doc">
      <dgm:prSet loTypeId="urn:microsoft.com/office/officeart/2008/layout/LinedList" loCatId="list" qsTypeId="urn:microsoft.com/office/officeart/2005/8/quickstyle/simple2" qsCatId="simple" csTypeId="urn:microsoft.com/office/officeart/2005/8/colors/colorful1" csCatId="colorful" phldr="1"/>
      <dgm:spPr/>
      <dgm:t>
        <a:bodyPr/>
        <a:lstStyle/>
        <a:p>
          <a:endParaRPr lang="en-US"/>
        </a:p>
      </dgm:t>
    </dgm:pt>
    <dgm:pt modelId="{900DA734-D35B-43FC-97F3-5D2FD26315CE}">
      <dgm:prSet custT="1"/>
      <dgm:spPr/>
      <dgm:t>
        <a:bodyPr/>
        <a:lstStyle/>
        <a:p>
          <a:r>
            <a:rPr lang="en-US" sz="3200" b="0" i="0">
              <a:latin typeface="Arial" panose="020B0604020202020204" pitchFamily="34" charset="0"/>
              <a:cs typeface="Arial" panose="020B0604020202020204" pitchFamily="34" charset="0"/>
            </a:rPr>
            <a:t>1. Electronic matching</a:t>
          </a:r>
          <a:endParaRPr lang="en-US" sz="3200" b="0">
            <a:latin typeface="Arial" panose="020B0604020202020204" pitchFamily="34" charset="0"/>
            <a:cs typeface="Arial" panose="020B0604020202020204" pitchFamily="34" charset="0"/>
          </a:endParaRPr>
        </a:p>
      </dgm:t>
    </dgm:pt>
    <dgm:pt modelId="{2A0916C9-9C0A-4488-B865-05A84E735FFB}" type="parTrans" cxnId="{DD280B46-A8F2-43EC-AB70-2CD0E804E7A5}">
      <dgm:prSet/>
      <dgm:spPr/>
      <dgm:t>
        <a:bodyPr/>
        <a:lstStyle/>
        <a:p>
          <a:endParaRPr lang="en-US"/>
        </a:p>
      </dgm:t>
    </dgm:pt>
    <dgm:pt modelId="{88D651FD-50B0-44C1-905E-E5E619FDA3E9}" type="sibTrans" cxnId="{DD280B46-A8F2-43EC-AB70-2CD0E804E7A5}">
      <dgm:prSet/>
      <dgm:spPr/>
      <dgm:t>
        <a:bodyPr/>
        <a:lstStyle/>
        <a:p>
          <a:endParaRPr lang="en-US"/>
        </a:p>
      </dgm:t>
    </dgm:pt>
    <dgm:pt modelId="{24058131-0D5B-4C3D-8E3D-86852032BEB1}">
      <dgm:prSet custT="1"/>
      <dgm:spPr/>
      <dgm:t>
        <a:bodyPr/>
        <a:lstStyle/>
        <a:p>
          <a:r>
            <a:rPr lang="en-US" sz="3200" b="0" i="0">
              <a:latin typeface="Arial" panose="020B0604020202020204" pitchFamily="34" charset="0"/>
              <a:cs typeface="Arial" panose="020B0604020202020204" pitchFamily="34" charset="0"/>
            </a:rPr>
            <a:t>2. Documentary evidence </a:t>
          </a:r>
          <a:endParaRPr lang="en-US" sz="3200" b="0">
            <a:latin typeface="Arial" panose="020B0604020202020204" pitchFamily="34" charset="0"/>
            <a:cs typeface="Arial" panose="020B0604020202020204" pitchFamily="34" charset="0"/>
          </a:endParaRPr>
        </a:p>
      </dgm:t>
    </dgm:pt>
    <dgm:pt modelId="{E3C3BCAC-B211-4804-85E7-62F9140C304A}" type="parTrans" cxnId="{27825713-06BF-49F4-9B1E-C1EF61B3F25B}">
      <dgm:prSet/>
      <dgm:spPr/>
      <dgm:t>
        <a:bodyPr/>
        <a:lstStyle/>
        <a:p>
          <a:endParaRPr lang="en-US"/>
        </a:p>
      </dgm:t>
    </dgm:pt>
    <dgm:pt modelId="{71704599-1308-45D2-A775-AB738D265A8D}" type="sibTrans" cxnId="{27825713-06BF-49F4-9B1E-C1EF61B3F25B}">
      <dgm:prSet/>
      <dgm:spPr/>
      <dgm:t>
        <a:bodyPr/>
        <a:lstStyle/>
        <a:p>
          <a:endParaRPr lang="en-US"/>
        </a:p>
      </dgm:t>
    </dgm:pt>
    <dgm:pt modelId="{4CF629E5-117C-4064-A192-07ADAD1B38D5}">
      <dgm:prSet custT="1"/>
      <dgm:spPr/>
      <dgm:t>
        <a:bodyPr/>
        <a:lstStyle/>
        <a:p>
          <a:r>
            <a:rPr lang="en-US" sz="3200" b="0">
              <a:latin typeface="Arial" panose="020B0604020202020204" pitchFamily="34" charset="0"/>
              <a:cs typeface="Arial" panose="020B0604020202020204" pitchFamily="34" charset="0"/>
            </a:rPr>
            <a:t>3. Collateral Contact</a:t>
          </a:r>
        </a:p>
      </dgm:t>
    </dgm:pt>
    <dgm:pt modelId="{13B06862-7C18-4C68-BCE8-8657BFBD4583}" type="parTrans" cxnId="{B87FFF66-BB0F-426E-9838-BF28D6F24325}">
      <dgm:prSet/>
      <dgm:spPr/>
      <dgm:t>
        <a:bodyPr/>
        <a:lstStyle/>
        <a:p>
          <a:endParaRPr lang="en-US"/>
        </a:p>
      </dgm:t>
    </dgm:pt>
    <dgm:pt modelId="{08A24D66-FA10-4A17-A07F-A186C8DF0A8A}" type="sibTrans" cxnId="{B87FFF66-BB0F-426E-9838-BF28D6F24325}">
      <dgm:prSet/>
      <dgm:spPr/>
      <dgm:t>
        <a:bodyPr/>
        <a:lstStyle/>
        <a:p>
          <a:endParaRPr lang="en-US"/>
        </a:p>
      </dgm:t>
    </dgm:pt>
    <dgm:pt modelId="{741335B4-CF7C-4AFF-ACE3-D79222490593}">
      <dgm:prSet custT="1"/>
      <dgm:spPr/>
      <dgm:t>
        <a:bodyPr/>
        <a:lstStyle/>
        <a:p>
          <a:r>
            <a:rPr lang="en-US" sz="3200" b="0">
              <a:latin typeface="Arial" panose="020B0604020202020204" pitchFamily="34" charset="0"/>
              <a:cs typeface="Arial" panose="020B0604020202020204" pitchFamily="34" charset="0"/>
            </a:rPr>
            <a:t>4. Client’s Statement</a:t>
          </a:r>
        </a:p>
      </dgm:t>
    </dgm:pt>
    <dgm:pt modelId="{D5CAD498-F949-4F22-8118-1A5381066681}" type="parTrans" cxnId="{7446987F-F38B-4282-948B-F2A5F93F9A03}">
      <dgm:prSet/>
      <dgm:spPr/>
      <dgm:t>
        <a:bodyPr/>
        <a:lstStyle/>
        <a:p>
          <a:endParaRPr lang="en-US"/>
        </a:p>
      </dgm:t>
    </dgm:pt>
    <dgm:pt modelId="{443899A0-CC59-4FA6-BFA3-696E87BBAB99}" type="sibTrans" cxnId="{7446987F-F38B-4282-948B-F2A5F93F9A03}">
      <dgm:prSet/>
      <dgm:spPr/>
      <dgm:t>
        <a:bodyPr/>
        <a:lstStyle/>
        <a:p>
          <a:endParaRPr lang="en-US"/>
        </a:p>
      </dgm:t>
    </dgm:pt>
    <dgm:pt modelId="{2A893595-2611-4476-9937-FDFD7970CCA4}" type="pres">
      <dgm:prSet presAssocID="{EA982602-39D6-4D16-94DF-A4F63B86F271}" presName="vert0" presStyleCnt="0">
        <dgm:presLayoutVars>
          <dgm:dir/>
          <dgm:animOne val="branch"/>
          <dgm:animLvl val="lvl"/>
        </dgm:presLayoutVars>
      </dgm:prSet>
      <dgm:spPr/>
    </dgm:pt>
    <dgm:pt modelId="{40109E6B-9225-4D07-AB65-87BE89998CFB}" type="pres">
      <dgm:prSet presAssocID="{900DA734-D35B-43FC-97F3-5D2FD26315CE}" presName="thickLine" presStyleLbl="alignNode1" presStyleIdx="0" presStyleCnt="4"/>
      <dgm:spPr/>
    </dgm:pt>
    <dgm:pt modelId="{A2921D06-658E-409D-B31D-7768293546F2}" type="pres">
      <dgm:prSet presAssocID="{900DA734-D35B-43FC-97F3-5D2FD26315CE}" presName="horz1" presStyleCnt="0"/>
      <dgm:spPr/>
    </dgm:pt>
    <dgm:pt modelId="{AADC08E8-CA7B-4B7A-B144-16CFBCB9D779}" type="pres">
      <dgm:prSet presAssocID="{900DA734-D35B-43FC-97F3-5D2FD26315CE}" presName="tx1" presStyleLbl="revTx" presStyleIdx="0" presStyleCnt="4"/>
      <dgm:spPr/>
    </dgm:pt>
    <dgm:pt modelId="{77794D8A-B099-4C04-88B5-7845CC7E30FF}" type="pres">
      <dgm:prSet presAssocID="{900DA734-D35B-43FC-97F3-5D2FD26315CE}" presName="vert1" presStyleCnt="0"/>
      <dgm:spPr/>
    </dgm:pt>
    <dgm:pt modelId="{B63ED41C-1E8A-4B5C-8F42-5D6B42F30D44}" type="pres">
      <dgm:prSet presAssocID="{24058131-0D5B-4C3D-8E3D-86852032BEB1}" presName="thickLine" presStyleLbl="alignNode1" presStyleIdx="1" presStyleCnt="4"/>
      <dgm:spPr/>
    </dgm:pt>
    <dgm:pt modelId="{09AEC21B-9B44-41C8-A13F-3163E627E22D}" type="pres">
      <dgm:prSet presAssocID="{24058131-0D5B-4C3D-8E3D-86852032BEB1}" presName="horz1" presStyleCnt="0"/>
      <dgm:spPr/>
    </dgm:pt>
    <dgm:pt modelId="{724F8750-4982-4508-B51F-8C559CB63F4B}" type="pres">
      <dgm:prSet presAssocID="{24058131-0D5B-4C3D-8E3D-86852032BEB1}" presName="tx1" presStyleLbl="revTx" presStyleIdx="1" presStyleCnt="4"/>
      <dgm:spPr/>
    </dgm:pt>
    <dgm:pt modelId="{988255B8-8E74-4520-B3F9-6039D8CE1178}" type="pres">
      <dgm:prSet presAssocID="{24058131-0D5B-4C3D-8E3D-86852032BEB1}" presName="vert1" presStyleCnt="0"/>
      <dgm:spPr/>
    </dgm:pt>
    <dgm:pt modelId="{BE84315F-E249-46F7-A7CC-3C80A12A6067}" type="pres">
      <dgm:prSet presAssocID="{4CF629E5-117C-4064-A192-07ADAD1B38D5}" presName="thickLine" presStyleLbl="alignNode1" presStyleIdx="2" presStyleCnt="4"/>
      <dgm:spPr/>
    </dgm:pt>
    <dgm:pt modelId="{109F60F9-EA84-4E02-B9BC-4289861E8FED}" type="pres">
      <dgm:prSet presAssocID="{4CF629E5-117C-4064-A192-07ADAD1B38D5}" presName="horz1" presStyleCnt="0"/>
      <dgm:spPr/>
    </dgm:pt>
    <dgm:pt modelId="{EB1D1844-BE95-42B6-82D0-2E13A9EA6058}" type="pres">
      <dgm:prSet presAssocID="{4CF629E5-117C-4064-A192-07ADAD1B38D5}" presName="tx1" presStyleLbl="revTx" presStyleIdx="2" presStyleCnt="4"/>
      <dgm:spPr/>
    </dgm:pt>
    <dgm:pt modelId="{B09ED021-3CE1-4E07-8ACF-325017A41931}" type="pres">
      <dgm:prSet presAssocID="{4CF629E5-117C-4064-A192-07ADAD1B38D5}" presName="vert1" presStyleCnt="0"/>
      <dgm:spPr/>
    </dgm:pt>
    <dgm:pt modelId="{A15FF860-55F8-4812-9DA1-94C212A24C6E}" type="pres">
      <dgm:prSet presAssocID="{741335B4-CF7C-4AFF-ACE3-D79222490593}" presName="thickLine" presStyleLbl="alignNode1" presStyleIdx="3" presStyleCnt="4"/>
      <dgm:spPr/>
    </dgm:pt>
    <dgm:pt modelId="{2CD55F73-85AE-4FC6-9B87-CC28FE8FAC58}" type="pres">
      <dgm:prSet presAssocID="{741335B4-CF7C-4AFF-ACE3-D79222490593}" presName="horz1" presStyleCnt="0"/>
      <dgm:spPr/>
    </dgm:pt>
    <dgm:pt modelId="{0611AABD-17F4-43DE-BD34-3DD8CEFDE113}" type="pres">
      <dgm:prSet presAssocID="{741335B4-CF7C-4AFF-ACE3-D79222490593}" presName="tx1" presStyleLbl="revTx" presStyleIdx="3" presStyleCnt="4"/>
      <dgm:spPr/>
    </dgm:pt>
    <dgm:pt modelId="{A2AE3A8B-00FE-4C30-8F29-7C7EF83641BC}" type="pres">
      <dgm:prSet presAssocID="{741335B4-CF7C-4AFF-ACE3-D79222490593}" presName="vert1" presStyleCnt="0"/>
      <dgm:spPr/>
    </dgm:pt>
  </dgm:ptLst>
  <dgm:cxnLst>
    <dgm:cxn modelId="{63BBF802-2EF9-4983-A124-A0D48492A257}" type="presOf" srcId="{900DA734-D35B-43FC-97F3-5D2FD26315CE}" destId="{AADC08E8-CA7B-4B7A-B144-16CFBCB9D779}" srcOrd="0" destOrd="0" presId="urn:microsoft.com/office/officeart/2008/layout/LinedList"/>
    <dgm:cxn modelId="{27825713-06BF-49F4-9B1E-C1EF61B3F25B}" srcId="{EA982602-39D6-4D16-94DF-A4F63B86F271}" destId="{24058131-0D5B-4C3D-8E3D-86852032BEB1}" srcOrd="1" destOrd="0" parTransId="{E3C3BCAC-B211-4804-85E7-62F9140C304A}" sibTransId="{71704599-1308-45D2-A775-AB738D265A8D}"/>
    <dgm:cxn modelId="{8B25D025-8E2B-4EF5-AE0B-D093D629FBF6}" type="presOf" srcId="{24058131-0D5B-4C3D-8E3D-86852032BEB1}" destId="{724F8750-4982-4508-B51F-8C559CB63F4B}" srcOrd="0" destOrd="0" presId="urn:microsoft.com/office/officeart/2008/layout/LinedList"/>
    <dgm:cxn modelId="{DD280B46-A8F2-43EC-AB70-2CD0E804E7A5}" srcId="{EA982602-39D6-4D16-94DF-A4F63B86F271}" destId="{900DA734-D35B-43FC-97F3-5D2FD26315CE}" srcOrd="0" destOrd="0" parTransId="{2A0916C9-9C0A-4488-B865-05A84E735FFB}" sibTransId="{88D651FD-50B0-44C1-905E-E5E619FDA3E9}"/>
    <dgm:cxn modelId="{B87FFF66-BB0F-426E-9838-BF28D6F24325}" srcId="{EA982602-39D6-4D16-94DF-A4F63B86F271}" destId="{4CF629E5-117C-4064-A192-07ADAD1B38D5}" srcOrd="2" destOrd="0" parTransId="{13B06862-7C18-4C68-BCE8-8657BFBD4583}" sibTransId="{08A24D66-FA10-4A17-A07F-A186C8DF0A8A}"/>
    <dgm:cxn modelId="{87CE0E48-B6A8-45E7-9DBA-E8608471A986}" type="presOf" srcId="{741335B4-CF7C-4AFF-ACE3-D79222490593}" destId="{0611AABD-17F4-43DE-BD34-3DD8CEFDE113}" srcOrd="0" destOrd="0" presId="urn:microsoft.com/office/officeart/2008/layout/LinedList"/>
    <dgm:cxn modelId="{34E39871-37B9-48BE-B436-0FB1DD90AF6A}" type="presOf" srcId="{4CF629E5-117C-4064-A192-07ADAD1B38D5}" destId="{EB1D1844-BE95-42B6-82D0-2E13A9EA6058}" srcOrd="0" destOrd="0" presId="urn:microsoft.com/office/officeart/2008/layout/LinedList"/>
    <dgm:cxn modelId="{7446987F-F38B-4282-948B-F2A5F93F9A03}" srcId="{EA982602-39D6-4D16-94DF-A4F63B86F271}" destId="{741335B4-CF7C-4AFF-ACE3-D79222490593}" srcOrd="3" destOrd="0" parTransId="{D5CAD498-F949-4F22-8118-1A5381066681}" sibTransId="{443899A0-CC59-4FA6-BFA3-696E87BBAB99}"/>
    <dgm:cxn modelId="{C2D008AA-E95B-418E-9374-847528160B42}" type="presOf" srcId="{EA982602-39D6-4D16-94DF-A4F63B86F271}" destId="{2A893595-2611-4476-9937-FDFD7970CCA4}" srcOrd="0" destOrd="0" presId="urn:microsoft.com/office/officeart/2008/layout/LinedList"/>
    <dgm:cxn modelId="{D7A03770-D384-4D5B-B09B-AE953BBAC8F3}" type="presParOf" srcId="{2A893595-2611-4476-9937-FDFD7970CCA4}" destId="{40109E6B-9225-4D07-AB65-87BE89998CFB}" srcOrd="0" destOrd="0" presId="urn:microsoft.com/office/officeart/2008/layout/LinedList"/>
    <dgm:cxn modelId="{544E2BFE-DDA7-4470-B6C7-37E05C1A2CB2}" type="presParOf" srcId="{2A893595-2611-4476-9937-FDFD7970CCA4}" destId="{A2921D06-658E-409D-B31D-7768293546F2}" srcOrd="1" destOrd="0" presId="urn:microsoft.com/office/officeart/2008/layout/LinedList"/>
    <dgm:cxn modelId="{6DB1726B-0161-4781-A641-422C7CB27C9B}" type="presParOf" srcId="{A2921D06-658E-409D-B31D-7768293546F2}" destId="{AADC08E8-CA7B-4B7A-B144-16CFBCB9D779}" srcOrd="0" destOrd="0" presId="urn:microsoft.com/office/officeart/2008/layout/LinedList"/>
    <dgm:cxn modelId="{47CB74BC-5216-43D2-A2B8-A9ECA66F1842}" type="presParOf" srcId="{A2921D06-658E-409D-B31D-7768293546F2}" destId="{77794D8A-B099-4C04-88B5-7845CC7E30FF}" srcOrd="1" destOrd="0" presId="urn:microsoft.com/office/officeart/2008/layout/LinedList"/>
    <dgm:cxn modelId="{3DC59CE3-5FC9-4B15-B66E-15F3FEF01F11}" type="presParOf" srcId="{2A893595-2611-4476-9937-FDFD7970CCA4}" destId="{B63ED41C-1E8A-4B5C-8F42-5D6B42F30D44}" srcOrd="2" destOrd="0" presId="urn:microsoft.com/office/officeart/2008/layout/LinedList"/>
    <dgm:cxn modelId="{8274256D-3F08-493F-80C8-8867E4D11665}" type="presParOf" srcId="{2A893595-2611-4476-9937-FDFD7970CCA4}" destId="{09AEC21B-9B44-41C8-A13F-3163E627E22D}" srcOrd="3" destOrd="0" presId="urn:microsoft.com/office/officeart/2008/layout/LinedList"/>
    <dgm:cxn modelId="{FA16427E-AA55-4359-AE08-4700D16B1455}" type="presParOf" srcId="{09AEC21B-9B44-41C8-A13F-3163E627E22D}" destId="{724F8750-4982-4508-B51F-8C559CB63F4B}" srcOrd="0" destOrd="0" presId="urn:microsoft.com/office/officeart/2008/layout/LinedList"/>
    <dgm:cxn modelId="{A2AE1DE8-AE0E-4DA8-86BC-A656F898B690}" type="presParOf" srcId="{09AEC21B-9B44-41C8-A13F-3163E627E22D}" destId="{988255B8-8E74-4520-B3F9-6039D8CE1178}" srcOrd="1" destOrd="0" presId="urn:microsoft.com/office/officeart/2008/layout/LinedList"/>
    <dgm:cxn modelId="{99673216-EFC3-4AF2-9DBA-6932EE883747}" type="presParOf" srcId="{2A893595-2611-4476-9937-FDFD7970CCA4}" destId="{BE84315F-E249-46F7-A7CC-3C80A12A6067}" srcOrd="4" destOrd="0" presId="urn:microsoft.com/office/officeart/2008/layout/LinedList"/>
    <dgm:cxn modelId="{9809CC3B-1B83-43E9-9A65-EA785EFA9D4C}" type="presParOf" srcId="{2A893595-2611-4476-9937-FDFD7970CCA4}" destId="{109F60F9-EA84-4E02-B9BC-4289861E8FED}" srcOrd="5" destOrd="0" presId="urn:microsoft.com/office/officeart/2008/layout/LinedList"/>
    <dgm:cxn modelId="{B54FABCF-63C9-4B94-95C8-E341F787DA45}" type="presParOf" srcId="{109F60F9-EA84-4E02-B9BC-4289861E8FED}" destId="{EB1D1844-BE95-42B6-82D0-2E13A9EA6058}" srcOrd="0" destOrd="0" presId="urn:microsoft.com/office/officeart/2008/layout/LinedList"/>
    <dgm:cxn modelId="{800A8EA3-FB0D-473B-9605-86CF961283CF}" type="presParOf" srcId="{109F60F9-EA84-4E02-B9BC-4289861E8FED}" destId="{B09ED021-3CE1-4E07-8ACF-325017A41931}" srcOrd="1" destOrd="0" presId="urn:microsoft.com/office/officeart/2008/layout/LinedList"/>
    <dgm:cxn modelId="{CF3346B7-36F1-42C6-B5DE-6344629FA04B}" type="presParOf" srcId="{2A893595-2611-4476-9937-FDFD7970CCA4}" destId="{A15FF860-55F8-4812-9DA1-94C212A24C6E}" srcOrd="6" destOrd="0" presId="urn:microsoft.com/office/officeart/2008/layout/LinedList"/>
    <dgm:cxn modelId="{8BE7DAFE-191D-4972-9E62-8DF05D4F44BA}" type="presParOf" srcId="{2A893595-2611-4476-9937-FDFD7970CCA4}" destId="{2CD55F73-85AE-4FC6-9B87-CC28FE8FAC58}" srcOrd="7" destOrd="0" presId="urn:microsoft.com/office/officeart/2008/layout/LinedList"/>
    <dgm:cxn modelId="{C23EEF96-9D8E-4C93-8619-E912DB586131}" type="presParOf" srcId="{2CD55F73-85AE-4FC6-9B87-CC28FE8FAC58}" destId="{0611AABD-17F4-43DE-BD34-3DD8CEFDE113}" srcOrd="0" destOrd="0" presId="urn:microsoft.com/office/officeart/2008/layout/LinedList"/>
    <dgm:cxn modelId="{53D76B8F-0AA3-409B-BF01-6B3B0174950A}" type="presParOf" srcId="{2CD55F73-85AE-4FC6-9B87-CC28FE8FAC58}" destId="{A2AE3A8B-00FE-4C30-8F29-7C7EF83641BC}"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A5056DC-0B05-4909-9451-8E9787D13FC3}" type="doc">
      <dgm:prSet loTypeId="urn:microsoft.com/office/officeart/2018/2/layout/IconVerticalSolidList" loCatId="icon" qsTypeId="urn:microsoft.com/office/officeart/2005/8/quickstyle/simple1" qsCatId="simple" csTypeId="urn:microsoft.com/office/officeart/2018/5/colors/Iconchunking_neutralicontext_accent0_3" csCatId="mainScheme" phldr="1"/>
      <dgm:spPr/>
      <dgm:t>
        <a:bodyPr/>
        <a:lstStyle/>
        <a:p>
          <a:endParaRPr lang="en-US"/>
        </a:p>
      </dgm:t>
    </dgm:pt>
    <dgm:pt modelId="{292696E9-49EF-4CD0-908D-5A500C8896B4}">
      <dgm:prSet/>
      <dgm:spPr/>
      <dgm:t>
        <a:bodyPr/>
        <a:lstStyle/>
        <a:p>
          <a:r>
            <a:rPr lang="en-US" b="0" i="0" baseline="0">
              <a:latin typeface="Arial" panose="020B0604020202020204" pitchFamily="34" charset="0"/>
              <a:cs typeface="Arial" panose="020B0604020202020204" pitchFamily="34" charset="0"/>
            </a:rPr>
            <a:t>Total the gross income for each pay received during the base period.</a:t>
          </a:r>
          <a:endParaRPr lang="en-US" b="0">
            <a:latin typeface="Arial" panose="020B0604020202020204" pitchFamily="34" charset="0"/>
            <a:cs typeface="Arial" panose="020B0604020202020204" pitchFamily="34" charset="0"/>
          </a:endParaRPr>
        </a:p>
      </dgm:t>
    </dgm:pt>
    <dgm:pt modelId="{1A62AD41-F111-4A6D-AA83-D75693E3DD57}" type="parTrans" cxnId="{A40F5842-098A-4464-9A24-38DE6E8C3985}">
      <dgm:prSet/>
      <dgm:spPr/>
      <dgm:t>
        <a:bodyPr/>
        <a:lstStyle/>
        <a:p>
          <a:endParaRPr lang="en-US"/>
        </a:p>
      </dgm:t>
    </dgm:pt>
    <dgm:pt modelId="{B283EA01-1899-4456-9E89-61FDFA541527}" type="sibTrans" cxnId="{A40F5842-098A-4464-9A24-38DE6E8C3985}">
      <dgm:prSet/>
      <dgm:spPr/>
      <dgm:t>
        <a:bodyPr/>
        <a:lstStyle/>
        <a:p>
          <a:endParaRPr lang="en-US"/>
        </a:p>
      </dgm:t>
    </dgm:pt>
    <dgm:pt modelId="{B905386B-8E6F-4BAE-98E6-D79ACE93F897}">
      <dgm:prSet/>
      <dgm:spPr/>
      <dgm:t>
        <a:bodyPr/>
        <a:lstStyle/>
        <a:p>
          <a:r>
            <a:rPr lang="en-US" b="0" i="0" baseline="0">
              <a:latin typeface="Arial" panose="020B0604020202020204" pitchFamily="34" charset="0"/>
              <a:cs typeface="Arial" panose="020B0604020202020204" pitchFamily="34" charset="0"/>
            </a:rPr>
            <a:t>Divide by the total number of pay periods to reach an average income expected to be received during the certification period. </a:t>
          </a:r>
        </a:p>
      </dgm:t>
    </dgm:pt>
    <dgm:pt modelId="{E41B8007-5BA5-4472-AE03-7C0A60623E16}" type="parTrans" cxnId="{C41F2958-F89F-45F5-AC58-214A99C68C49}">
      <dgm:prSet/>
      <dgm:spPr/>
      <dgm:t>
        <a:bodyPr/>
        <a:lstStyle/>
        <a:p>
          <a:endParaRPr lang="en-US"/>
        </a:p>
      </dgm:t>
    </dgm:pt>
    <dgm:pt modelId="{CC272B7E-66B4-4BFB-992E-6BA4923DB0D3}" type="sibTrans" cxnId="{C41F2958-F89F-45F5-AC58-214A99C68C49}">
      <dgm:prSet/>
      <dgm:spPr/>
      <dgm:t>
        <a:bodyPr/>
        <a:lstStyle/>
        <a:p>
          <a:endParaRPr lang="en-US"/>
        </a:p>
      </dgm:t>
    </dgm:pt>
    <dgm:pt modelId="{A95340F5-8467-4DD4-BFE0-DF8A6F6201C9}">
      <dgm:prSet phldrT="[Text]"/>
      <dgm:spPr/>
      <dgm:t>
        <a:bodyPr/>
        <a:lstStyle/>
        <a:p>
          <a:r>
            <a:rPr lang="en-US" b="0" i="0" baseline="0">
              <a:latin typeface="Arial" panose="020B0604020202020204" pitchFamily="34" charset="0"/>
              <a:cs typeface="Arial" panose="020B0604020202020204" pitchFamily="34" charset="0"/>
            </a:rPr>
            <a:t>Do not Round</a:t>
          </a:r>
        </a:p>
      </dgm:t>
    </dgm:pt>
    <dgm:pt modelId="{ACC00F97-6A3F-4F12-9673-1A49375B223D}" type="parTrans" cxnId="{B3D25C21-FFB6-4EF9-90E5-DF2B61D2EF2E}">
      <dgm:prSet/>
      <dgm:spPr/>
      <dgm:t>
        <a:bodyPr/>
        <a:lstStyle/>
        <a:p>
          <a:endParaRPr lang="en-US"/>
        </a:p>
      </dgm:t>
    </dgm:pt>
    <dgm:pt modelId="{8721FB98-C93E-4F7A-A090-24AC7D922048}" type="sibTrans" cxnId="{B3D25C21-FFB6-4EF9-90E5-DF2B61D2EF2E}">
      <dgm:prSet/>
      <dgm:spPr/>
      <dgm:t>
        <a:bodyPr/>
        <a:lstStyle/>
        <a:p>
          <a:endParaRPr lang="en-US"/>
        </a:p>
      </dgm:t>
    </dgm:pt>
    <dgm:pt modelId="{E3F78AFC-7D19-4C1A-9628-9EC5101A4AC3}" type="pres">
      <dgm:prSet presAssocID="{2A5056DC-0B05-4909-9451-8E9787D13FC3}" presName="root" presStyleCnt="0">
        <dgm:presLayoutVars>
          <dgm:dir/>
          <dgm:resizeHandles val="exact"/>
        </dgm:presLayoutVars>
      </dgm:prSet>
      <dgm:spPr/>
    </dgm:pt>
    <dgm:pt modelId="{E1B4AA97-E881-4C6D-9ED3-75AC1F2C8F81}" type="pres">
      <dgm:prSet presAssocID="{292696E9-49EF-4CD0-908D-5A500C8896B4}" presName="compNode" presStyleCnt="0"/>
      <dgm:spPr/>
    </dgm:pt>
    <dgm:pt modelId="{EC0902E8-E181-4F03-8932-166E6379270D}" type="pres">
      <dgm:prSet presAssocID="{292696E9-49EF-4CD0-908D-5A500C8896B4}" presName="bgRect" presStyleLbl="bgShp" presStyleIdx="0" presStyleCnt="3"/>
      <dgm:spPr/>
    </dgm:pt>
    <dgm:pt modelId="{B87C0190-36AC-4090-9C9A-F08FCCDFE50F}" type="pres">
      <dgm:prSet presAssocID="{292696E9-49EF-4CD0-908D-5A500C8896B4}"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llar"/>
        </a:ext>
      </dgm:extLst>
    </dgm:pt>
    <dgm:pt modelId="{F64FAFDF-ABC2-4ED3-AB91-60E26399F132}" type="pres">
      <dgm:prSet presAssocID="{292696E9-49EF-4CD0-908D-5A500C8896B4}" presName="spaceRect" presStyleCnt="0"/>
      <dgm:spPr/>
    </dgm:pt>
    <dgm:pt modelId="{732EFC1B-420F-48D6-A859-2D13C4F80BBF}" type="pres">
      <dgm:prSet presAssocID="{292696E9-49EF-4CD0-908D-5A500C8896B4}" presName="parTx" presStyleLbl="revTx" presStyleIdx="0" presStyleCnt="3">
        <dgm:presLayoutVars>
          <dgm:chMax val="0"/>
          <dgm:chPref val="0"/>
        </dgm:presLayoutVars>
      </dgm:prSet>
      <dgm:spPr/>
    </dgm:pt>
    <dgm:pt modelId="{D124319C-962C-4D00-9717-5F3FAD442D7F}" type="pres">
      <dgm:prSet presAssocID="{B283EA01-1899-4456-9E89-61FDFA541527}" presName="sibTrans" presStyleCnt="0"/>
      <dgm:spPr/>
    </dgm:pt>
    <dgm:pt modelId="{18872909-F62A-46AC-9161-F1B87B140C17}" type="pres">
      <dgm:prSet presAssocID="{B905386B-8E6F-4BAE-98E6-D79ACE93F897}" presName="compNode" presStyleCnt="0"/>
      <dgm:spPr/>
    </dgm:pt>
    <dgm:pt modelId="{6B55E339-C36B-4896-B3C0-4D6E7BDC2988}" type="pres">
      <dgm:prSet presAssocID="{B905386B-8E6F-4BAE-98E6-D79ACE93F897}" presName="bgRect" presStyleLbl="bgShp" presStyleIdx="1" presStyleCnt="3"/>
      <dgm:spPr/>
    </dgm:pt>
    <dgm:pt modelId="{55EEE337-276C-4096-B084-AAA5DD96B11A}" type="pres">
      <dgm:prSet presAssocID="{B905386B-8E6F-4BAE-98E6-D79ACE93F897}"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oney"/>
        </a:ext>
      </dgm:extLst>
    </dgm:pt>
    <dgm:pt modelId="{1DFC59EE-FAF5-4471-BE4B-5C7447172AB7}" type="pres">
      <dgm:prSet presAssocID="{B905386B-8E6F-4BAE-98E6-D79ACE93F897}" presName="spaceRect" presStyleCnt="0"/>
      <dgm:spPr/>
    </dgm:pt>
    <dgm:pt modelId="{E7CD7875-A7FA-46B7-AAA0-1CA0D00A8ECF}" type="pres">
      <dgm:prSet presAssocID="{B905386B-8E6F-4BAE-98E6-D79ACE93F897}" presName="parTx" presStyleLbl="revTx" presStyleIdx="1" presStyleCnt="3">
        <dgm:presLayoutVars>
          <dgm:chMax val="0"/>
          <dgm:chPref val="0"/>
        </dgm:presLayoutVars>
      </dgm:prSet>
      <dgm:spPr/>
    </dgm:pt>
    <dgm:pt modelId="{8874813B-AE33-4771-92ED-420260DB4DA3}" type="pres">
      <dgm:prSet presAssocID="{CC272B7E-66B4-4BFB-992E-6BA4923DB0D3}" presName="sibTrans" presStyleCnt="0"/>
      <dgm:spPr/>
    </dgm:pt>
    <dgm:pt modelId="{28F13055-5EFD-481B-B63E-AF605208301F}" type="pres">
      <dgm:prSet presAssocID="{A95340F5-8467-4DD4-BFE0-DF8A6F6201C9}" presName="compNode" presStyleCnt="0"/>
      <dgm:spPr/>
    </dgm:pt>
    <dgm:pt modelId="{6D4A295A-8683-4DBD-B436-26DA600CDE55}" type="pres">
      <dgm:prSet presAssocID="{A95340F5-8467-4DD4-BFE0-DF8A6F6201C9}" presName="bgRect" presStyleLbl="bgShp" presStyleIdx="2" presStyleCnt="3"/>
      <dgm:spPr/>
    </dgm:pt>
    <dgm:pt modelId="{D06E8891-4C3C-48A7-B503-757D003195CF}" type="pres">
      <dgm:prSet presAssocID="{A95340F5-8467-4DD4-BFE0-DF8A6F6201C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Irritant"/>
        </a:ext>
      </dgm:extLst>
    </dgm:pt>
    <dgm:pt modelId="{D7DB57C9-34C0-4717-A644-525F50C5FE27}" type="pres">
      <dgm:prSet presAssocID="{A95340F5-8467-4DD4-BFE0-DF8A6F6201C9}" presName="spaceRect" presStyleCnt="0"/>
      <dgm:spPr/>
    </dgm:pt>
    <dgm:pt modelId="{D091E48B-20F2-4621-8614-4C03E9E90B7B}" type="pres">
      <dgm:prSet presAssocID="{A95340F5-8467-4DD4-BFE0-DF8A6F6201C9}" presName="parTx" presStyleLbl="revTx" presStyleIdx="2" presStyleCnt="3">
        <dgm:presLayoutVars>
          <dgm:chMax val="0"/>
          <dgm:chPref val="0"/>
        </dgm:presLayoutVars>
      </dgm:prSet>
      <dgm:spPr/>
    </dgm:pt>
  </dgm:ptLst>
  <dgm:cxnLst>
    <dgm:cxn modelId="{B3D25C21-FFB6-4EF9-90E5-DF2B61D2EF2E}" srcId="{2A5056DC-0B05-4909-9451-8E9787D13FC3}" destId="{A95340F5-8467-4DD4-BFE0-DF8A6F6201C9}" srcOrd="2" destOrd="0" parTransId="{ACC00F97-6A3F-4F12-9673-1A49375B223D}" sibTransId="{8721FB98-C93E-4F7A-A090-24AC7D922048}"/>
    <dgm:cxn modelId="{A40F5842-098A-4464-9A24-38DE6E8C3985}" srcId="{2A5056DC-0B05-4909-9451-8E9787D13FC3}" destId="{292696E9-49EF-4CD0-908D-5A500C8896B4}" srcOrd="0" destOrd="0" parTransId="{1A62AD41-F111-4A6D-AA83-D75693E3DD57}" sibTransId="{B283EA01-1899-4456-9E89-61FDFA541527}"/>
    <dgm:cxn modelId="{E6AF6875-0A49-41FE-8359-B65E1DA19023}" type="presOf" srcId="{2A5056DC-0B05-4909-9451-8E9787D13FC3}" destId="{E3F78AFC-7D19-4C1A-9628-9EC5101A4AC3}" srcOrd="0" destOrd="0" presId="urn:microsoft.com/office/officeart/2018/2/layout/IconVerticalSolidList"/>
    <dgm:cxn modelId="{C41F2958-F89F-45F5-AC58-214A99C68C49}" srcId="{2A5056DC-0B05-4909-9451-8E9787D13FC3}" destId="{B905386B-8E6F-4BAE-98E6-D79ACE93F897}" srcOrd="1" destOrd="0" parTransId="{E41B8007-5BA5-4472-AE03-7C0A60623E16}" sibTransId="{CC272B7E-66B4-4BFB-992E-6BA4923DB0D3}"/>
    <dgm:cxn modelId="{6890C6A3-EC41-401A-982D-4A858481F8BA}" type="presOf" srcId="{B905386B-8E6F-4BAE-98E6-D79ACE93F897}" destId="{E7CD7875-A7FA-46B7-AAA0-1CA0D00A8ECF}" srcOrd="0" destOrd="0" presId="urn:microsoft.com/office/officeart/2018/2/layout/IconVerticalSolidList"/>
    <dgm:cxn modelId="{543C73C2-AD53-476B-BD20-ED207D9A0605}" type="presOf" srcId="{292696E9-49EF-4CD0-908D-5A500C8896B4}" destId="{732EFC1B-420F-48D6-A859-2D13C4F80BBF}" srcOrd="0" destOrd="0" presId="urn:microsoft.com/office/officeart/2018/2/layout/IconVerticalSolidList"/>
    <dgm:cxn modelId="{E39C11E7-245E-499C-B706-D802315C0001}" type="presOf" srcId="{A95340F5-8467-4DD4-BFE0-DF8A6F6201C9}" destId="{D091E48B-20F2-4621-8614-4C03E9E90B7B}" srcOrd="0" destOrd="0" presId="urn:microsoft.com/office/officeart/2018/2/layout/IconVerticalSolidList"/>
    <dgm:cxn modelId="{78BA8B30-FE63-42FF-80D4-C75F1091F9E8}" type="presParOf" srcId="{E3F78AFC-7D19-4C1A-9628-9EC5101A4AC3}" destId="{E1B4AA97-E881-4C6D-9ED3-75AC1F2C8F81}" srcOrd="0" destOrd="0" presId="urn:microsoft.com/office/officeart/2018/2/layout/IconVerticalSolidList"/>
    <dgm:cxn modelId="{D4398F3D-7638-4C0F-AF0E-8F83CF4B01D0}" type="presParOf" srcId="{E1B4AA97-E881-4C6D-9ED3-75AC1F2C8F81}" destId="{EC0902E8-E181-4F03-8932-166E6379270D}" srcOrd="0" destOrd="0" presId="urn:microsoft.com/office/officeart/2018/2/layout/IconVerticalSolidList"/>
    <dgm:cxn modelId="{DE8E304D-A756-4874-9D6C-E527A21935E9}" type="presParOf" srcId="{E1B4AA97-E881-4C6D-9ED3-75AC1F2C8F81}" destId="{B87C0190-36AC-4090-9C9A-F08FCCDFE50F}" srcOrd="1" destOrd="0" presId="urn:microsoft.com/office/officeart/2018/2/layout/IconVerticalSolidList"/>
    <dgm:cxn modelId="{B4D47D98-CA28-4573-8345-49B685F633DA}" type="presParOf" srcId="{E1B4AA97-E881-4C6D-9ED3-75AC1F2C8F81}" destId="{F64FAFDF-ABC2-4ED3-AB91-60E26399F132}" srcOrd="2" destOrd="0" presId="urn:microsoft.com/office/officeart/2018/2/layout/IconVerticalSolidList"/>
    <dgm:cxn modelId="{3945811D-FA44-4DB8-AF8A-F73BCB75FFC7}" type="presParOf" srcId="{E1B4AA97-E881-4C6D-9ED3-75AC1F2C8F81}" destId="{732EFC1B-420F-48D6-A859-2D13C4F80BBF}" srcOrd="3" destOrd="0" presId="urn:microsoft.com/office/officeart/2018/2/layout/IconVerticalSolidList"/>
    <dgm:cxn modelId="{BDA8AC3F-B935-4AAF-B955-F65D890039C0}" type="presParOf" srcId="{E3F78AFC-7D19-4C1A-9628-9EC5101A4AC3}" destId="{D124319C-962C-4D00-9717-5F3FAD442D7F}" srcOrd="1" destOrd="0" presId="urn:microsoft.com/office/officeart/2018/2/layout/IconVerticalSolidList"/>
    <dgm:cxn modelId="{63633DEF-FA4F-4ACE-9A40-0172F8A581B0}" type="presParOf" srcId="{E3F78AFC-7D19-4C1A-9628-9EC5101A4AC3}" destId="{18872909-F62A-46AC-9161-F1B87B140C17}" srcOrd="2" destOrd="0" presId="urn:microsoft.com/office/officeart/2018/2/layout/IconVerticalSolidList"/>
    <dgm:cxn modelId="{B6C8228D-8A8C-4F85-AC11-BF91B959B9EF}" type="presParOf" srcId="{18872909-F62A-46AC-9161-F1B87B140C17}" destId="{6B55E339-C36B-4896-B3C0-4D6E7BDC2988}" srcOrd="0" destOrd="0" presId="urn:microsoft.com/office/officeart/2018/2/layout/IconVerticalSolidList"/>
    <dgm:cxn modelId="{CC5F1B3F-B896-4C6D-B40A-E7FC956F5A0F}" type="presParOf" srcId="{18872909-F62A-46AC-9161-F1B87B140C17}" destId="{55EEE337-276C-4096-B084-AAA5DD96B11A}" srcOrd="1" destOrd="0" presId="urn:microsoft.com/office/officeart/2018/2/layout/IconVerticalSolidList"/>
    <dgm:cxn modelId="{B392D69D-636A-4245-933D-62A6F9CEDDEB}" type="presParOf" srcId="{18872909-F62A-46AC-9161-F1B87B140C17}" destId="{1DFC59EE-FAF5-4471-BE4B-5C7447172AB7}" srcOrd="2" destOrd="0" presId="urn:microsoft.com/office/officeart/2018/2/layout/IconVerticalSolidList"/>
    <dgm:cxn modelId="{38E79FEE-2A57-4F91-AE36-7BCE16E30410}" type="presParOf" srcId="{18872909-F62A-46AC-9161-F1B87B140C17}" destId="{E7CD7875-A7FA-46B7-AAA0-1CA0D00A8ECF}" srcOrd="3" destOrd="0" presId="urn:microsoft.com/office/officeart/2018/2/layout/IconVerticalSolidList"/>
    <dgm:cxn modelId="{ED4EB55D-E202-4B7E-9F02-A561D2C6D6E8}" type="presParOf" srcId="{E3F78AFC-7D19-4C1A-9628-9EC5101A4AC3}" destId="{8874813B-AE33-4771-92ED-420260DB4DA3}" srcOrd="3" destOrd="0" presId="urn:microsoft.com/office/officeart/2018/2/layout/IconVerticalSolidList"/>
    <dgm:cxn modelId="{19665489-BAB1-48DC-A5ED-339E921FC1A6}" type="presParOf" srcId="{E3F78AFC-7D19-4C1A-9628-9EC5101A4AC3}" destId="{28F13055-5EFD-481B-B63E-AF605208301F}" srcOrd="4" destOrd="0" presId="urn:microsoft.com/office/officeart/2018/2/layout/IconVerticalSolidList"/>
    <dgm:cxn modelId="{68F8096B-D02D-40BB-9F55-301803F0F3F9}" type="presParOf" srcId="{28F13055-5EFD-481B-B63E-AF605208301F}" destId="{6D4A295A-8683-4DBD-B436-26DA600CDE55}" srcOrd="0" destOrd="0" presId="urn:microsoft.com/office/officeart/2018/2/layout/IconVerticalSolidList"/>
    <dgm:cxn modelId="{8F9816BA-9D39-46DC-A0CF-B735AA72DF9E}" type="presParOf" srcId="{28F13055-5EFD-481B-B63E-AF605208301F}" destId="{D06E8891-4C3C-48A7-B503-757D003195CF}" srcOrd="1" destOrd="0" presId="urn:microsoft.com/office/officeart/2018/2/layout/IconVerticalSolidList"/>
    <dgm:cxn modelId="{D4673F54-0C8B-42F5-8D0D-CDA34007838A}" type="presParOf" srcId="{28F13055-5EFD-481B-B63E-AF605208301F}" destId="{D7DB57C9-34C0-4717-A644-525F50C5FE27}" srcOrd="2" destOrd="0" presId="urn:microsoft.com/office/officeart/2018/2/layout/IconVerticalSolidList"/>
    <dgm:cxn modelId="{3C7C1D1F-F722-474D-BBF4-D4160A80FD2C}" type="presParOf" srcId="{28F13055-5EFD-481B-B63E-AF605208301F}" destId="{D091E48B-20F2-4621-8614-4C03E9E90B7B}"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5FA245E-E459-4848-88D4-D6EE65F0A913}" type="doc">
      <dgm:prSet loTypeId="urn:microsoft.com/office/officeart/2008/layout/LinedList" loCatId="list" qsTypeId="urn:microsoft.com/office/officeart/2005/8/quickstyle/simple1" qsCatId="simple" csTypeId="urn:microsoft.com/office/officeart/2005/8/colors/accent4_2" csCatId="accent4" phldr="1"/>
      <dgm:spPr/>
      <dgm:t>
        <a:bodyPr/>
        <a:lstStyle/>
        <a:p>
          <a:endParaRPr lang="en-US"/>
        </a:p>
      </dgm:t>
    </dgm:pt>
    <dgm:pt modelId="{79E1BBA0-567B-4284-A47B-A61EE94805FA}">
      <dgm:prSet/>
      <dgm:spPr/>
      <dgm:t>
        <a:bodyPr/>
        <a:lstStyle/>
        <a:p>
          <a:r>
            <a:rPr lang="en-US" b="0" i="0" baseline="0">
              <a:latin typeface="Arial" panose="020B0604020202020204" pitchFamily="34" charset="0"/>
              <a:cs typeface="Arial" panose="020B0604020202020204" pitchFamily="34" charset="0"/>
            </a:rPr>
            <a:t>If the base period contains a pay period of $0 that is representative of the regular ongoing pay use $0 in your averaging.</a:t>
          </a:r>
          <a:endParaRPr lang="en-US" b="0">
            <a:latin typeface="Arial" panose="020B0604020202020204" pitchFamily="34" charset="0"/>
            <a:cs typeface="Arial" panose="020B0604020202020204" pitchFamily="34" charset="0"/>
          </a:endParaRPr>
        </a:p>
      </dgm:t>
    </dgm:pt>
    <dgm:pt modelId="{FD01CBA0-0D04-4B24-825E-F32403819B17}" type="parTrans" cxnId="{6E68C9AE-E871-46D5-B98D-0C648AC2EC5A}">
      <dgm:prSet/>
      <dgm:spPr/>
      <dgm:t>
        <a:bodyPr/>
        <a:lstStyle/>
        <a:p>
          <a:endParaRPr lang="en-US"/>
        </a:p>
      </dgm:t>
    </dgm:pt>
    <dgm:pt modelId="{5E49895E-9BBA-496B-BC2D-3C7F0F1B9AC2}" type="sibTrans" cxnId="{6E68C9AE-E871-46D5-B98D-0C648AC2EC5A}">
      <dgm:prSet/>
      <dgm:spPr/>
      <dgm:t>
        <a:bodyPr/>
        <a:lstStyle/>
        <a:p>
          <a:endParaRPr lang="en-US"/>
        </a:p>
      </dgm:t>
    </dgm:pt>
    <dgm:pt modelId="{A1129337-D085-4DB0-9100-28CC09113659}">
      <dgm:prSet/>
      <dgm:spPr/>
      <dgm:t>
        <a:bodyPr/>
        <a:lstStyle/>
        <a:p>
          <a:r>
            <a:rPr lang="en-US" b="0" i="0" baseline="0">
              <a:latin typeface="Arial" panose="020B0604020202020204" pitchFamily="34" charset="0"/>
              <a:cs typeface="Arial" panose="020B0604020202020204" pitchFamily="34" charset="0"/>
            </a:rPr>
            <a:t>If the $0 pay is not representative, then do not use that pay period and document the case record thoroughly.</a:t>
          </a:r>
          <a:endParaRPr lang="en-US" b="0">
            <a:latin typeface="Arial" panose="020B0604020202020204" pitchFamily="34" charset="0"/>
            <a:cs typeface="Arial" panose="020B0604020202020204" pitchFamily="34" charset="0"/>
          </a:endParaRPr>
        </a:p>
      </dgm:t>
    </dgm:pt>
    <dgm:pt modelId="{E75D7209-DA1D-470F-AB97-252B16E466EC}" type="parTrans" cxnId="{6D8284E7-BF71-4CD5-8B92-43425D036351}">
      <dgm:prSet/>
      <dgm:spPr/>
      <dgm:t>
        <a:bodyPr/>
        <a:lstStyle/>
        <a:p>
          <a:endParaRPr lang="en-US"/>
        </a:p>
      </dgm:t>
    </dgm:pt>
    <dgm:pt modelId="{59118F16-12F2-49EF-9BBB-591F4BFFE0F2}" type="sibTrans" cxnId="{6D8284E7-BF71-4CD5-8B92-43425D036351}">
      <dgm:prSet/>
      <dgm:spPr/>
      <dgm:t>
        <a:bodyPr/>
        <a:lstStyle/>
        <a:p>
          <a:endParaRPr lang="en-US"/>
        </a:p>
      </dgm:t>
    </dgm:pt>
    <dgm:pt modelId="{6F3EEC4D-0770-4D1D-8607-DCDC7D081898}" type="pres">
      <dgm:prSet presAssocID="{65FA245E-E459-4848-88D4-D6EE65F0A913}" presName="vert0" presStyleCnt="0">
        <dgm:presLayoutVars>
          <dgm:dir/>
          <dgm:animOne val="branch"/>
          <dgm:animLvl val="lvl"/>
        </dgm:presLayoutVars>
      </dgm:prSet>
      <dgm:spPr/>
    </dgm:pt>
    <dgm:pt modelId="{F00BD2ED-4CD8-402D-B8B3-7B9EF0606E15}" type="pres">
      <dgm:prSet presAssocID="{79E1BBA0-567B-4284-A47B-A61EE94805FA}" presName="thickLine" presStyleLbl="alignNode1" presStyleIdx="0" presStyleCnt="2"/>
      <dgm:spPr/>
    </dgm:pt>
    <dgm:pt modelId="{84941B37-231E-4DA4-B9FA-177C96995F7F}" type="pres">
      <dgm:prSet presAssocID="{79E1BBA0-567B-4284-A47B-A61EE94805FA}" presName="horz1" presStyleCnt="0"/>
      <dgm:spPr/>
    </dgm:pt>
    <dgm:pt modelId="{23D8D5FF-C91B-4432-A71F-328E6C4136C0}" type="pres">
      <dgm:prSet presAssocID="{79E1BBA0-567B-4284-A47B-A61EE94805FA}" presName="tx1" presStyleLbl="revTx" presStyleIdx="0" presStyleCnt="2"/>
      <dgm:spPr/>
    </dgm:pt>
    <dgm:pt modelId="{41B1D795-522C-423E-8069-94CDB2E532EA}" type="pres">
      <dgm:prSet presAssocID="{79E1BBA0-567B-4284-A47B-A61EE94805FA}" presName="vert1" presStyleCnt="0"/>
      <dgm:spPr/>
    </dgm:pt>
    <dgm:pt modelId="{24037115-8234-4A98-8E56-B4986D711944}" type="pres">
      <dgm:prSet presAssocID="{A1129337-D085-4DB0-9100-28CC09113659}" presName="thickLine" presStyleLbl="alignNode1" presStyleIdx="1" presStyleCnt="2"/>
      <dgm:spPr/>
    </dgm:pt>
    <dgm:pt modelId="{6FC5BE54-2A7F-4E55-B12B-5C5D7D8F5669}" type="pres">
      <dgm:prSet presAssocID="{A1129337-D085-4DB0-9100-28CC09113659}" presName="horz1" presStyleCnt="0"/>
      <dgm:spPr/>
    </dgm:pt>
    <dgm:pt modelId="{85A39896-B522-4D31-94FA-8418ACCF1FF4}" type="pres">
      <dgm:prSet presAssocID="{A1129337-D085-4DB0-9100-28CC09113659}" presName="tx1" presStyleLbl="revTx" presStyleIdx="1" presStyleCnt="2"/>
      <dgm:spPr/>
    </dgm:pt>
    <dgm:pt modelId="{859F9E7C-4B73-4FDF-A637-1671758BE9BB}" type="pres">
      <dgm:prSet presAssocID="{A1129337-D085-4DB0-9100-28CC09113659}" presName="vert1" presStyleCnt="0"/>
      <dgm:spPr/>
    </dgm:pt>
  </dgm:ptLst>
  <dgm:cxnLst>
    <dgm:cxn modelId="{A7699152-B243-49DD-BF04-0FE4A08BAA38}" type="presOf" srcId="{A1129337-D085-4DB0-9100-28CC09113659}" destId="{85A39896-B522-4D31-94FA-8418ACCF1FF4}" srcOrd="0" destOrd="0" presId="urn:microsoft.com/office/officeart/2008/layout/LinedList"/>
    <dgm:cxn modelId="{AC84267E-8B3E-4DC9-874D-DB0C7AF8A961}" type="presOf" srcId="{79E1BBA0-567B-4284-A47B-A61EE94805FA}" destId="{23D8D5FF-C91B-4432-A71F-328E6C4136C0}" srcOrd="0" destOrd="0" presId="urn:microsoft.com/office/officeart/2008/layout/LinedList"/>
    <dgm:cxn modelId="{0C229B87-F16C-4ABF-B364-B934462C6628}" type="presOf" srcId="{65FA245E-E459-4848-88D4-D6EE65F0A913}" destId="{6F3EEC4D-0770-4D1D-8607-DCDC7D081898}" srcOrd="0" destOrd="0" presId="urn:microsoft.com/office/officeart/2008/layout/LinedList"/>
    <dgm:cxn modelId="{6E68C9AE-E871-46D5-B98D-0C648AC2EC5A}" srcId="{65FA245E-E459-4848-88D4-D6EE65F0A913}" destId="{79E1BBA0-567B-4284-A47B-A61EE94805FA}" srcOrd="0" destOrd="0" parTransId="{FD01CBA0-0D04-4B24-825E-F32403819B17}" sibTransId="{5E49895E-9BBA-496B-BC2D-3C7F0F1B9AC2}"/>
    <dgm:cxn modelId="{6D8284E7-BF71-4CD5-8B92-43425D036351}" srcId="{65FA245E-E459-4848-88D4-D6EE65F0A913}" destId="{A1129337-D085-4DB0-9100-28CC09113659}" srcOrd="1" destOrd="0" parTransId="{E75D7209-DA1D-470F-AB97-252B16E466EC}" sibTransId="{59118F16-12F2-49EF-9BBB-591F4BFFE0F2}"/>
    <dgm:cxn modelId="{FCFBAC0B-7136-4659-A53D-73617EDB1007}" type="presParOf" srcId="{6F3EEC4D-0770-4D1D-8607-DCDC7D081898}" destId="{F00BD2ED-4CD8-402D-B8B3-7B9EF0606E15}" srcOrd="0" destOrd="0" presId="urn:microsoft.com/office/officeart/2008/layout/LinedList"/>
    <dgm:cxn modelId="{8BC601E5-71E3-442E-840D-C386B156CC7C}" type="presParOf" srcId="{6F3EEC4D-0770-4D1D-8607-DCDC7D081898}" destId="{84941B37-231E-4DA4-B9FA-177C96995F7F}" srcOrd="1" destOrd="0" presId="urn:microsoft.com/office/officeart/2008/layout/LinedList"/>
    <dgm:cxn modelId="{99EA88F4-77CD-4743-82D1-53715ACC97D5}" type="presParOf" srcId="{84941B37-231E-4DA4-B9FA-177C96995F7F}" destId="{23D8D5FF-C91B-4432-A71F-328E6C4136C0}" srcOrd="0" destOrd="0" presId="urn:microsoft.com/office/officeart/2008/layout/LinedList"/>
    <dgm:cxn modelId="{260BB903-3E6C-40AA-BD23-77F7FC52428B}" type="presParOf" srcId="{84941B37-231E-4DA4-B9FA-177C96995F7F}" destId="{41B1D795-522C-423E-8069-94CDB2E532EA}" srcOrd="1" destOrd="0" presId="urn:microsoft.com/office/officeart/2008/layout/LinedList"/>
    <dgm:cxn modelId="{12107576-4BA1-4B6C-AE10-9E27B441B8F0}" type="presParOf" srcId="{6F3EEC4D-0770-4D1D-8607-DCDC7D081898}" destId="{24037115-8234-4A98-8E56-B4986D711944}" srcOrd="2" destOrd="0" presId="urn:microsoft.com/office/officeart/2008/layout/LinedList"/>
    <dgm:cxn modelId="{1459C995-6702-467E-B60C-186EC64FF4C0}" type="presParOf" srcId="{6F3EEC4D-0770-4D1D-8607-DCDC7D081898}" destId="{6FC5BE54-2A7F-4E55-B12B-5C5D7D8F5669}" srcOrd="3" destOrd="0" presId="urn:microsoft.com/office/officeart/2008/layout/LinedList"/>
    <dgm:cxn modelId="{6B3C140A-6B16-462B-A1D3-C69C55C5F39F}" type="presParOf" srcId="{6FC5BE54-2A7F-4E55-B12B-5C5D7D8F5669}" destId="{85A39896-B522-4D31-94FA-8418ACCF1FF4}" srcOrd="0" destOrd="0" presId="urn:microsoft.com/office/officeart/2008/layout/LinedList"/>
    <dgm:cxn modelId="{3A9FC16C-74EC-45BB-A6E5-DED94D19FC68}" type="presParOf" srcId="{6FC5BE54-2A7F-4E55-B12B-5C5D7D8F5669}" destId="{859F9E7C-4B73-4FDF-A637-1671758BE9BB}"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9BBB531-E72F-4A33-82B8-ED350C3DC574}" type="doc">
      <dgm:prSet loTypeId="urn:microsoft.com/office/officeart/2016/7/layout/HorizontalActionList" loCatId="List" qsTypeId="urn:microsoft.com/office/officeart/2005/8/quickstyle/simple4" qsCatId="simple" csTypeId="urn:microsoft.com/office/officeart/2005/8/colors/colorful2" csCatId="colorful"/>
      <dgm:spPr/>
      <dgm:t>
        <a:bodyPr/>
        <a:lstStyle/>
        <a:p>
          <a:endParaRPr lang="en-US"/>
        </a:p>
      </dgm:t>
    </dgm:pt>
    <dgm:pt modelId="{A86DEDEE-FAA9-4C4B-A98A-7347E438960F}">
      <dgm:prSet custT="1"/>
      <dgm:spPr/>
      <dgm:t>
        <a:bodyPr/>
        <a:lstStyle/>
        <a:p>
          <a:r>
            <a:rPr lang="en-US" sz="2000">
              <a:latin typeface="Arial" panose="020B0604020202020204" pitchFamily="34" charset="0"/>
              <a:cs typeface="Arial" panose="020B0604020202020204" pitchFamily="34" charset="0"/>
            </a:rPr>
            <a:t>Determine</a:t>
          </a:r>
        </a:p>
      </dgm:t>
    </dgm:pt>
    <dgm:pt modelId="{6FCB05A9-04C2-4F31-8A86-4C11395458EB}" type="parTrans" cxnId="{FBB0FCB8-ECC7-435B-8539-0D6CF166BE00}">
      <dgm:prSet/>
      <dgm:spPr/>
      <dgm:t>
        <a:bodyPr/>
        <a:lstStyle/>
        <a:p>
          <a:endParaRPr lang="en-US" sz="2000"/>
        </a:p>
      </dgm:t>
    </dgm:pt>
    <dgm:pt modelId="{A1A834EB-6B62-40D0-ACA6-B9637D7BDC44}" type="sibTrans" cxnId="{FBB0FCB8-ECC7-435B-8539-0D6CF166BE00}">
      <dgm:prSet/>
      <dgm:spPr/>
      <dgm:t>
        <a:bodyPr/>
        <a:lstStyle/>
        <a:p>
          <a:endParaRPr lang="en-US" sz="2000"/>
        </a:p>
      </dgm:t>
    </dgm:pt>
    <dgm:pt modelId="{2B8E3E68-0C92-4D84-9EBF-1B8AF1B90EAA}">
      <dgm:prSet custT="1"/>
      <dgm:spPr/>
      <dgm:t>
        <a:bodyPr/>
        <a:lstStyle/>
        <a:p>
          <a:r>
            <a:rPr lang="en-US" sz="2000">
              <a:latin typeface="Arial" panose="020B0604020202020204" pitchFamily="34" charset="0"/>
              <a:cs typeface="Arial" panose="020B0604020202020204" pitchFamily="34" charset="0"/>
            </a:rPr>
            <a:t>Determine family or income unit size</a:t>
          </a:r>
        </a:p>
      </dgm:t>
    </dgm:pt>
    <dgm:pt modelId="{3656CD04-4518-48FB-9068-1B02E35E3C9B}" type="parTrans" cxnId="{9CD6C506-3200-47FD-AA66-47240D0E8A28}">
      <dgm:prSet/>
      <dgm:spPr/>
      <dgm:t>
        <a:bodyPr/>
        <a:lstStyle/>
        <a:p>
          <a:endParaRPr lang="en-US" sz="2000"/>
        </a:p>
      </dgm:t>
    </dgm:pt>
    <dgm:pt modelId="{5803261A-4AFB-4EA6-B37A-F2DD5B3026D9}" type="sibTrans" cxnId="{9CD6C506-3200-47FD-AA66-47240D0E8A28}">
      <dgm:prSet/>
      <dgm:spPr/>
      <dgm:t>
        <a:bodyPr/>
        <a:lstStyle/>
        <a:p>
          <a:endParaRPr lang="en-US" sz="2000"/>
        </a:p>
      </dgm:t>
    </dgm:pt>
    <dgm:pt modelId="{CA6C0E0E-1EFD-43E1-881B-997D1B51D042}">
      <dgm:prSet custT="1"/>
      <dgm:spPr/>
      <dgm:t>
        <a:bodyPr/>
        <a:lstStyle/>
        <a:p>
          <a:r>
            <a:rPr lang="en-US" sz="2000">
              <a:latin typeface="Arial" panose="020B0604020202020204" pitchFamily="34" charset="0"/>
              <a:cs typeface="Arial" panose="020B0604020202020204" pitchFamily="34" charset="0"/>
            </a:rPr>
            <a:t>Determine</a:t>
          </a:r>
        </a:p>
      </dgm:t>
    </dgm:pt>
    <dgm:pt modelId="{6D7B9C79-C5A4-4669-A666-47CFDC24EB02}" type="parTrans" cxnId="{7C6C3904-DB8F-4617-8E8C-5ADC126ACBA0}">
      <dgm:prSet/>
      <dgm:spPr/>
      <dgm:t>
        <a:bodyPr/>
        <a:lstStyle/>
        <a:p>
          <a:endParaRPr lang="en-US" sz="2000"/>
        </a:p>
      </dgm:t>
    </dgm:pt>
    <dgm:pt modelId="{0F89C434-1A3C-4D81-B215-20F081F6F76C}" type="sibTrans" cxnId="{7C6C3904-DB8F-4617-8E8C-5ADC126ACBA0}">
      <dgm:prSet/>
      <dgm:spPr/>
      <dgm:t>
        <a:bodyPr/>
        <a:lstStyle/>
        <a:p>
          <a:endParaRPr lang="en-US" sz="2000"/>
        </a:p>
      </dgm:t>
    </dgm:pt>
    <dgm:pt modelId="{E6AA458A-A816-4C44-91BB-CDEF0808925C}">
      <dgm:prSet custT="1"/>
      <dgm:spPr/>
      <dgm:t>
        <a:bodyPr/>
        <a:lstStyle/>
        <a:p>
          <a:r>
            <a:rPr lang="en-US" sz="2000">
              <a:latin typeface="Arial" panose="020B0604020202020204" pitchFamily="34" charset="0"/>
              <a:cs typeface="Arial" panose="020B0604020202020204" pitchFamily="34" charset="0"/>
            </a:rPr>
            <a:t>Determine ages of children needing care</a:t>
          </a:r>
        </a:p>
      </dgm:t>
    </dgm:pt>
    <dgm:pt modelId="{D80FAA13-C8E6-4D7C-B51E-F0FAC2DF17A0}" type="parTrans" cxnId="{BE9E6A20-A0FA-40A0-A1D2-CC02E68C758D}">
      <dgm:prSet/>
      <dgm:spPr/>
      <dgm:t>
        <a:bodyPr/>
        <a:lstStyle/>
        <a:p>
          <a:endParaRPr lang="en-US" sz="2000"/>
        </a:p>
      </dgm:t>
    </dgm:pt>
    <dgm:pt modelId="{D12FB56A-A88D-4137-A6B2-34746B8A56A8}" type="sibTrans" cxnId="{BE9E6A20-A0FA-40A0-A1D2-CC02E68C758D}">
      <dgm:prSet/>
      <dgm:spPr/>
      <dgm:t>
        <a:bodyPr/>
        <a:lstStyle/>
        <a:p>
          <a:endParaRPr lang="en-US" sz="2000"/>
        </a:p>
      </dgm:t>
    </dgm:pt>
    <dgm:pt modelId="{5AD0F0F5-EA40-4F67-9A6E-81ED3D3B7571}">
      <dgm:prSet custT="1"/>
      <dgm:spPr/>
      <dgm:t>
        <a:bodyPr/>
        <a:lstStyle/>
        <a:p>
          <a:r>
            <a:rPr lang="en-US" sz="2000">
              <a:latin typeface="Arial" panose="020B0604020202020204" pitchFamily="34" charset="0"/>
              <a:cs typeface="Arial" panose="020B0604020202020204" pitchFamily="34" charset="0"/>
            </a:rPr>
            <a:t>Verify</a:t>
          </a:r>
        </a:p>
      </dgm:t>
    </dgm:pt>
    <dgm:pt modelId="{B88DA260-1254-4BDA-AC3A-E37265B12A89}" type="parTrans" cxnId="{AA41458F-E10F-44C9-A724-0CF43D779F97}">
      <dgm:prSet/>
      <dgm:spPr/>
      <dgm:t>
        <a:bodyPr/>
        <a:lstStyle/>
        <a:p>
          <a:endParaRPr lang="en-US" sz="2000"/>
        </a:p>
      </dgm:t>
    </dgm:pt>
    <dgm:pt modelId="{029157B9-DF23-43EE-A02E-ED54FD060E02}" type="sibTrans" cxnId="{AA41458F-E10F-44C9-A724-0CF43D779F97}">
      <dgm:prSet/>
      <dgm:spPr/>
      <dgm:t>
        <a:bodyPr/>
        <a:lstStyle/>
        <a:p>
          <a:endParaRPr lang="en-US" sz="2000"/>
        </a:p>
      </dgm:t>
    </dgm:pt>
    <dgm:pt modelId="{CAB794E7-771D-45C5-8A1A-632FE6B526E6}">
      <dgm:prSet custT="1"/>
      <dgm:spPr/>
      <dgm:t>
        <a:bodyPr/>
        <a:lstStyle/>
        <a:p>
          <a:r>
            <a:rPr lang="en-US" sz="2000">
              <a:latin typeface="Arial" panose="020B0604020202020204" pitchFamily="34" charset="0"/>
              <a:cs typeface="Arial" panose="020B0604020202020204" pitchFamily="34" charset="0"/>
            </a:rPr>
            <a:t>Verify countable income, if income is a requirement for need</a:t>
          </a:r>
        </a:p>
      </dgm:t>
    </dgm:pt>
    <dgm:pt modelId="{ED836F85-9FA3-4DEC-B4B1-E99B7BBC843D}" type="parTrans" cxnId="{2180F12F-EE0F-4734-8AE4-069252BC4AC9}">
      <dgm:prSet/>
      <dgm:spPr/>
      <dgm:t>
        <a:bodyPr/>
        <a:lstStyle/>
        <a:p>
          <a:endParaRPr lang="en-US" sz="2000"/>
        </a:p>
      </dgm:t>
    </dgm:pt>
    <dgm:pt modelId="{DFB6A1C3-3366-4CCD-A2AA-4732B70F021F}" type="sibTrans" cxnId="{2180F12F-EE0F-4734-8AE4-069252BC4AC9}">
      <dgm:prSet/>
      <dgm:spPr/>
      <dgm:t>
        <a:bodyPr/>
        <a:lstStyle/>
        <a:p>
          <a:endParaRPr lang="en-US" sz="2000"/>
        </a:p>
      </dgm:t>
    </dgm:pt>
    <dgm:pt modelId="{321ED365-A052-4013-8AAA-CD84588043DF}">
      <dgm:prSet custT="1"/>
      <dgm:spPr/>
      <dgm:t>
        <a:bodyPr/>
        <a:lstStyle/>
        <a:p>
          <a:r>
            <a:rPr lang="en-US" sz="2000">
              <a:latin typeface="Arial" panose="020B0604020202020204" pitchFamily="34" charset="0"/>
              <a:cs typeface="Arial" panose="020B0604020202020204" pitchFamily="34" charset="0"/>
            </a:rPr>
            <a:t>Use</a:t>
          </a:r>
        </a:p>
      </dgm:t>
    </dgm:pt>
    <dgm:pt modelId="{578BAB5B-592D-47F7-BC71-4D405ECCB9FC}" type="parTrans" cxnId="{29206143-543E-4768-B453-8BFFED3A2369}">
      <dgm:prSet/>
      <dgm:spPr/>
      <dgm:t>
        <a:bodyPr/>
        <a:lstStyle/>
        <a:p>
          <a:endParaRPr lang="en-US" sz="2000"/>
        </a:p>
      </dgm:t>
    </dgm:pt>
    <dgm:pt modelId="{7888A735-E598-4814-916D-5B2A56A183C7}" type="sibTrans" cxnId="{29206143-543E-4768-B453-8BFFED3A2369}">
      <dgm:prSet/>
      <dgm:spPr/>
      <dgm:t>
        <a:bodyPr/>
        <a:lstStyle/>
        <a:p>
          <a:endParaRPr lang="en-US" sz="2000"/>
        </a:p>
      </dgm:t>
    </dgm:pt>
    <dgm:pt modelId="{57BEA8F6-4B33-415A-BAF5-11CD3123167A}">
      <dgm:prSet custT="1"/>
      <dgm:spPr/>
      <dgm:t>
        <a:bodyPr/>
        <a:lstStyle/>
        <a:p>
          <a:r>
            <a:rPr lang="en-US" sz="2000">
              <a:latin typeface="Arial" panose="020B0604020202020204" pitchFamily="34" charset="0"/>
              <a:cs typeface="Arial" panose="020B0604020202020204" pitchFamily="34" charset="0"/>
            </a:rPr>
            <a:t>Use correct income conversion method (automated through NC FAST)</a:t>
          </a:r>
        </a:p>
      </dgm:t>
    </dgm:pt>
    <dgm:pt modelId="{A89C2615-7EC9-4F05-BCA7-7BD3C80CFAC0}" type="parTrans" cxnId="{E6F231D8-8377-424B-AF78-69477E63E2CD}">
      <dgm:prSet/>
      <dgm:spPr/>
      <dgm:t>
        <a:bodyPr/>
        <a:lstStyle/>
        <a:p>
          <a:endParaRPr lang="en-US" sz="2000"/>
        </a:p>
      </dgm:t>
    </dgm:pt>
    <dgm:pt modelId="{115D2FA9-5AD4-414A-90A4-0EA7B886147E}" type="sibTrans" cxnId="{E6F231D8-8377-424B-AF78-69477E63E2CD}">
      <dgm:prSet/>
      <dgm:spPr/>
      <dgm:t>
        <a:bodyPr/>
        <a:lstStyle/>
        <a:p>
          <a:endParaRPr lang="en-US" sz="2000"/>
        </a:p>
      </dgm:t>
    </dgm:pt>
    <dgm:pt modelId="{DBD8403F-A626-4C80-94EB-A54842258CAF}" type="pres">
      <dgm:prSet presAssocID="{E9BBB531-E72F-4A33-82B8-ED350C3DC574}" presName="Name0" presStyleCnt="0">
        <dgm:presLayoutVars>
          <dgm:dir/>
          <dgm:animLvl val="lvl"/>
          <dgm:resizeHandles val="exact"/>
        </dgm:presLayoutVars>
      </dgm:prSet>
      <dgm:spPr/>
    </dgm:pt>
    <dgm:pt modelId="{0269C08A-10D3-4601-AB4B-D8F84F89F161}" type="pres">
      <dgm:prSet presAssocID="{A86DEDEE-FAA9-4C4B-A98A-7347E438960F}" presName="composite" presStyleCnt="0"/>
      <dgm:spPr/>
    </dgm:pt>
    <dgm:pt modelId="{777A8215-16CB-4C69-8827-C09D49542C3B}" type="pres">
      <dgm:prSet presAssocID="{A86DEDEE-FAA9-4C4B-A98A-7347E438960F}" presName="parTx" presStyleLbl="alignNode1" presStyleIdx="0" presStyleCnt="4">
        <dgm:presLayoutVars>
          <dgm:chMax val="0"/>
          <dgm:chPref val="0"/>
        </dgm:presLayoutVars>
      </dgm:prSet>
      <dgm:spPr/>
    </dgm:pt>
    <dgm:pt modelId="{7BD0A638-F619-445A-81CB-C9D06BCCF269}" type="pres">
      <dgm:prSet presAssocID="{A86DEDEE-FAA9-4C4B-A98A-7347E438960F}" presName="desTx" presStyleLbl="alignAccFollowNode1" presStyleIdx="0" presStyleCnt="4" custLinFactNeighborX="-2934" custLinFactNeighborY="1391">
        <dgm:presLayoutVars/>
      </dgm:prSet>
      <dgm:spPr/>
    </dgm:pt>
    <dgm:pt modelId="{317B7C63-A643-4A82-8BD0-2929B76CBFDA}" type="pres">
      <dgm:prSet presAssocID="{A1A834EB-6B62-40D0-ACA6-B9637D7BDC44}" presName="space" presStyleCnt="0"/>
      <dgm:spPr/>
    </dgm:pt>
    <dgm:pt modelId="{B3992C86-BD83-4F94-85F0-C0DE636668C3}" type="pres">
      <dgm:prSet presAssocID="{CA6C0E0E-1EFD-43E1-881B-997D1B51D042}" presName="composite" presStyleCnt="0"/>
      <dgm:spPr/>
    </dgm:pt>
    <dgm:pt modelId="{1F7727C5-B7EA-4CB9-89AC-C73D527B6D0E}" type="pres">
      <dgm:prSet presAssocID="{CA6C0E0E-1EFD-43E1-881B-997D1B51D042}" presName="parTx" presStyleLbl="alignNode1" presStyleIdx="1" presStyleCnt="4">
        <dgm:presLayoutVars>
          <dgm:chMax val="0"/>
          <dgm:chPref val="0"/>
        </dgm:presLayoutVars>
      </dgm:prSet>
      <dgm:spPr/>
    </dgm:pt>
    <dgm:pt modelId="{C0783263-E15D-4DAD-9A91-0AD582AAAA0B}" type="pres">
      <dgm:prSet presAssocID="{CA6C0E0E-1EFD-43E1-881B-997D1B51D042}" presName="desTx" presStyleLbl="alignAccFollowNode1" presStyleIdx="1" presStyleCnt="4">
        <dgm:presLayoutVars/>
      </dgm:prSet>
      <dgm:spPr/>
    </dgm:pt>
    <dgm:pt modelId="{50F1141A-8E39-42B1-ACA1-FA1CBA38DC73}" type="pres">
      <dgm:prSet presAssocID="{0F89C434-1A3C-4D81-B215-20F081F6F76C}" presName="space" presStyleCnt="0"/>
      <dgm:spPr/>
    </dgm:pt>
    <dgm:pt modelId="{83955FEF-EC87-4510-BD2A-14A4A73DB7D1}" type="pres">
      <dgm:prSet presAssocID="{5AD0F0F5-EA40-4F67-9A6E-81ED3D3B7571}" presName="composite" presStyleCnt="0"/>
      <dgm:spPr/>
    </dgm:pt>
    <dgm:pt modelId="{DBB94862-D470-4291-8971-801A8D340DE8}" type="pres">
      <dgm:prSet presAssocID="{5AD0F0F5-EA40-4F67-9A6E-81ED3D3B7571}" presName="parTx" presStyleLbl="alignNode1" presStyleIdx="2" presStyleCnt="4">
        <dgm:presLayoutVars>
          <dgm:chMax val="0"/>
          <dgm:chPref val="0"/>
        </dgm:presLayoutVars>
      </dgm:prSet>
      <dgm:spPr/>
    </dgm:pt>
    <dgm:pt modelId="{82A4EF71-C160-4AA9-96F6-3264CCDF461A}" type="pres">
      <dgm:prSet presAssocID="{5AD0F0F5-EA40-4F67-9A6E-81ED3D3B7571}" presName="desTx" presStyleLbl="alignAccFollowNode1" presStyleIdx="2" presStyleCnt="4">
        <dgm:presLayoutVars/>
      </dgm:prSet>
      <dgm:spPr/>
    </dgm:pt>
    <dgm:pt modelId="{0D939BD5-BD3C-4B75-9C35-14533B393AF4}" type="pres">
      <dgm:prSet presAssocID="{029157B9-DF23-43EE-A02E-ED54FD060E02}" presName="space" presStyleCnt="0"/>
      <dgm:spPr/>
    </dgm:pt>
    <dgm:pt modelId="{4C23012A-D38D-4789-83FC-77DAE0DEF2D9}" type="pres">
      <dgm:prSet presAssocID="{321ED365-A052-4013-8AAA-CD84588043DF}" presName="composite" presStyleCnt="0"/>
      <dgm:spPr/>
    </dgm:pt>
    <dgm:pt modelId="{632B752C-F3FD-41F5-B952-62C4DFBBEC7C}" type="pres">
      <dgm:prSet presAssocID="{321ED365-A052-4013-8AAA-CD84588043DF}" presName="parTx" presStyleLbl="alignNode1" presStyleIdx="3" presStyleCnt="4">
        <dgm:presLayoutVars>
          <dgm:chMax val="0"/>
          <dgm:chPref val="0"/>
        </dgm:presLayoutVars>
      </dgm:prSet>
      <dgm:spPr/>
    </dgm:pt>
    <dgm:pt modelId="{8C5DF358-7377-4735-8A71-514E20253226}" type="pres">
      <dgm:prSet presAssocID="{321ED365-A052-4013-8AAA-CD84588043DF}" presName="desTx" presStyleLbl="alignAccFollowNode1" presStyleIdx="3" presStyleCnt="4">
        <dgm:presLayoutVars/>
      </dgm:prSet>
      <dgm:spPr/>
    </dgm:pt>
  </dgm:ptLst>
  <dgm:cxnLst>
    <dgm:cxn modelId="{7C6C3904-DB8F-4617-8E8C-5ADC126ACBA0}" srcId="{E9BBB531-E72F-4A33-82B8-ED350C3DC574}" destId="{CA6C0E0E-1EFD-43E1-881B-997D1B51D042}" srcOrd="1" destOrd="0" parTransId="{6D7B9C79-C5A4-4669-A666-47CFDC24EB02}" sibTransId="{0F89C434-1A3C-4D81-B215-20F081F6F76C}"/>
    <dgm:cxn modelId="{82EF1F06-509D-4F64-99E5-F18B10C8AED6}" type="presOf" srcId="{57BEA8F6-4B33-415A-BAF5-11CD3123167A}" destId="{8C5DF358-7377-4735-8A71-514E20253226}" srcOrd="0" destOrd="0" presId="urn:microsoft.com/office/officeart/2016/7/layout/HorizontalActionList"/>
    <dgm:cxn modelId="{9CD6C506-3200-47FD-AA66-47240D0E8A28}" srcId="{A86DEDEE-FAA9-4C4B-A98A-7347E438960F}" destId="{2B8E3E68-0C92-4D84-9EBF-1B8AF1B90EAA}" srcOrd="0" destOrd="0" parTransId="{3656CD04-4518-48FB-9068-1B02E35E3C9B}" sibTransId="{5803261A-4AFB-4EA6-B37A-F2DD5B3026D9}"/>
    <dgm:cxn modelId="{BE9E6A20-A0FA-40A0-A1D2-CC02E68C758D}" srcId="{CA6C0E0E-1EFD-43E1-881B-997D1B51D042}" destId="{E6AA458A-A816-4C44-91BB-CDEF0808925C}" srcOrd="0" destOrd="0" parTransId="{D80FAA13-C8E6-4D7C-B51E-F0FAC2DF17A0}" sibTransId="{D12FB56A-A88D-4137-A6B2-34746B8A56A8}"/>
    <dgm:cxn modelId="{2180F12F-EE0F-4734-8AE4-069252BC4AC9}" srcId="{5AD0F0F5-EA40-4F67-9A6E-81ED3D3B7571}" destId="{CAB794E7-771D-45C5-8A1A-632FE6B526E6}" srcOrd="0" destOrd="0" parTransId="{ED836F85-9FA3-4DEC-B4B1-E99B7BBC843D}" sibTransId="{DFB6A1C3-3366-4CCD-A2AA-4732B70F021F}"/>
    <dgm:cxn modelId="{D0ABEC3A-E772-473E-B120-FCF768171C43}" type="presOf" srcId="{321ED365-A052-4013-8AAA-CD84588043DF}" destId="{632B752C-F3FD-41F5-B952-62C4DFBBEC7C}" srcOrd="0" destOrd="0" presId="urn:microsoft.com/office/officeart/2016/7/layout/HorizontalActionList"/>
    <dgm:cxn modelId="{29206143-543E-4768-B453-8BFFED3A2369}" srcId="{E9BBB531-E72F-4A33-82B8-ED350C3DC574}" destId="{321ED365-A052-4013-8AAA-CD84588043DF}" srcOrd="3" destOrd="0" parTransId="{578BAB5B-592D-47F7-BC71-4D405ECCB9FC}" sibTransId="{7888A735-E598-4814-916D-5B2A56A183C7}"/>
    <dgm:cxn modelId="{8AC2AB66-5B32-4B0C-B509-7EA52C3A05D2}" type="presOf" srcId="{E6AA458A-A816-4C44-91BB-CDEF0808925C}" destId="{C0783263-E15D-4DAD-9A91-0AD582AAAA0B}" srcOrd="0" destOrd="0" presId="urn:microsoft.com/office/officeart/2016/7/layout/HorizontalActionList"/>
    <dgm:cxn modelId="{0AAC2252-34A8-4BCE-A4A0-1D4E4B9FBDE7}" type="presOf" srcId="{CA6C0E0E-1EFD-43E1-881B-997D1B51D042}" destId="{1F7727C5-B7EA-4CB9-89AC-C73D527B6D0E}" srcOrd="0" destOrd="0" presId="urn:microsoft.com/office/officeart/2016/7/layout/HorizontalActionList"/>
    <dgm:cxn modelId="{DA4B9A7E-FC55-4EE0-A83A-53CD06B68BAD}" type="presOf" srcId="{5AD0F0F5-EA40-4F67-9A6E-81ED3D3B7571}" destId="{DBB94862-D470-4291-8971-801A8D340DE8}" srcOrd="0" destOrd="0" presId="urn:microsoft.com/office/officeart/2016/7/layout/HorizontalActionList"/>
    <dgm:cxn modelId="{AA41458F-E10F-44C9-A724-0CF43D779F97}" srcId="{E9BBB531-E72F-4A33-82B8-ED350C3DC574}" destId="{5AD0F0F5-EA40-4F67-9A6E-81ED3D3B7571}" srcOrd="2" destOrd="0" parTransId="{B88DA260-1254-4BDA-AC3A-E37265B12A89}" sibTransId="{029157B9-DF23-43EE-A02E-ED54FD060E02}"/>
    <dgm:cxn modelId="{E315C492-7AE2-4F09-BB30-14659C04ECC3}" type="presOf" srcId="{CAB794E7-771D-45C5-8A1A-632FE6B526E6}" destId="{82A4EF71-C160-4AA9-96F6-3264CCDF461A}" srcOrd="0" destOrd="0" presId="urn:microsoft.com/office/officeart/2016/7/layout/HorizontalActionList"/>
    <dgm:cxn modelId="{46BA9FB0-7462-48BD-B07A-B1CCFA8B04B5}" type="presOf" srcId="{E9BBB531-E72F-4A33-82B8-ED350C3DC574}" destId="{DBD8403F-A626-4C80-94EB-A54842258CAF}" srcOrd="0" destOrd="0" presId="urn:microsoft.com/office/officeart/2016/7/layout/HorizontalActionList"/>
    <dgm:cxn modelId="{FBB0FCB8-ECC7-435B-8539-0D6CF166BE00}" srcId="{E9BBB531-E72F-4A33-82B8-ED350C3DC574}" destId="{A86DEDEE-FAA9-4C4B-A98A-7347E438960F}" srcOrd="0" destOrd="0" parTransId="{6FCB05A9-04C2-4F31-8A86-4C11395458EB}" sibTransId="{A1A834EB-6B62-40D0-ACA6-B9637D7BDC44}"/>
    <dgm:cxn modelId="{E6F231D8-8377-424B-AF78-69477E63E2CD}" srcId="{321ED365-A052-4013-8AAA-CD84588043DF}" destId="{57BEA8F6-4B33-415A-BAF5-11CD3123167A}" srcOrd="0" destOrd="0" parTransId="{A89C2615-7EC9-4F05-BCA7-7BD3C80CFAC0}" sibTransId="{115D2FA9-5AD4-414A-90A4-0EA7B886147E}"/>
    <dgm:cxn modelId="{FBA920DB-90AA-471A-92E1-9F398F039742}" type="presOf" srcId="{A86DEDEE-FAA9-4C4B-A98A-7347E438960F}" destId="{777A8215-16CB-4C69-8827-C09D49542C3B}" srcOrd="0" destOrd="0" presId="urn:microsoft.com/office/officeart/2016/7/layout/HorizontalActionList"/>
    <dgm:cxn modelId="{1420DDF8-4334-4979-A59D-DC99E0C2D402}" type="presOf" srcId="{2B8E3E68-0C92-4D84-9EBF-1B8AF1B90EAA}" destId="{7BD0A638-F619-445A-81CB-C9D06BCCF269}" srcOrd="0" destOrd="0" presId="urn:microsoft.com/office/officeart/2016/7/layout/HorizontalActionList"/>
    <dgm:cxn modelId="{A14759E3-7EC6-457D-8F99-45CF6700F1BC}" type="presParOf" srcId="{DBD8403F-A626-4C80-94EB-A54842258CAF}" destId="{0269C08A-10D3-4601-AB4B-D8F84F89F161}" srcOrd="0" destOrd="0" presId="urn:microsoft.com/office/officeart/2016/7/layout/HorizontalActionList"/>
    <dgm:cxn modelId="{01C756D1-2192-440A-AF59-143BF870EDB1}" type="presParOf" srcId="{0269C08A-10D3-4601-AB4B-D8F84F89F161}" destId="{777A8215-16CB-4C69-8827-C09D49542C3B}" srcOrd="0" destOrd="0" presId="urn:microsoft.com/office/officeart/2016/7/layout/HorizontalActionList"/>
    <dgm:cxn modelId="{93C8C882-5477-4827-873E-6D2F4B7D6B23}" type="presParOf" srcId="{0269C08A-10D3-4601-AB4B-D8F84F89F161}" destId="{7BD0A638-F619-445A-81CB-C9D06BCCF269}" srcOrd="1" destOrd="0" presId="urn:microsoft.com/office/officeart/2016/7/layout/HorizontalActionList"/>
    <dgm:cxn modelId="{B1BFB106-B73D-422F-8EA7-43A816D5E3AD}" type="presParOf" srcId="{DBD8403F-A626-4C80-94EB-A54842258CAF}" destId="{317B7C63-A643-4A82-8BD0-2929B76CBFDA}" srcOrd="1" destOrd="0" presId="urn:microsoft.com/office/officeart/2016/7/layout/HorizontalActionList"/>
    <dgm:cxn modelId="{5C30FB1B-E487-47F7-95C6-38247603514E}" type="presParOf" srcId="{DBD8403F-A626-4C80-94EB-A54842258CAF}" destId="{B3992C86-BD83-4F94-85F0-C0DE636668C3}" srcOrd="2" destOrd="0" presId="urn:microsoft.com/office/officeart/2016/7/layout/HorizontalActionList"/>
    <dgm:cxn modelId="{2E658CF2-1D43-4F79-ADA2-7CA6C0AB1B7E}" type="presParOf" srcId="{B3992C86-BD83-4F94-85F0-C0DE636668C3}" destId="{1F7727C5-B7EA-4CB9-89AC-C73D527B6D0E}" srcOrd="0" destOrd="0" presId="urn:microsoft.com/office/officeart/2016/7/layout/HorizontalActionList"/>
    <dgm:cxn modelId="{B7424091-1840-4FC2-941C-DE02CD5606B0}" type="presParOf" srcId="{B3992C86-BD83-4F94-85F0-C0DE636668C3}" destId="{C0783263-E15D-4DAD-9A91-0AD582AAAA0B}" srcOrd="1" destOrd="0" presId="urn:microsoft.com/office/officeart/2016/7/layout/HorizontalActionList"/>
    <dgm:cxn modelId="{D82A3A54-63EB-41BF-AB56-D867627281DA}" type="presParOf" srcId="{DBD8403F-A626-4C80-94EB-A54842258CAF}" destId="{50F1141A-8E39-42B1-ACA1-FA1CBA38DC73}" srcOrd="3" destOrd="0" presId="urn:microsoft.com/office/officeart/2016/7/layout/HorizontalActionList"/>
    <dgm:cxn modelId="{237A1F21-F6E0-407C-B9B4-DB2395D5E86E}" type="presParOf" srcId="{DBD8403F-A626-4C80-94EB-A54842258CAF}" destId="{83955FEF-EC87-4510-BD2A-14A4A73DB7D1}" srcOrd="4" destOrd="0" presId="urn:microsoft.com/office/officeart/2016/7/layout/HorizontalActionList"/>
    <dgm:cxn modelId="{4293EC8C-6E40-40A3-88CE-4B7FFD5DBEEC}" type="presParOf" srcId="{83955FEF-EC87-4510-BD2A-14A4A73DB7D1}" destId="{DBB94862-D470-4291-8971-801A8D340DE8}" srcOrd="0" destOrd="0" presId="urn:microsoft.com/office/officeart/2016/7/layout/HorizontalActionList"/>
    <dgm:cxn modelId="{BFD750BB-F6F1-447A-A144-9368CB679407}" type="presParOf" srcId="{83955FEF-EC87-4510-BD2A-14A4A73DB7D1}" destId="{82A4EF71-C160-4AA9-96F6-3264CCDF461A}" srcOrd="1" destOrd="0" presId="urn:microsoft.com/office/officeart/2016/7/layout/HorizontalActionList"/>
    <dgm:cxn modelId="{46DD61AC-E372-4D8F-B03B-3F6559C21797}" type="presParOf" srcId="{DBD8403F-A626-4C80-94EB-A54842258CAF}" destId="{0D939BD5-BD3C-4B75-9C35-14533B393AF4}" srcOrd="5" destOrd="0" presId="urn:microsoft.com/office/officeart/2016/7/layout/HorizontalActionList"/>
    <dgm:cxn modelId="{894BAC3F-F203-4255-AECD-1EBF064177CC}" type="presParOf" srcId="{DBD8403F-A626-4C80-94EB-A54842258CAF}" destId="{4C23012A-D38D-4789-83FC-77DAE0DEF2D9}" srcOrd="6" destOrd="0" presId="urn:microsoft.com/office/officeart/2016/7/layout/HorizontalActionList"/>
    <dgm:cxn modelId="{CB217C38-A6B3-4DA7-8B5F-3A8864ED2955}" type="presParOf" srcId="{4C23012A-D38D-4789-83FC-77DAE0DEF2D9}" destId="{632B752C-F3FD-41F5-B952-62C4DFBBEC7C}" srcOrd="0" destOrd="0" presId="urn:microsoft.com/office/officeart/2016/7/layout/HorizontalActionList"/>
    <dgm:cxn modelId="{D6AC1E6E-F7C6-4F6F-8C18-7C0651BDB1EE}" type="presParOf" srcId="{4C23012A-D38D-4789-83FC-77DAE0DEF2D9}" destId="{8C5DF358-7377-4735-8A71-514E20253226}" srcOrd="1" destOrd="0" presId="urn:microsoft.com/office/officeart/2016/7/layout/HorizontalAc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3B7214-95D9-4EDC-B7BC-077890B38C54}">
      <dsp:nvSpPr>
        <dsp:cNvPr id="0" name=""/>
        <dsp:cNvSpPr/>
      </dsp:nvSpPr>
      <dsp:spPr>
        <a:xfrm>
          <a:off x="0" y="187132"/>
          <a:ext cx="6634842" cy="1607744"/>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i="0" kern="1200" baseline="0">
              <a:latin typeface="Arial" panose="020B0604020202020204" pitchFamily="34" charset="0"/>
              <a:cs typeface="Arial" panose="020B0604020202020204" pitchFamily="34" charset="0"/>
            </a:rPr>
            <a:t>The base period is defined as periods of time that are the basis for determining income eligibility.</a:t>
          </a:r>
          <a:endParaRPr lang="en-US" sz="2400" b="0" i="0" kern="1200">
            <a:latin typeface="Arial" panose="020B0604020202020204" pitchFamily="34" charset="0"/>
            <a:cs typeface="Arial" panose="020B0604020202020204" pitchFamily="34" charset="0"/>
          </a:endParaRPr>
        </a:p>
      </dsp:txBody>
      <dsp:txXfrm>
        <a:off x="78484" y="265616"/>
        <a:ext cx="6477874" cy="1450776"/>
      </dsp:txXfrm>
    </dsp:sp>
    <dsp:sp modelId="{B5967704-E8DF-475B-BAB9-77D4580DE562}">
      <dsp:nvSpPr>
        <dsp:cNvPr id="0" name=""/>
        <dsp:cNvSpPr/>
      </dsp:nvSpPr>
      <dsp:spPr>
        <a:xfrm>
          <a:off x="0" y="1982077"/>
          <a:ext cx="6634842" cy="1607744"/>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i="0" kern="1200" baseline="0">
              <a:latin typeface="Arial" panose="020B0604020202020204" pitchFamily="34" charset="0"/>
              <a:cs typeface="Arial" panose="020B0604020202020204" pitchFamily="34" charset="0"/>
            </a:rPr>
            <a:t>The base period establishes a set period of time for workers to create a “snapshot” of a budget unit’s income and for which income must be verified.</a:t>
          </a:r>
          <a:endParaRPr lang="en-US" sz="2400" b="0" i="0" kern="1200">
            <a:latin typeface="Arial" panose="020B0604020202020204" pitchFamily="34" charset="0"/>
            <a:cs typeface="Arial" panose="020B0604020202020204" pitchFamily="34" charset="0"/>
          </a:endParaRPr>
        </a:p>
      </dsp:txBody>
      <dsp:txXfrm>
        <a:off x="78484" y="2060561"/>
        <a:ext cx="6477874" cy="1450776"/>
      </dsp:txXfrm>
    </dsp:sp>
    <dsp:sp modelId="{1BB8AD96-CE9F-468B-9EB4-C2E692131651}">
      <dsp:nvSpPr>
        <dsp:cNvPr id="0" name=""/>
        <dsp:cNvSpPr/>
      </dsp:nvSpPr>
      <dsp:spPr>
        <a:xfrm>
          <a:off x="0" y="3777021"/>
          <a:ext cx="6634842" cy="1607744"/>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i="0" kern="1200" baseline="0">
              <a:latin typeface="Arial" panose="020B0604020202020204" pitchFamily="34" charset="0"/>
              <a:cs typeface="Arial" panose="020B0604020202020204" pitchFamily="34" charset="0"/>
            </a:rPr>
            <a:t>The base period should be an accurate representation of the income the household is expected to have available during the certification period.</a:t>
          </a:r>
          <a:endParaRPr lang="en-US" sz="2400" b="0" i="0" kern="1200">
            <a:latin typeface="Arial" panose="020B0604020202020204" pitchFamily="34" charset="0"/>
            <a:cs typeface="Arial" panose="020B0604020202020204" pitchFamily="34" charset="0"/>
          </a:endParaRPr>
        </a:p>
      </dsp:txBody>
      <dsp:txXfrm>
        <a:off x="78484" y="3855505"/>
        <a:ext cx="6477874" cy="145077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38FBE5-0C6C-490A-9C1A-ED487A613AD4}">
      <dsp:nvSpPr>
        <dsp:cNvPr id="0" name=""/>
        <dsp:cNvSpPr/>
      </dsp:nvSpPr>
      <dsp:spPr>
        <a:xfrm>
          <a:off x="3273" y="725529"/>
          <a:ext cx="2597254" cy="155835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latin typeface="Arial" panose="020B0604020202020204" pitchFamily="34" charset="0"/>
              <a:cs typeface="Arial" panose="020B0604020202020204" pitchFamily="34" charset="0"/>
            </a:rPr>
            <a:t>Applicant or beneficiary statements regarding available income; including client’s statement of no income.</a:t>
          </a:r>
        </a:p>
      </dsp:txBody>
      <dsp:txXfrm>
        <a:off x="3273" y="725529"/>
        <a:ext cx="2597254" cy="1558352"/>
      </dsp:txXfrm>
    </dsp:sp>
    <dsp:sp modelId="{D6A6163D-F587-43E6-91FD-28AF14B06E8D}">
      <dsp:nvSpPr>
        <dsp:cNvPr id="0" name=""/>
        <dsp:cNvSpPr/>
      </dsp:nvSpPr>
      <dsp:spPr>
        <a:xfrm>
          <a:off x="2860253" y="725529"/>
          <a:ext cx="2597254" cy="155835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latin typeface="Arial" panose="020B0604020202020204" pitchFamily="34" charset="0"/>
              <a:cs typeface="Arial" panose="020B0604020202020204" pitchFamily="34" charset="0"/>
            </a:rPr>
            <a:t>The source and type of income, and a collateral contact if one is necessary.</a:t>
          </a:r>
        </a:p>
      </dsp:txBody>
      <dsp:txXfrm>
        <a:off x="2860253" y="725529"/>
        <a:ext cx="2597254" cy="1558352"/>
      </dsp:txXfrm>
    </dsp:sp>
    <dsp:sp modelId="{229F2158-5856-4D37-BF2A-B3E925B89A84}">
      <dsp:nvSpPr>
        <dsp:cNvPr id="0" name=""/>
        <dsp:cNvSpPr/>
      </dsp:nvSpPr>
      <dsp:spPr>
        <a:xfrm>
          <a:off x="5717233" y="725529"/>
          <a:ext cx="2597254" cy="155835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latin typeface="Arial" panose="020B0604020202020204" pitchFamily="34" charset="0"/>
              <a:cs typeface="Arial" panose="020B0604020202020204" pitchFamily="34" charset="0"/>
            </a:rPr>
            <a:t>Efforts to determine employment and exploration of potential unearned income</a:t>
          </a:r>
        </a:p>
      </dsp:txBody>
      <dsp:txXfrm>
        <a:off x="5717233" y="725529"/>
        <a:ext cx="2597254" cy="1558352"/>
      </dsp:txXfrm>
    </dsp:sp>
    <dsp:sp modelId="{81D206ED-AFED-4F44-AF04-62C8C99752EA}">
      <dsp:nvSpPr>
        <dsp:cNvPr id="0" name=""/>
        <dsp:cNvSpPr/>
      </dsp:nvSpPr>
      <dsp:spPr>
        <a:xfrm>
          <a:off x="8574213" y="725529"/>
          <a:ext cx="2597254" cy="155835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latin typeface="Arial" panose="020B0604020202020204" pitchFamily="34" charset="0"/>
              <a:cs typeface="Arial" panose="020B0604020202020204" pitchFamily="34" charset="0"/>
            </a:rPr>
            <a:t>Copies of correspondence and documents, forms, notification.</a:t>
          </a:r>
        </a:p>
      </dsp:txBody>
      <dsp:txXfrm>
        <a:off x="8574213" y="725529"/>
        <a:ext cx="2597254" cy="1558352"/>
      </dsp:txXfrm>
    </dsp:sp>
    <dsp:sp modelId="{2DB13E44-FAC2-417F-AA34-32659390F903}">
      <dsp:nvSpPr>
        <dsp:cNvPr id="0" name=""/>
        <dsp:cNvSpPr/>
      </dsp:nvSpPr>
      <dsp:spPr>
        <a:xfrm>
          <a:off x="3273" y="2543607"/>
          <a:ext cx="2597254" cy="155835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latin typeface="Arial" panose="020B0604020202020204" pitchFamily="34" charset="0"/>
              <a:cs typeface="Arial" panose="020B0604020202020204" pitchFamily="34" charset="0"/>
            </a:rPr>
            <a:t>Amount and type of earned and unearned income and any operational expenses.</a:t>
          </a:r>
        </a:p>
      </dsp:txBody>
      <dsp:txXfrm>
        <a:off x="3273" y="2543607"/>
        <a:ext cx="2597254" cy="1558352"/>
      </dsp:txXfrm>
    </dsp:sp>
    <dsp:sp modelId="{A0656302-7BBB-428C-9F34-CAB968A41AD4}">
      <dsp:nvSpPr>
        <dsp:cNvPr id="0" name=""/>
        <dsp:cNvSpPr/>
      </dsp:nvSpPr>
      <dsp:spPr>
        <a:xfrm>
          <a:off x="2860253" y="2543607"/>
          <a:ext cx="2597254" cy="155835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latin typeface="Arial" panose="020B0604020202020204" pitchFamily="34" charset="0"/>
              <a:cs typeface="Arial" panose="020B0604020202020204" pitchFamily="34" charset="0"/>
            </a:rPr>
            <a:t>Base period used and the income available.</a:t>
          </a:r>
        </a:p>
      </dsp:txBody>
      <dsp:txXfrm>
        <a:off x="2860253" y="2543607"/>
        <a:ext cx="2597254" cy="1558352"/>
      </dsp:txXfrm>
    </dsp:sp>
    <dsp:sp modelId="{D0A80E7A-0309-44D9-8727-F4F3E8B9222D}">
      <dsp:nvSpPr>
        <dsp:cNvPr id="0" name=""/>
        <dsp:cNvSpPr/>
      </dsp:nvSpPr>
      <dsp:spPr>
        <a:xfrm>
          <a:off x="5717233" y="2543607"/>
          <a:ext cx="2597254" cy="155835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latin typeface="Arial" panose="020B0604020202020204" pitchFamily="34" charset="0"/>
              <a:cs typeface="Arial" panose="020B0604020202020204" pitchFamily="34" charset="0"/>
            </a:rPr>
            <a:t>Changes which may occur in the future (flag the case).</a:t>
          </a:r>
        </a:p>
      </dsp:txBody>
      <dsp:txXfrm>
        <a:off x="5717233" y="2543607"/>
        <a:ext cx="2597254" cy="1558352"/>
      </dsp:txXfrm>
    </dsp:sp>
    <dsp:sp modelId="{E08FA045-1993-4D11-AB46-B659F267D530}">
      <dsp:nvSpPr>
        <dsp:cNvPr id="0" name=""/>
        <dsp:cNvSpPr/>
      </dsp:nvSpPr>
      <dsp:spPr>
        <a:xfrm>
          <a:off x="8574213" y="2543607"/>
          <a:ext cx="2597254" cy="155835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latin typeface="Arial" panose="020B0604020202020204" pitchFamily="34" charset="0"/>
              <a:cs typeface="Arial" panose="020B0604020202020204" pitchFamily="34" charset="0"/>
            </a:rPr>
            <a:t>Other facts, information, or dates used to support your decision</a:t>
          </a:r>
        </a:p>
      </dsp:txBody>
      <dsp:txXfrm>
        <a:off x="8574213" y="2543607"/>
        <a:ext cx="2597254" cy="155835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4E0D2F-A549-486C-8CF8-BA93279C6910}">
      <dsp:nvSpPr>
        <dsp:cNvPr id="0" name=""/>
        <dsp:cNvSpPr/>
      </dsp:nvSpPr>
      <dsp:spPr>
        <a:xfrm>
          <a:off x="0" y="215211"/>
          <a:ext cx="6367912" cy="644962"/>
        </a:xfrm>
        <a:prstGeom prst="rect">
          <a:avLst/>
        </a:prstGeom>
        <a:solidFill>
          <a:schemeClr val="lt1">
            <a:alpha val="90000"/>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4221" tIns="270764" rIns="494221" bIns="128016" numCol="1" spcCol="1270" anchor="t" anchorCtr="0">
          <a:noAutofit/>
        </a:bodyPr>
        <a:lstStyle/>
        <a:p>
          <a:pPr marL="171450" lvl="1" indent="-171450" algn="l" defTabSz="800100">
            <a:lnSpc>
              <a:spcPct val="90000"/>
            </a:lnSpc>
            <a:spcBef>
              <a:spcPct val="0"/>
            </a:spcBef>
            <a:spcAft>
              <a:spcPct val="15000"/>
            </a:spcAft>
            <a:buChar char="•"/>
          </a:pPr>
          <a:r>
            <a:rPr lang="en-US" sz="1800" b="0" i="0" kern="1200">
              <a:latin typeface="Arial Narrow" panose="020B0606020202030204" pitchFamily="34" charset="0"/>
            </a:rPr>
            <a:t> 32 hours to 55 hours a week. Parent pays 100% parent fee</a:t>
          </a:r>
          <a:r>
            <a:rPr lang="en-US" sz="1600" b="0" i="0" kern="1200">
              <a:latin typeface="Arial Narrow" panose="020B0606020202030204" pitchFamily="34" charset="0"/>
            </a:rPr>
            <a:t>.</a:t>
          </a:r>
          <a:endParaRPr lang="en-US" sz="1600" kern="1200">
            <a:latin typeface="Arial Narrow" panose="020B0606020202030204" pitchFamily="34" charset="0"/>
          </a:endParaRPr>
        </a:p>
      </dsp:txBody>
      <dsp:txXfrm>
        <a:off x="0" y="215211"/>
        <a:ext cx="6367912" cy="644962"/>
      </dsp:txXfrm>
    </dsp:sp>
    <dsp:sp modelId="{8D3B684A-128A-4DB6-9036-DA1BF5A5E43A}">
      <dsp:nvSpPr>
        <dsp:cNvPr id="0" name=""/>
        <dsp:cNvSpPr/>
      </dsp:nvSpPr>
      <dsp:spPr>
        <a:xfrm>
          <a:off x="318395" y="23331"/>
          <a:ext cx="4457539" cy="383760"/>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8484" tIns="0" rIns="168484" bIns="0" numCol="1" spcCol="1270" anchor="ctr" anchorCtr="0">
          <a:noAutofit/>
        </a:bodyPr>
        <a:lstStyle/>
        <a:p>
          <a:pPr marL="0" lvl="0" indent="0" algn="l" defTabSz="800100" rtl="0">
            <a:lnSpc>
              <a:spcPct val="90000"/>
            </a:lnSpc>
            <a:spcBef>
              <a:spcPct val="0"/>
            </a:spcBef>
            <a:spcAft>
              <a:spcPct val="35000"/>
            </a:spcAft>
            <a:buNone/>
          </a:pPr>
          <a:r>
            <a:rPr lang="en-US" sz="1800" b="1" i="0" kern="1200">
              <a:latin typeface="Arial Narrow"/>
            </a:rPr>
            <a:t>Full Time Care 100% </a:t>
          </a:r>
          <a:endParaRPr lang="en-US" sz="1800" b="1" kern="1200">
            <a:latin typeface="Arial Narrow"/>
          </a:endParaRPr>
        </a:p>
      </dsp:txBody>
      <dsp:txXfrm>
        <a:off x="337129" y="42065"/>
        <a:ext cx="4420071" cy="346292"/>
      </dsp:txXfrm>
    </dsp:sp>
    <dsp:sp modelId="{68881B19-287B-4E6F-B7B1-9EEB8FD2D1FF}">
      <dsp:nvSpPr>
        <dsp:cNvPr id="0" name=""/>
        <dsp:cNvSpPr/>
      </dsp:nvSpPr>
      <dsp:spPr>
        <a:xfrm>
          <a:off x="0" y="1122254"/>
          <a:ext cx="6367912" cy="614250"/>
        </a:xfrm>
        <a:prstGeom prst="rect">
          <a:avLst/>
        </a:prstGeom>
        <a:solidFill>
          <a:schemeClr val="lt1">
            <a:alpha val="90000"/>
            <a:hueOff val="0"/>
            <a:satOff val="0"/>
            <a:lumOff val="0"/>
            <a:alphaOff val="0"/>
          </a:schemeClr>
        </a:solidFill>
        <a:ln w="19050" cap="flat" cmpd="sng" algn="ctr">
          <a:solidFill>
            <a:schemeClr val="accent5">
              <a:hueOff val="-3038037"/>
              <a:satOff val="-207"/>
              <a:lumOff val="49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4221" tIns="270764" rIns="494221" bIns="106680" numCol="1" spcCol="1270" anchor="t" anchorCtr="0">
          <a:noAutofit/>
        </a:bodyPr>
        <a:lstStyle/>
        <a:p>
          <a:pPr marL="114300" lvl="1" indent="-114300" algn="l" defTabSz="666750" rtl="0">
            <a:lnSpc>
              <a:spcPct val="90000"/>
            </a:lnSpc>
            <a:spcBef>
              <a:spcPct val="0"/>
            </a:spcBef>
            <a:spcAft>
              <a:spcPct val="15000"/>
            </a:spcAft>
            <a:buChar char="•"/>
          </a:pPr>
          <a:r>
            <a:rPr lang="en-US" sz="1500" b="0" i="0" kern="1200">
              <a:latin typeface="Arial Narrow"/>
            </a:rPr>
            <a:t> </a:t>
          </a:r>
          <a:r>
            <a:rPr lang="en-US" sz="1800" b="0" i="0" kern="1200">
              <a:latin typeface="Arial Narrow"/>
            </a:rPr>
            <a:t>18 hours to 31 hours a week. Parent pays 75% parent fee</a:t>
          </a:r>
          <a:r>
            <a:rPr lang="en-US" sz="1500" b="0" i="0" kern="1200">
              <a:latin typeface="Arial Narrow"/>
            </a:rPr>
            <a:t>. </a:t>
          </a:r>
          <a:endParaRPr lang="en-US" sz="1500" kern="1200">
            <a:latin typeface="Arial Narrow"/>
          </a:endParaRPr>
        </a:p>
      </dsp:txBody>
      <dsp:txXfrm>
        <a:off x="0" y="1122254"/>
        <a:ext cx="6367912" cy="614250"/>
      </dsp:txXfrm>
    </dsp:sp>
    <dsp:sp modelId="{37D9BCDA-6291-4B6E-B7A1-B4F427764E0E}">
      <dsp:nvSpPr>
        <dsp:cNvPr id="0" name=""/>
        <dsp:cNvSpPr/>
      </dsp:nvSpPr>
      <dsp:spPr>
        <a:xfrm>
          <a:off x="318395" y="930374"/>
          <a:ext cx="4457539" cy="383760"/>
        </a:xfrm>
        <a:prstGeom prst="roundRect">
          <a:avLst/>
        </a:prstGeom>
        <a:solidFill>
          <a:schemeClr val="accent5">
            <a:hueOff val="-3038037"/>
            <a:satOff val="-207"/>
            <a:lumOff val="49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8484" tIns="0" rIns="168484" bIns="0" numCol="1" spcCol="1270" anchor="ctr" anchorCtr="0">
          <a:noAutofit/>
        </a:bodyPr>
        <a:lstStyle/>
        <a:p>
          <a:pPr marL="0" lvl="0" indent="0" algn="l" defTabSz="800100">
            <a:lnSpc>
              <a:spcPct val="90000"/>
            </a:lnSpc>
            <a:spcBef>
              <a:spcPct val="0"/>
            </a:spcBef>
            <a:spcAft>
              <a:spcPct val="35000"/>
            </a:spcAft>
            <a:buNone/>
          </a:pPr>
          <a:r>
            <a:rPr lang="en-US" sz="1800" b="1" i="0" kern="1200">
              <a:latin typeface="Arial Narrow" panose="020B0606020202030204" pitchFamily="34" charset="0"/>
            </a:rPr>
            <a:t>Three Quarter Time 75%</a:t>
          </a:r>
          <a:endParaRPr lang="en-US" sz="1800" b="1" kern="1200">
            <a:latin typeface="Arial Narrow" panose="020B0606020202030204" pitchFamily="34" charset="0"/>
          </a:endParaRPr>
        </a:p>
      </dsp:txBody>
      <dsp:txXfrm>
        <a:off x="337129" y="949108"/>
        <a:ext cx="4420071" cy="346292"/>
      </dsp:txXfrm>
    </dsp:sp>
    <dsp:sp modelId="{5EC9097E-DE05-4433-8340-B52554311440}">
      <dsp:nvSpPr>
        <dsp:cNvPr id="0" name=""/>
        <dsp:cNvSpPr/>
      </dsp:nvSpPr>
      <dsp:spPr>
        <a:xfrm>
          <a:off x="0" y="1998584"/>
          <a:ext cx="6367912" cy="644962"/>
        </a:xfrm>
        <a:prstGeom prst="rect">
          <a:avLst/>
        </a:prstGeom>
        <a:solidFill>
          <a:schemeClr val="lt1">
            <a:alpha val="90000"/>
            <a:hueOff val="0"/>
            <a:satOff val="0"/>
            <a:lumOff val="0"/>
            <a:alphaOff val="0"/>
          </a:schemeClr>
        </a:solidFill>
        <a:ln w="19050" cap="flat" cmpd="sng" algn="ctr">
          <a:solidFill>
            <a:schemeClr val="accent5">
              <a:hueOff val="-6076075"/>
              <a:satOff val="-413"/>
              <a:lumOff val="98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4221" tIns="270764" rIns="494221" bIns="128016" numCol="1" spcCol="1270" anchor="t" anchorCtr="0">
          <a:noAutofit/>
        </a:bodyPr>
        <a:lstStyle/>
        <a:p>
          <a:pPr marL="171450" lvl="1" indent="-171450" algn="l" defTabSz="800100">
            <a:lnSpc>
              <a:spcPct val="90000"/>
            </a:lnSpc>
            <a:spcBef>
              <a:spcPct val="0"/>
            </a:spcBef>
            <a:spcAft>
              <a:spcPct val="15000"/>
            </a:spcAft>
            <a:buChar char="•"/>
          </a:pPr>
          <a:r>
            <a:rPr lang="en-US" sz="1800" b="0" i="0" kern="1200">
              <a:latin typeface="Arial Narrow" panose="020B0606020202030204" pitchFamily="34" charset="0"/>
            </a:rPr>
            <a:t>0 to 17 hours a week. Parent pays 75% parent fee</a:t>
          </a:r>
          <a:r>
            <a:rPr lang="en-US" sz="1500" b="0" i="0" kern="1200">
              <a:latin typeface="Arial Narrow" panose="020B0606020202030204" pitchFamily="34" charset="0"/>
            </a:rPr>
            <a:t>. </a:t>
          </a:r>
          <a:endParaRPr lang="en-US" sz="1500" kern="1200">
            <a:latin typeface="Arial Narrow" panose="020B0606020202030204" pitchFamily="34" charset="0"/>
          </a:endParaRPr>
        </a:p>
      </dsp:txBody>
      <dsp:txXfrm>
        <a:off x="0" y="1998584"/>
        <a:ext cx="6367912" cy="644962"/>
      </dsp:txXfrm>
    </dsp:sp>
    <dsp:sp modelId="{6F4A7EBF-E9DF-47A7-A37F-2E4D0C71AE5E}">
      <dsp:nvSpPr>
        <dsp:cNvPr id="0" name=""/>
        <dsp:cNvSpPr/>
      </dsp:nvSpPr>
      <dsp:spPr>
        <a:xfrm>
          <a:off x="318395" y="1806704"/>
          <a:ext cx="4457539" cy="383760"/>
        </a:xfrm>
        <a:prstGeom prst="roundRect">
          <a:avLst/>
        </a:prstGeom>
        <a:solidFill>
          <a:schemeClr val="accent5">
            <a:hueOff val="-6076075"/>
            <a:satOff val="-413"/>
            <a:lumOff val="98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8484" tIns="0" rIns="168484" bIns="0" numCol="1" spcCol="1270" anchor="ctr" anchorCtr="0">
          <a:noAutofit/>
        </a:bodyPr>
        <a:lstStyle/>
        <a:p>
          <a:pPr marL="0" lvl="0" indent="0" algn="l" defTabSz="800100">
            <a:lnSpc>
              <a:spcPct val="90000"/>
            </a:lnSpc>
            <a:spcBef>
              <a:spcPct val="0"/>
            </a:spcBef>
            <a:spcAft>
              <a:spcPct val="35000"/>
            </a:spcAft>
            <a:buNone/>
          </a:pPr>
          <a:r>
            <a:rPr lang="en-US" sz="1800" b="1" i="0" kern="1200">
              <a:latin typeface="Arial Narrow" panose="020B0606020202030204" pitchFamily="34" charset="0"/>
            </a:rPr>
            <a:t>Part time 50% </a:t>
          </a:r>
          <a:endParaRPr lang="en-US" sz="1800" b="1" kern="1200">
            <a:latin typeface="Arial Narrow" panose="020B0606020202030204" pitchFamily="34" charset="0"/>
          </a:endParaRPr>
        </a:p>
      </dsp:txBody>
      <dsp:txXfrm>
        <a:off x="337129" y="1825438"/>
        <a:ext cx="4420071" cy="346292"/>
      </dsp:txXfrm>
    </dsp:sp>
    <dsp:sp modelId="{164C39D8-5977-4798-8754-13C3B87DDEE0}">
      <dsp:nvSpPr>
        <dsp:cNvPr id="0" name=""/>
        <dsp:cNvSpPr/>
      </dsp:nvSpPr>
      <dsp:spPr>
        <a:xfrm>
          <a:off x="0" y="2905626"/>
          <a:ext cx="6367912" cy="2334150"/>
        </a:xfrm>
        <a:prstGeom prst="rect">
          <a:avLst/>
        </a:prstGeom>
        <a:solidFill>
          <a:schemeClr val="lt1">
            <a:alpha val="90000"/>
            <a:hueOff val="0"/>
            <a:satOff val="0"/>
            <a:lumOff val="0"/>
            <a:alphaOff val="0"/>
          </a:schemeClr>
        </a:solidFill>
        <a:ln w="19050" cap="flat" cmpd="sng" algn="ctr">
          <a:solidFill>
            <a:schemeClr val="accent5">
              <a:hueOff val="-9114112"/>
              <a:satOff val="-620"/>
              <a:lumOff val="147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4221" tIns="270764" rIns="494221" bIns="128016" numCol="1" spcCol="1270" anchor="t" anchorCtr="0">
          <a:noAutofit/>
        </a:bodyPr>
        <a:lstStyle/>
        <a:p>
          <a:pPr marL="171450" lvl="1" indent="-171450" algn="l" defTabSz="800100">
            <a:lnSpc>
              <a:spcPct val="90000"/>
            </a:lnSpc>
            <a:spcBef>
              <a:spcPct val="0"/>
            </a:spcBef>
            <a:spcAft>
              <a:spcPct val="15000"/>
            </a:spcAft>
            <a:buChar char="•"/>
          </a:pPr>
          <a:r>
            <a:rPr lang="en-US" sz="1800" b="0" i="0" kern="1200">
              <a:latin typeface="Arial Narrow" panose="020B0606020202030204" pitchFamily="34" charset="0"/>
            </a:rPr>
            <a:t>Parent pays 83% parent fee. Child attends same facility year-round. Child receives before </a:t>
          </a:r>
          <a:r>
            <a:rPr lang="en-US" sz="1800" b="1" i="0" kern="1200">
              <a:latin typeface="Arial Narrow" panose="020B0606020202030204" pitchFamily="34" charset="0"/>
            </a:rPr>
            <a:t>and/or </a:t>
          </a:r>
          <a:r>
            <a:rPr lang="en-US" sz="1800" b="0" i="0" kern="1200">
              <a:latin typeface="Arial Narrow" panose="020B0606020202030204" pitchFamily="34" charset="0"/>
            </a:rPr>
            <a:t>after school care (before and/or after service offering) and needs 100% care during summer and school closure days. </a:t>
          </a:r>
          <a:endParaRPr lang="en-US" sz="1800" kern="1200">
            <a:latin typeface="Arial Narrow" panose="020B0606020202030204" pitchFamily="34" charset="0"/>
          </a:endParaRPr>
        </a:p>
        <a:p>
          <a:pPr marL="171450" lvl="1" indent="-171450" algn="l" defTabSz="800100" rtl="0">
            <a:lnSpc>
              <a:spcPct val="90000"/>
            </a:lnSpc>
            <a:spcBef>
              <a:spcPct val="0"/>
            </a:spcBef>
            <a:spcAft>
              <a:spcPct val="15000"/>
            </a:spcAft>
            <a:buChar char="•"/>
          </a:pPr>
          <a:r>
            <a:rPr lang="en-US" sz="1800" b="0" i="0" kern="1200">
              <a:latin typeface="Arial Narrow"/>
            </a:rPr>
            <a:t>Children ages 0-5 can also receive the blended rate if the child is in any type of pre-k program. The service offering would be 0-5 and the apply blended rate box must be checked for children ages 0-5. </a:t>
          </a:r>
          <a:endParaRPr lang="en-US" sz="1800" kern="1200">
            <a:latin typeface="Arial Narrow"/>
          </a:endParaRPr>
        </a:p>
      </dsp:txBody>
      <dsp:txXfrm>
        <a:off x="0" y="2905626"/>
        <a:ext cx="6367912" cy="2334150"/>
      </dsp:txXfrm>
    </dsp:sp>
    <dsp:sp modelId="{A7585374-B239-4771-9C6F-F910B9085FFD}">
      <dsp:nvSpPr>
        <dsp:cNvPr id="0" name=""/>
        <dsp:cNvSpPr/>
      </dsp:nvSpPr>
      <dsp:spPr>
        <a:xfrm>
          <a:off x="318395" y="2713746"/>
          <a:ext cx="4457539" cy="383760"/>
        </a:xfrm>
        <a:prstGeom prst="roundRect">
          <a:avLst/>
        </a:prstGeom>
        <a:solidFill>
          <a:schemeClr val="accent5">
            <a:hueOff val="-9114112"/>
            <a:satOff val="-620"/>
            <a:lumOff val="147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8484" tIns="0" rIns="168484" bIns="0" numCol="1" spcCol="1270" anchor="ctr" anchorCtr="0">
          <a:noAutofit/>
        </a:bodyPr>
        <a:lstStyle/>
        <a:p>
          <a:pPr marL="0" lvl="0" indent="0" algn="l" defTabSz="800100">
            <a:lnSpc>
              <a:spcPct val="90000"/>
            </a:lnSpc>
            <a:spcBef>
              <a:spcPct val="0"/>
            </a:spcBef>
            <a:spcAft>
              <a:spcPct val="35000"/>
            </a:spcAft>
            <a:buNone/>
          </a:pPr>
          <a:r>
            <a:rPr lang="en-US" sz="1800" b="1" i="0" kern="1200">
              <a:latin typeface="Arial Narrow" panose="020B0606020202030204" pitchFamily="34" charset="0"/>
            </a:rPr>
            <a:t>Blended Rate 83% </a:t>
          </a:r>
          <a:endParaRPr lang="en-US" sz="1800" b="1" kern="1200">
            <a:latin typeface="Arial Narrow" panose="020B0606020202030204" pitchFamily="34" charset="0"/>
          </a:endParaRPr>
        </a:p>
      </dsp:txBody>
      <dsp:txXfrm>
        <a:off x="337129" y="2732480"/>
        <a:ext cx="4420071" cy="346292"/>
      </dsp:txXfrm>
    </dsp:sp>
    <dsp:sp modelId="{D94E0171-488C-448D-83C1-D07FFF5F0186}">
      <dsp:nvSpPr>
        <dsp:cNvPr id="0" name=""/>
        <dsp:cNvSpPr/>
      </dsp:nvSpPr>
      <dsp:spPr>
        <a:xfrm>
          <a:off x="0" y="5501856"/>
          <a:ext cx="6367912" cy="880425"/>
        </a:xfrm>
        <a:prstGeom prst="rect">
          <a:avLst/>
        </a:prstGeom>
        <a:solidFill>
          <a:schemeClr val="lt1">
            <a:alpha val="90000"/>
            <a:hueOff val="0"/>
            <a:satOff val="0"/>
            <a:lumOff val="0"/>
            <a:alphaOff val="0"/>
          </a:schemeClr>
        </a:solidFill>
        <a:ln w="19050" cap="flat" cmpd="sng" algn="ctr">
          <a:solidFill>
            <a:schemeClr val="accent5">
              <a:hueOff val="-12152150"/>
              <a:satOff val="-826"/>
              <a:lumOff val="196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4221" tIns="270764" rIns="494221" bIns="128016" numCol="1" spcCol="1270" anchor="t" anchorCtr="0">
          <a:noAutofit/>
        </a:bodyPr>
        <a:lstStyle/>
        <a:p>
          <a:pPr marL="171450" lvl="1" indent="-171450" algn="l" defTabSz="800100">
            <a:lnSpc>
              <a:spcPct val="90000"/>
            </a:lnSpc>
            <a:spcBef>
              <a:spcPct val="0"/>
            </a:spcBef>
            <a:spcAft>
              <a:spcPct val="15000"/>
            </a:spcAft>
            <a:buChar char="•"/>
          </a:pPr>
          <a:r>
            <a:rPr lang="en-US" sz="1800" b="0" i="0" kern="1200">
              <a:latin typeface="Arial Narrow" panose="020B0606020202030204" pitchFamily="34" charset="0"/>
            </a:rPr>
            <a:t>Before and/or After care used for children who are attending Early Head Start, Head Start, and NC Pre-K. </a:t>
          </a:r>
          <a:endParaRPr lang="en-US" sz="1800" kern="1200">
            <a:latin typeface="Arial Narrow" panose="020B0606020202030204" pitchFamily="34" charset="0"/>
          </a:endParaRPr>
        </a:p>
      </dsp:txBody>
      <dsp:txXfrm>
        <a:off x="0" y="5501856"/>
        <a:ext cx="6367912" cy="880425"/>
      </dsp:txXfrm>
    </dsp:sp>
    <dsp:sp modelId="{34E26C7A-A539-4261-8B41-9BFE7E497130}">
      <dsp:nvSpPr>
        <dsp:cNvPr id="0" name=""/>
        <dsp:cNvSpPr/>
      </dsp:nvSpPr>
      <dsp:spPr>
        <a:xfrm>
          <a:off x="318395" y="5309976"/>
          <a:ext cx="4457539" cy="383760"/>
        </a:xfrm>
        <a:prstGeom prst="roundRect">
          <a:avLst/>
        </a:prstGeom>
        <a:solidFill>
          <a:schemeClr val="accent5">
            <a:hueOff val="-12152150"/>
            <a:satOff val="-826"/>
            <a:lumOff val="196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8484" tIns="0" rIns="168484" bIns="0" numCol="1" spcCol="1270" anchor="ctr" anchorCtr="0">
          <a:noAutofit/>
        </a:bodyPr>
        <a:lstStyle/>
        <a:p>
          <a:pPr marL="0" lvl="0" indent="0" algn="l" defTabSz="800100" rtl="0">
            <a:lnSpc>
              <a:spcPct val="90000"/>
            </a:lnSpc>
            <a:spcBef>
              <a:spcPct val="0"/>
            </a:spcBef>
            <a:spcAft>
              <a:spcPct val="35000"/>
            </a:spcAft>
            <a:buNone/>
          </a:pPr>
          <a:r>
            <a:rPr lang="en-US" sz="1800" b="1" i="0" kern="1200">
              <a:latin typeface="Arial Narrow"/>
            </a:rPr>
            <a:t>Wrap Care </a:t>
          </a:r>
          <a:endParaRPr lang="en-US" sz="1800" b="1" kern="1200">
            <a:latin typeface="Arial Narrow"/>
          </a:endParaRPr>
        </a:p>
      </dsp:txBody>
      <dsp:txXfrm>
        <a:off x="337129" y="5328710"/>
        <a:ext cx="4420071" cy="34629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EDD21D-D0A9-426B-A6AB-3221134B0B75}">
      <dsp:nvSpPr>
        <dsp:cNvPr id="0" name=""/>
        <dsp:cNvSpPr/>
      </dsp:nvSpPr>
      <dsp:spPr>
        <a:xfrm>
          <a:off x="0" y="0"/>
          <a:ext cx="6433805"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0F874930-753C-45F1-B362-E71DB67BF262}">
      <dsp:nvSpPr>
        <dsp:cNvPr id="0" name=""/>
        <dsp:cNvSpPr/>
      </dsp:nvSpPr>
      <dsp:spPr>
        <a:xfrm>
          <a:off x="0" y="0"/>
          <a:ext cx="6433805" cy="4885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i="0" kern="1200"/>
            <a:t>•</a:t>
          </a:r>
          <a:r>
            <a:rPr lang="en-US" sz="2400" b="1" i="0" kern="1200">
              <a:latin typeface="Arial" panose="020B0604020202020204" pitchFamily="34" charset="0"/>
              <a:cs typeface="Arial" panose="020B0604020202020204" pitchFamily="34" charset="0"/>
            </a:rPr>
            <a:t>Selling recyclables</a:t>
          </a:r>
          <a:endParaRPr lang="en-US" sz="2400" kern="1200">
            <a:latin typeface="Arial" panose="020B0604020202020204" pitchFamily="34" charset="0"/>
            <a:cs typeface="Arial" panose="020B0604020202020204" pitchFamily="34" charset="0"/>
          </a:endParaRPr>
        </a:p>
      </dsp:txBody>
      <dsp:txXfrm>
        <a:off x="0" y="0"/>
        <a:ext cx="6433805" cy="488573"/>
      </dsp:txXfrm>
    </dsp:sp>
    <dsp:sp modelId="{67DD99DE-D064-41FA-A595-0C35A1E834D6}">
      <dsp:nvSpPr>
        <dsp:cNvPr id="0" name=""/>
        <dsp:cNvSpPr/>
      </dsp:nvSpPr>
      <dsp:spPr>
        <a:xfrm>
          <a:off x="0" y="488573"/>
          <a:ext cx="6433805"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D860E9B3-ABC4-40A6-98AD-83E8DE5361B9}">
      <dsp:nvSpPr>
        <dsp:cNvPr id="0" name=""/>
        <dsp:cNvSpPr/>
      </dsp:nvSpPr>
      <dsp:spPr>
        <a:xfrm>
          <a:off x="0" y="488573"/>
          <a:ext cx="6433805" cy="4885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i="0" kern="1200"/>
            <a:t>•</a:t>
          </a:r>
          <a:r>
            <a:rPr lang="en-US" sz="2400" b="1" i="0" kern="1200">
              <a:latin typeface="Arial" panose="020B0604020202020204" pitchFamily="34" charset="0"/>
              <a:cs typeface="Arial" panose="020B0604020202020204" pitchFamily="34" charset="0"/>
            </a:rPr>
            <a:t>Babysitting</a:t>
          </a:r>
          <a:endParaRPr lang="en-US" sz="2400" kern="1200">
            <a:latin typeface="Arial" panose="020B0604020202020204" pitchFamily="34" charset="0"/>
            <a:cs typeface="Arial" panose="020B0604020202020204" pitchFamily="34" charset="0"/>
          </a:endParaRPr>
        </a:p>
      </dsp:txBody>
      <dsp:txXfrm>
        <a:off x="0" y="488573"/>
        <a:ext cx="6433805" cy="488573"/>
      </dsp:txXfrm>
    </dsp:sp>
    <dsp:sp modelId="{A8AB34A6-1CB2-48E0-80A8-6E495C2D941C}">
      <dsp:nvSpPr>
        <dsp:cNvPr id="0" name=""/>
        <dsp:cNvSpPr/>
      </dsp:nvSpPr>
      <dsp:spPr>
        <a:xfrm>
          <a:off x="0" y="977146"/>
          <a:ext cx="6433805"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6424F4BA-E913-4F87-87B1-259DF6E5E55D}">
      <dsp:nvSpPr>
        <dsp:cNvPr id="0" name=""/>
        <dsp:cNvSpPr/>
      </dsp:nvSpPr>
      <dsp:spPr>
        <a:xfrm>
          <a:off x="0" y="977146"/>
          <a:ext cx="6433805" cy="4885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i="0" kern="1200"/>
            <a:t>•</a:t>
          </a:r>
          <a:r>
            <a:rPr lang="en-US" sz="2400" b="1" i="0" kern="1200">
              <a:latin typeface="Arial" panose="020B0604020202020204" pitchFamily="34" charset="0"/>
              <a:cs typeface="Arial" panose="020B0604020202020204" pitchFamily="34" charset="0"/>
            </a:rPr>
            <a:t>Roomer/boarder income</a:t>
          </a:r>
          <a:endParaRPr lang="en-US" sz="2400" kern="1200">
            <a:latin typeface="Arial" panose="020B0604020202020204" pitchFamily="34" charset="0"/>
            <a:cs typeface="Arial" panose="020B0604020202020204" pitchFamily="34" charset="0"/>
          </a:endParaRPr>
        </a:p>
      </dsp:txBody>
      <dsp:txXfrm>
        <a:off x="0" y="977146"/>
        <a:ext cx="6433805" cy="488573"/>
      </dsp:txXfrm>
    </dsp:sp>
    <dsp:sp modelId="{5D3A27D3-FC75-4E34-BCA8-6FB904FB5DDC}">
      <dsp:nvSpPr>
        <dsp:cNvPr id="0" name=""/>
        <dsp:cNvSpPr/>
      </dsp:nvSpPr>
      <dsp:spPr>
        <a:xfrm>
          <a:off x="0" y="1465719"/>
          <a:ext cx="6433805"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460F3CA5-599C-4E84-8F53-A25A8DFBCA72}">
      <dsp:nvSpPr>
        <dsp:cNvPr id="0" name=""/>
        <dsp:cNvSpPr/>
      </dsp:nvSpPr>
      <dsp:spPr>
        <a:xfrm>
          <a:off x="0" y="1465719"/>
          <a:ext cx="6433805" cy="4885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i="0" kern="1200"/>
            <a:t>•</a:t>
          </a:r>
          <a:r>
            <a:rPr lang="en-US" sz="2400" b="1" i="0" kern="1200">
              <a:latin typeface="Arial" panose="020B0604020202020204" pitchFamily="34" charset="0"/>
              <a:cs typeface="Arial" panose="020B0604020202020204" pitchFamily="34" charset="0"/>
            </a:rPr>
            <a:t>Rental income</a:t>
          </a:r>
          <a:endParaRPr lang="en-US" sz="2400" kern="1200">
            <a:latin typeface="Arial" panose="020B0604020202020204" pitchFamily="34" charset="0"/>
            <a:cs typeface="Arial" panose="020B0604020202020204" pitchFamily="34" charset="0"/>
          </a:endParaRPr>
        </a:p>
      </dsp:txBody>
      <dsp:txXfrm>
        <a:off x="0" y="1465719"/>
        <a:ext cx="6433805" cy="488573"/>
      </dsp:txXfrm>
    </dsp:sp>
    <dsp:sp modelId="{2A5EC9E8-D41F-468F-B754-F264D3F3E90A}">
      <dsp:nvSpPr>
        <dsp:cNvPr id="0" name=""/>
        <dsp:cNvSpPr/>
      </dsp:nvSpPr>
      <dsp:spPr>
        <a:xfrm>
          <a:off x="0" y="1954292"/>
          <a:ext cx="6433805"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69436F19-634C-4F12-8958-0D3EA971E373}">
      <dsp:nvSpPr>
        <dsp:cNvPr id="0" name=""/>
        <dsp:cNvSpPr/>
      </dsp:nvSpPr>
      <dsp:spPr>
        <a:xfrm>
          <a:off x="0" y="1954292"/>
          <a:ext cx="6433805" cy="4885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i="0" kern="1200"/>
            <a:t>•</a:t>
          </a:r>
          <a:r>
            <a:rPr lang="en-US" sz="2400" b="1" i="0" kern="1200">
              <a:latin typeface="Arial" panose="020B0604020202020204" pitchFamily="34" charset="0"/>
              <a:cs typeface="Arial" panose="020B0604020202020204" pitchFamily="34" charset="0"/>
            </a:rPr>
            <a:t>Farm income</a:t>
          </a:r>
          <a:endParaRPr lang="en-US" sz="2400" kern="1200">
            <a:latin typeface="Arial" panose="020B0604020202020204" pitchFamily="34" charset="0"/>
            <a:cs typeface="Arial" panose="020B0604020202020204" pitchFamily="34" charset="0"/>
          </a:endParaRPr>
        </a:p>
      </dsp:txBody>
      <dsp:txXfrm>
        <a:off x="0" y="1954292"/>
        <a:ext cx="6433805" cy="488573"/>
      </dsp:txXfrm>
    </dsp:sp>
    <dsp:sp modelId="{4F78266E-ECD9-4CA2-9002-6DB552706258}">
      <dsp:nvSpPr>
        <dsp:cNvPr id="0" name=""/>
        <dsp:cNvSpPr/>
      </dsp:nvSpPr>
      <dsp:spPr>
        <a:xfrm>
          <a:off x="0" y="2442865"/>
          <a:ext cx="6433805"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9983F14C-9B93-4F9B-B1B4-4C95CE756218}">
      <dsp:nvSpPr>
        <dsp:cNvPr id="0" name=""/>
        <dsp:cNvSpPr/>
      </dsp:nvSpPr>
      <dsp:spPr>
        <a:xfrm>
          <a:off x="0" y="2442865"/>
          <a:ext cx="6433805" cy="4885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i="0" kern="1200"/>
            <a:t>•</a:t>
          </a:r>
          <a:r>
            <a:rPr lang="en-US" sz="2400" b="1" i="0" kern="1200">
              <a:latin typeface="Arial" panose="020B0604020202020204" pitchFamily="34" charset="0"/>
              <a:cs typeface="Arial" panose="020B0604020202020204" pitchFamily="34" charset="0"/>
            </a:rPr>
            <a:t>Cosmetologist</a:t>
          </a:r>
          <a:r>
            <a:rPr lang="en-US" sz="1600" b="1" i="0" kern="1200"/>
            <a:t> </a:t>
          </a:r>
          <a:endParaRPr lang="en-US" sz="1600" kern="1200"/>
        </a:p>
      </dsp:txBody>
      <dsp:txXfrm>
        <a:off x="0" y="2442865"/>
        <a:ext cx="6433805" cy="488573"/>
      </dsp:txXfrm>
    </dsp:sp>
    <dsp:sp modelId="{C5F73812-D64A-4150-A209-C3295E60C0C8}">
      <dsp:nvSpPr>
        <dsp:cNvPr id="0" name=""/>
        <dsp:cNvSpPr/>
      </dsp:nvSpPr>
      <dsp:spPr>
        <a:xfrm>
          <a:off x="0" y="2931438"/>
          <a:ext cx="6433805"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DAA4718E-25D5-4537-86DD-B499D049E8AB}">
      <dsp:nvSpPr>
        <dsp:cNvPr id="0" name=""/>
        <dsp:cNvSpPr/>
      </dsp:nvSpPr>
      <dsp:spPr>
        <a:xfrm>
          <a:off x="0" y="2931438"/>
          <a:ext cx="6433805" cy="4885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i="0" kern="1200"/>
            <a:t>•</a:t>
          </a:r>
          <a:r>
            <a:rPr lang="en-US" sz="2400" b="1" i="0" kern="1200">
              <a:latin typeface="Arial" panose="020B0604020202020204" pitchFamily="34" charset="0"/>
              <a:cs typeface="Arial" panose="020B0604020202020204" pitchFamily="34" charset="0"/>
            </a:rPr>
            <a:t>Carpenter</a:t>
          </a:r>
          <a:endParaRPr lang="en-US" sz="2400" kern="1200">
            <a:latin typeface="Arial" panose="020B0604020202020204" pitchFamily="34" charset="0"/>
            <a:cs typeface="Arial" panose="020B0604020202020204" pitchFamily="34" charset="0"/>
          </a:endParaRPr>
        </a:p>
      </dsp:txBody>
      <dsp:txXfrm>
        <a:off x="0" y="2931438"/>
        <a:ext cx="6433805" cy="488573"/>
      </dsp:txXfrm>
    </dsp:sp>
    <dsp:sp modelId="{F74D9366-3153-41F7-A9B5-0BEC4A997E17}">
      <dsp:nvSpPr>
        <dsp:cNvPr id="0" name=""/>
        <dsp:cNvSpPr/>
      </dsp:nvSpPr>
      <dsp:spPr>
        <a:xfrm>
          <a:off x="0" y="3420011"/>
          <a:ext cx="6433805"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DB6AED1B-3C63-43CC-8327-F31276BD98C0}">
      <dsp:nvSpPr>
        <dsp:cNvPr id="0" name=""/>
        <dsp:cNvSpPr/>
      </dsp:nvSpPr>
      <dsp:spPr>
        <a:xfrm>
          <a:off x="0" y="3420011"/>
          <a:ext cx="6433805" cy="4885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i="0" kern="1200"/>
            <a:t>•</a:t>
          </a:r>
          <a:r>
            <a:rPr lang="en-US" sz="2400" b="1" i="0" kern="1200">
              <a:latin typeface="Arial" panose="020B0604020202020204" pitchFamily="34" charset="0"/>
              <a:cs typeface="Arial" panose="020B0604020202020204" pitchFamily="34" charset="0"/>
            </a:rPr>
            <a:t>Independent subcontractors such as Door Dash, Instacart &amp; Uber Drivers</a:t>
          </a:r>
          <a:endParaRPr lang="en-US" sz="2400" kern="1200">
            <a:latin typeface="Arial" panose="020B0604020202020204" pitchFamily="34" charset="0"/>
            <a:cs typeface="Arial" panose="020B0604020202020204" pitchFamily="34" charset="0"/>
          </a:endParaRPr>
        </a:p>
      </dsp:txBody>
      <dsp:txXfrm>
        <a:off x="0" y="3420011"/>
        <a:ext cx="6433805" cy="488573"/>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8D8090-8C7D-49D5-8B1D-F2A8DF63EDDD}">
      <dsp:nvSpPr>
        <dsp:cNvPr id="0" name=""/>
        <dsp:cNvSpPr/>
      </dsp:nvSpPr>
      <dsp:spPr>
        <a:xfrm>
          <a:off x="0" y="0"/>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604502-49B0-43CD-943A-D8CC9F5A34B2}">
      <dsp:nvSpPr>
        <dsp:cNvPr id="0" name=""/>
        <dsp:cNvSpPr/>
      </dsp:nvSpPr>
      <dsp:spPr>
        <a:xfrm>
          <a:off x="0" y="0"/>
          <a:ext cx="2103120" cy="43513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endParaRPr lang="en-US" sz="6500" b="1" i="0" kern="1200"/>
        </a:p>
      </dsp:txBody>
      <dsp:txXfrm>
        <a:off x="0" y="0"/>
        <a:ext cx="2103120" cy="4351338"/>
      </dsp:txXfrm>
    </dsp:sp>
    <dsp:sp modelId="{9F680D23-68CD-4705-A1B7-EED87383340F}">
      <dsp:nvSpPr>
        <dsp:cNvPr id="0" name=""/>
        <dsp:cNvSpPr/>
      </dsp:nvSpPr>
      <dsp:spPr>
        <a:xfrm>
          <a:off x="2260854" y="51151"/>
          <a:ext cx="8254746" cy="1023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FontTx/>
            <a:buNone/>
          </a:pPr>
          <a:r>
            <a:rPr lang="en-US" sz="3000" b="1" i="0" kern="1200">
              <a:latin typeface="Arial" panose="020B0604020202020204" pitchFamily="34" charset="0"/>
              <a:cs typeface="Arial" panose="020B0604020202020204" pitchFamily="34" charset="0"/>
            </a:rPr>
            <a:t>1. Income tax return or tax forms</a:t>
          </a:r>
          <a:endParaRPr lang="en-US" sz="3000" b="1" kern="1200">
            <a:latin typeface="Arial" panose="020B0604020202020204" pitchFamily="34" charset="0"/>
            <a:cs typeface="Arial" panose="020B0604020202020204" pitchFamily="34" charset="0"/>
          </a:endParaRPr>
        </a:p>
      </dsp:txBody>
      <dsp:txXfrm>
        <a:off x="2260854" y="51151"/>
        <a:ext cx="8254746" cy="1023031"/>
      </dsp:txXfrm>
    </dsp:sp>
    <dsp:sp modelId="{17623C70-1D82-4515-9ED9-AC67422C9B4D}">
      <dsp:nvSpPr>
        <dsp:cNvPr id="0" name=""/>
        <dsp:cNvSpPr/>
      </dsp:nvSpPr>
      <dsp:spPr>
        <a:xfrm>
          <a:off x="2103120" y="1074183"/>
          <a:ext cx="8412480"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E520057-DE16-49F3-81FB-61B66537E4A1}">
      <dsp:nvSpPr>
        <dsp:cNvPr id="0" name=""/>
        <dsp:cNvSpPr/>
      </dsp:nvSpPr>
      <dsp:spPr>
        <a:xfrm>
          <a:off x="2260854" y="1125335"/>
          <a:ext cx="8254746" cy="1023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FontTx/>
            <a:buNone/>
          </a:pPr>
          <a:r>
            <a:rPr lang="en-US" sz="3000" b="1" i="0" kern="1200">
              <a:latin typeface="Arial" panose="020B0604020202020204" pitchFamily="34" charset="0"/>
              <a:cs typeface="Arial" panose="020B0604020202020204" pitchFamily="34" charset="0"/>
            </a:rPr>
            <a:t>2. Business records</a:t>
          </a:r>
          <a:endParaRPr lang="en-US" sz="3000" b="1" kern="1200">
            <a:latin typeface="Arial" panose="020B0604020202020204" pitchFamily="34" charset="0"/>
            <a:cs typeface="Arial" panose="020B0604020202020204" pitchFamily="34" charset="0"/>
          </a:endParaRPr>
        </a:p>
      </dsp:txBody>
      <dsp:txXfrm>
        <a:off x="2260854" y="1125335"/>
        <a:ext cx="8254746" cy="1023031"/>
      </dsp:txXfrm>
    </dsp:sp>
    <dsp:sp modelId="{BF1C699D-3CDA-4404-B78A-83AC87AB8348}">
      <dsp:nvSpPr>
        <dsp:cNvPr id="0" name=""/>
        <dsp:cNvSpPr/>
      </dsp:nvSpPr>
      <dsp:spPr>
        <a:xfrm>
          <a:off x="2103120" y="2148366"/>
          <a:ext cx="8412480"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542C7D3-F29A-4E2B-9F91-CB97360E0F63}">
      <dsp:nvSpPr>
        <dsp:cNvPr id="0" name=""/>
        <dsp:cNvSpPr/>
      </dsp:nvSpPr>
      <dsp:spPr>
        <a:xfrm>
          <a:off x="2260854" y="2199518"/>
          <a:ext cx="8254746" cy="1023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FontTx/>
            <a:buNone/>
          </a:pPr>
          <a:r>
            <a:rPr lang="en-US" sz="3000" b="1" i="0" kern="1200">
              <a:latin typeface="Arial" panose="020B0604020202020204" pitchFamily="34" charset="0"/>
              <a:cs typeface="Arial" panose="020B0604020202020204" pitchFamily="34" charset="0"/>
            </a:rPr>
            <a:t>3. Signed statement of a financial institution, bank, or real estate agent</a:t>
          </a:r>
          <a:endParaRPr lang="en-US" sz="3000" b="1" kern="1200">
            <a:latin typeface="Arial" panose="020B0604020202020204" pitchFamily="34" charset="0"/>
            <a:cs typeface="Arial" panose="020B0604020202020204" pitchFamily="34" charset="0"/>
          </a:endParaRPr>
        </a:p>
      </dsp:txBody>
      <dsp:txXfrm>
        <a:off x="2260854" y="2199518"/>
        <a:ext cx="8254746" cy="1023031"/>
      </dsp:txXfrm>
    </dsp:sp>
    <dsp:sp modelId="{CE825E86-2D0D-4CCA-8CF4-7AEEDB947AF5}">
      <dsp:nvSpPr>
        <dsp:cNvPr id="0" name=""/>
        <dsp:cNvSpPr/>
      </dsp:nvSpPr>
      <dsp:spPr>
        <a:xfrm>
          <a:off x="2103120" y="3222550"/>
          <a:ext cx="8412480"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82C97DA-9E90-42D1-B4F1-24349EAF9367}">
      <dsp:nvSpPr>
        <dsp:cNvPr id="0" name=""/>
        <dsp:cNvSpPr/>
      </dsp:nvSpPr>
      <dsp:spPr>
        <a:xfrm>
          <a:off x="2260854" y="3273701"/>
          <a:ext cx="8254746" cy="1023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FontTx/>
            <a:buNone/>
          </a:pPr>
          <a:r>
            <a:rPr lang="en-US" sz="3000" b="1" i="0" kern="1200">
              <a:latin typeface="Arial" panose="020B0604020202020204" pitchFamily="34" charset="0"/>
              <a:cs typeface="Arial" panose="020B0604020202020204" pitchFamily="34" charset="0"/>
            </a:rPr>
            <a:t>4. Client’s statement as a last alternative</a:t>
          </a:r>
          <a:endParaRPr lang="en-US" sz="3000" b="1" i="0" kern="1200">
            <a:highlight>
              <a:srgbClr val="FFFF00"/>
            </a:highlight>
            <a:latin typeface="Arial" panose="020B0604020202020204" pitchFamily="34" charset="0"/>
            <a:cs typeface="Arial" panose="020B0604020202020204" pitchFamily="34" charset="0"/>
          </a:endParaRPr>
        </a:p>
      </dsp:txBody>
      <dsp:txXfrm>
        <a:off x="2260854" y="3273701"/>
        <a:ext cx="8254746" cy="1023031"/>
      </dsp:txXfrm>
    </dsp:sp>
    <dsp:sp modelId="{66B15FB0-2DE6-419E-9500-3E0F1C268BBA}">
      <dsp:nvSpPr>
        <dsp:cNvPr id="0" name=""/>
        <dsp:cNvSpPr/>
      </dsp:nvSpPr>
      <dsp:spPr>
        <a:xfrm>
          <a:off x="2103120" y="4296733"/>
          <a:ext cx="8412480"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FCF28F-8C3D-4626-9C4A-1F55C83B45BD}">
      <dsp:nvSpPr>
        <dsp:cNvPr id="0" name=""/>
        <dsp:cNvSpPr/>
      </dsp:nvSpPr>
      <dsp:spPr>
        <a:xfrm>
          <a:off x="7472" y="309510"/>
          <a:ext cx="2544772" cy="763431"/>
        </a:xfrm>
        <a:prstGeom prst="rect">
          <a:avLst/>
        </a:prstGeom>
        <a:solidFill>
          <a:schemeClr val="accent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1094" tIns="201094" rIns="201094" bIns="201094" numCol="1" spcCol="1270" anchor="ctr" anchorCtr="0">
          <a:noAutofit/>
        </a:bodyPr>
        <a:lstStyle/>
        <a:p>
          <a:pPr marL="0" lvl="0" indent="0" algn="ctr" defTabSz="1200150">
            <a:lnSpc>
              <a:spcPct val="90000"/>
            </a:lnSpc>
            <a:spcBef>
              <a:spcPct val="0"/>
            </a:spcBef>
            <a:spcAft>
              <a:spcPct val="35000"/>
            </a:spcAft>
            <a:buNone/>
          </a:pPr>
          <a:r>
            <a:rPr lang="en-US" sz="2700" kern="1200">
              <a:latin typeface="Arial" panose="020B0604020202020204" pitchFamily="34" charset="0"/>
              <a:cs typeface="Arial" panose="020B0604020202020204" pitchFamily="34" charset="0"/>
            </a:rPr>
            <a:t>1</a:t>
          </a:r>
        </a:p>
      </dsp:txBody>
      <dsp:txXfrm>
        <a:off x="7472" y="309510"/>
        <a:ext cx="2544772" cy="763431"/>
      </dsp:txXfrm>
    </dsp:sp>
    <dsp:sp modelId="{C35130C8-49C1-4C70-9BE8-9CF649FA893B}">
      <dsp:nvSpPr>
        <dsp:cNvPr id="0" name=""/>
        <dsp:cNvSpPr/>
      </dsp:nvSpPr>
      <dsp:spPr>
        <a:xfrm>
          <a:off x="7472" y="1072942"/>
          <a:ext cx="2544772" cy="3412854"/>
        </a:xfrm>
        <a:prstGeom prst="rect">
          <a:avLst/>
        </a:prstGeom>
        <a:solidFill>
          <a:schemeClr val="accent1">
            <a:lumMod val="60000"/>
            <a:lumOff val="4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1367" tIns="251367" rIns="251367" bIns="251367" numCol="1" spcCol="1270" anchor="t" anchorCtr="0">
          <a:noAutofit/>
        </a:bodyPr>
        <a:lstStyle/>
        <a:p>
          <a:pPr marL="0" lvl="0" indent="0" algn="l" defTabSz="889000">
            <a:lnSpc>
              <a:spcPct val="90000"/>
            </a:lnSpc>
            <a:spcBef>
              <a:spcPct val="0"/>
            </a:spcBef>
            <a:spcAft>
              <a:spcPct val="35000"/>
            </a:spcAft>
            <a:buNone/>
          </a:pPr>
          <a:r>
            <a:rPr lang="en-US" sz="2000" b="1" kern="1200">
              <a:latin typeface="Arial" panose="020B0604020202020204" pitchFamily="34" charset="0"/>
              <a:cs typeface="Arial" panose="020B0604020202020204" pitchFamily="34" charset="0"/>
            </a:rPr>
            <a:t>If eligibility is being determined </a:t>
          </a:r>
          <a:r>
            <a:rPr lang="en-US" sz="2000" b="1" kern="1200">
              <a:solidFill>
                <a:schemeClr val="accent2">
                  <a:lumMod val="75000"/>
                </a:schemeClr>
              </a:solidFill>
              <a:latin typeface="Arial" panose="020B0604020202020204" pitchFamily="34" charset="0"/>
              <a:cs typeface="Arial" panose="020B0604020202020204" pitchFamily="34" charset="0"/>
            </a:rPr>
            <a:t>before</a:t>
          </a:r>
          <a:r>
            <a:rPr lang="en-US" sz="2000" b="1" kern="1200">
              <a:latin typeface="Arial" panose="020B0604020202020204" pitchFamily="34" charset="0"/>
              <a:cs typeface="Arial" panose="020B0604020202020204" pitchFamily="34" charset="0"/>
            </a:rPr>
            <a:t> that year’s tax filing deadline, then use the tax return for the previous year if representative.</a:t>
          </a:r>
        </a:p>
      </dsp:txBody>
      <dsp:txXfrm>
        <a:off x="7472" y="1072942"/>
        <a:ext cx="2544772" cy="3412854"/>
      </dsp:txXfrm>
    </dsp:sp>
    <dsp:sp modelId="{2B24048E-A05F-49C9-BF2F-B8DCFCB41278}">
      <dsp:nvSpPr>
        <dsp:cNvPr id="0" name=""/>
        <dsp:cNvSpPr/>
      </dsp:nvSpPr>
      <dsp:spPr>
        <a:xfrm>
          <a:off x="2660139" y="309510"/>
          <a:ext cx="2544772" cy="763431"/>
        </a:xfrm>
        <a:prstGeom prst="rect">
          <a:avLst/>
        </a:prstGeom>
        <a:solidFill>
          <a:schemeClr val="accent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1094" tIns="201094" rIns="201094" bIns="201094" numCol="1" spcCol="1270" anchor="ctr" anchorCtr="0">
          <a:noAutofit/>
        </a:bodyPr>
        <a:lstStyle/>
        <a:p>
          <a:pPr marL="0" lvl="0" indent="0" algn="ctr" defTabSz="1200150">
            <a:lnSpc>
              <a:spcPct val="90000"/>
            </a:lnSpc>
            <a:spcBef>
              <a:spcPct val="0"/>
            </a:spcBef>
            <a:spcAft>
              <a:spcPct val="35000"/>
            </a:spcAft>
            <a:buNone/>
          </a:pPr>
          <a:r>
            <a:rPr lang="en-US" sz="2700" kern="1200">
              <a:latin typeface="Arial" panose="020B0604020202020204" pitchFamily="34" charset="0"/>
              <a:cs typeface="Arial" panose="020B0604020202020204" pitchFamily="34" charset="0"/>
            </a:rPr>
            <a:t>2</a:t>
          </a:r>
        </a:p>
      </dsp:txBody>
      <dsp:txXfrm>
        <a:off x="2660139" y="309510"/>
        <a:ext cx="2544772" cy="763431"/>
      </dsp:txXfrm>
    </dsp:sp>
    <dsp:sp modelId="{D3D9E56E-943F-4A88-8243-FEE96584E2E0}">
      <dsp:nvSpPr>
        <dsp:cNvPr id="0" name=""/>
        <dsp:cNvSpPr/>
      </dsp:nvSpPr>
      <dsp:spPr>
        <a:xfrm>
          <a:off x="2660139" y="1072942"/>
          <a:ext cx="2544772" cy="3412854"/>
        </a:xfrm>
        <a:prstGeom prst="rect">
          <a:avLst/>
        </a:prstGeom>
        <a:solidFill>
          <a:schemeClr val="accent1">
            <a:lumMod val="60000"/>
            <a:lumOff val="4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1367" tIns="251367" rIns="251367" bIns="251367" numCol="1" spcCol="1270" anchor="t" anchorCtr="0">
          <a:noAutofit/>
        </a:bodyPr>
        <a:lstStyle/>
        <a:p>
          <a:pPr marL="0" lvl="0" indent="0" algn="l" defTabSz="889000">
            <a:lnSpc>
              <a:spcPct val="90000"/>
            </a:lnSpc>
            <a:spcBef>
              <a:spcPct val="0"/>
            </a:spcBef>
            <a:spcAft>
              <a:spcPct val="35000"/>
            </a:spcAft>
            <a:buNone/>
          </a:pPr>
          <a:r>
            <a:rPr lang="en-US" sz="2000" b="1" kern="1200">
              <a:latin typeface="Arial" panose="020B0604020202020204" pitchFamily="34" charset="0"/>
              <a:cs typeface="Arial" panose="020B0604020202020204" pitchFamily="34" charset="0"/>
            </a:rPr>
            <a:t>If eligibility is being determined </a:t>
          </a:r>
          <a:r>
            <a:rPr lang="en-US" sz="2000" b="1" kern="1200">
              <a:solidFill>
                <a:schemeClr val="accent2">
                  <a:lumMod val="75000"/>
                </a:schemeClr>
              </a:solidFill>
              <a:latin typeface="Arial" panose="020B0604020202020204" pitchFamily="34" charset="0"/>
              <a:cs typeface="Arial" panose="020B0604020202020204" pitchFamily="34" charset="0"/>
            </a:rPr>
            <a:t>after</a:t>
          </a:r>
          <a:r>
            <a:rPr lang="en-US" sz="2000" b="1" kern="1200">
              <a:latin typeface="Arial" panose="020B0604020202020204" pitchFamily="34" charset="0"/>
              <a:cs typeface="Arial" panose="020B0604020202020204" pitchFamily="34" charset="0"/>
            </a:rPr>
            <a:t> that year’s tax filing deadline, then use the tax return for the most recent year if representative. </a:t>
          </a:r>
        </a:p>
      </dsp:txBody>
      <dsp:txXfrm>
        <a:off x="2660139" y="1072942"/>
        <a:ext cx="2544772" cy="3412854"/>
      </dsp:txXfrm>
    </dsp:sp>
    <dsp:sp modelId="{054904BB-196B-4F3E-9E6C-39F4856EC2D2}">
      <dsp:nvSpPr>
        <dsp:cNvPr id="0" name=""/>
        <dsp:cNvSpPr/>
      </dsp:nvSpPr>
      <dsp:spPr>
        <a:xfrm>
          <a:off x="5312805" y="309510"/>
          <a:ext cx="2544772" cy="763431"/>
        </a:xfrm>
        <a:prstGeom prst="rect">
          <a:avLst/>
        </a:prstGeom>
        <a:solidFill>
          <a:schemeClr val="accent2"/>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1094" tIns="201094" rIns="201094" bIns="201094" numCol="1" spcCol="1270" anchor="ctr" anchorCtr="0">
          <a:noAutofit/>
        </a:bodyPr>
        <a:lstStyle/>
        <a:p>
          <a:pPr marL="0" lvl="0" indent="0" algn="ctr" defTabSz="1200150">
            <a:lnSpc>
              <a:spcPct val="90000"/>
            </a:lnSpc>
            <a:spcBef>
              <a:spcPct val="0"/>
            </a:spcBef>
            <a:spcAft>
              <a:spcPct val="35000"/>
            </a:spcAft>
            <a:buNone/>
          </a:pPr>
          <a:r>
            <a:rPr lang="en-US" sz="2700" kern="1200">
              <a:latin typeface="Arial" panose="020B0604020202020204" pitchFamily="34" charset="0"/>
              <a:cs typeface="Arial" panose="020B0604020202020204" pitchFamily="34" charset="0"/>
            </a:rPr>
            <a:t>3</a:t>
          </a:r>
        </a:p>
      </dsp:txBody>
      <dsp:txXfrm>
        <a:off x="5312805" y="309510"/>
        <a:ext cx="2544772" cy="763431"/>
      </dsp:txXfrm>
    </dsp:sp>
    <dsp:sp modelId="{D40A1C97-38E2-49DB-829C-5149535EC3F9}">
      <dsp:nvSpPr>
        <dsp:cNvPr id="0" name=""/>
        <dsp:cNvSpPr/>
      </dsp:nvSpPr>
      <dsp:spPr>
        <a:xfrm>
          <a:off x="5312805" y="1072942"/>
          <a:ext cx="2544772" cy="3412854"/>
        </a:xfrm>
        <a:prstGeom prst="rect">
          <a:avLst/>
        </a:prstGeom>
        <a:solidFill>
          <a:schemeClr val="accent1">
            <a:lumMod val="60000"/>
            <a:lumOff val="4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1367" tIns="251367" rIns="251367" bIns="251367" numCol="1" spcCol="1270" anchor="t" anchorCtr="0">
          <a:noAutofit/>
        </a:bodyPr>
        <a:lstStyle/>
        <a:p>
          <a:pPr marL="0" lvl="0" indent="0" algn="l" defTabSz="889000">
            <a:lnSpc>
              <a:spcPct val="90000"/>
            </a:lnSpc>
            <a:spcBef>
              <a:spcPct val="0"/>
            </a:spcBef>
            <a:spcAft>
              <a:spcPct val="35000"/>
            </a:spcAft>
            <a:buNone/>
          </a:pPr>
          <a:r>
            <a:rPr lang="en-US" sz="2000" b="1" kern="1200">
              <a:latin typeface="Arial" panose="020B0604020202020204" pitchFamily="34" charset="0"/>
              <a:cs typeface="Arial" panose="020B0604020202020204" pitchFamily="34" charset="0"/>
            </a:rPr>
            <a:t>If the federal tax return for the most recent year is not available, use quarterly tax statements if representative.</a:t>
          </a:r>
        </a:p>
      </dsp:txBody>
      <dsp:txXfrm>
        <a:off x="5312805" y="1072942"/>
        <a:ext cx="2544772" cy="3412854"/>
      </dsp:txXfrm>
    </dsp:sp>
    <dsp:sp modelId="{E997E70A-D2F1-4FA4-AC3F-4996AB57FDAC}">
      <dsp:nvSpPr>
        <dsp:cNvPr id="0" name=""/>
        <dsp:cNvSpPr/>
      </dsp:nvSpPr>
      <dsp:spPr>
        <a:xfrm>
          <a:off x="7965472" y="309510"/>
          <a:ext cx="2544772" cy="763431"/>
        </a:xfrm>
        <a:prstGeom prst="rect">
          <a:avLst/>
        </a:prstGeom>
        <a:solidFill>
          <a:schemeClr val="accent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1094" tIns="201094" rIns="201094" bIns="201094" numCol="1" spcCol="1270" anchor="ctr" anchorCtr="0">
          <a:noAutofit/>
        </a:bodyPr>
        <a:lstStyle/>
        <a:p>
          <a:pPr marL="0" lvl="0" indent="0" algn="ctr" defTabSz="1200150">
            <a:lnSpc>
              <a:spcPct val="90000"/>
            </a:lnSpc>
            <a:spcBef>
              <a:spcPct val="0"/>
            </a:spcBef>
            <a:spcAft>
              <a:spcPct val="35000"/>
            </a:spcAft>
            <a:buNone/>
          </a:pPr>
          <a:r>
            <a:rPr lang="en-US" sz="2700" kern="1200">
              <a:latin typeface="Arial" panose="020B0604020202020204" pitchFamily="34" charset="0"/>
              <a:cs typeface="Arial" panose="020B0604020202020204" pitchFamily="34" charset="0"/>
            </a:rPr>
            <a:t>4</a:t>
          </a:r>
        </a:p>
      </dsp:txBody>
      <dsp:txXfrm>
        <a:off x="7965472" y="309510"/>
        <a:ext cx="2544772" cy="763431"/>
      </dsp:txXfrm>
    </dsp:sp>
    <dsp:sp modelId="{89FC98AF-4817-44FC-BA0A-F1294D69E153}">
      <dsp:nvSpPr>
        <dsp:cNvPr id="0" name=""/>
        <dsp:cNvSpPr/>
      </dsp:nvSpPr>
      <dsp:spPr>
        <a:xfrm>
          <a:off x="7965472" y="1072942"/>
          <a:ext cx="2544772" cy="3412854"/>
        </a:xfrm>
        <a:prstGeom prst="rect">
          <a:avLst/>
        </a:prstGeom>
        <a:solidFill>
          <a:schemeClr val="accent1">
            <a:lumMod val="60000"/>
            <a:lumOff val="4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1367" tIns="251367" rIns="251367" bIns="251367" numCol="1" spcCol="1270" anchor="t" anchorCtr="0">
          <a:noAutofit/>
        </a:bodyPr>
        <a:lstStyle/>
        <a:p>
          <a:pPr marL="0" lvl="0" indent="0" algn="l" defTabSz="889000">
            <a:lnSpc>
              <a:spcPct val="90000"/>
            </a:lnSpc>
            <a:spcBef>
              <a:spcPct val="0"/>
            </a:spcBef>
            <a:spcAft>
              <a:spcPct val="35000"/>
            </a:spcAft>
            <a:buNone/>
          </a:pPr>
          <a:r>
            <a:rPr lang="en-US" sz="2000" b="1" kern="1200">
              <a:latin typeface="Arial" panose="020B0604020202020204" pitchFamily="34" charset="0"/>
              <a:cs typeface="Arial" panose="020B0604020202020204" pitchFamily="34" charset="0"/>
            </a:rPr>
            <a:t>If quarterly tax statements are not available, the child care worker must use: </a:t>
          </a:r>
        </a:p>
        <a:p>
          <a:pPr marL="171450" lvl="1" indent="-171450" algn="l" defTabSz="800100">
            <a:lnSpc>
              <a:spcPct val="90000"/>
            </a:lnSpc>
            <a:spcBef>
              <a:spcPct val="0"/>
            </a:spcBef>
            <a:spcAft>
              <a:spcPct val="15000"/>
            </a:spcAft>
            <a:buChar char="•"/>
          </a:pPr>
          <a:r>
            <a:rPr lang="en-US" sz="1800" b="1" kern="1200">
              <a:latin typeface="Arial" panose="020B0604020202020204" pitchFamily="34" charset="0"/>
              <a:cs typeface="Arial" panose="020B0604020202020204" pitchFamily="34" charset="0"/>
            </a:rPr>
            <a:t>Business records </a:t>
          </a:r>
        </a:p>
        <a:p>
          <a:pPr marL="171450" lvl="1" indent="-171450" algn="l" defTabSz="800100">
            <a:lnSpc>
              <a:spcPct val="90000"/>
            </a:lnSpc>
            <a:spcBef>
              <a:spcPct val="0"/>
            </a:spcBef>
            <a:spcAft>
              <a:spcPct val="15000"/>
            </a:spcAft>
            <a:buChar char="•"/>
          </a:pPr>
          <a:r>
            <a:rPr lang="en-US" sz="1800" b="1" kern="1200">
              <a:latin typeface="Arial" panose="020B0604020202020204" pitchFamily="34" charset="0"/>
              <a:cs typeface="Arial" panose="020B0604020202020204" pitchFamily="34" charset="0"/>
            </a:rPr>
            <a:t>Client’s statement as a last alternative</a:t>
          </a:r>
        </a:p>
      </dsp:txBody>
      <dsp:txXfrm>
        <a:off x="7965472" y="1072942"/>
        <a:ext cx="2544772" cy="3412854"/>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91ADBB-5E19-4E42-A5F4-73D53DCBA98E}">
      <dsp:nvSpPr>
        <dsp:cNvPr id="0" name=""/>
        <dsp:cNvSpPr/>
      </dsp:nvSpPr>
      <dsp:spPr>
        <a:xfrm>
          <a:off x="0" y="0"/>
          <a:ext cx="8938260" cy="1776994"/>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a:latin typeface="Arial" panose="020B0604020202020204" pitchFamily="34" charset="0"/>
              <a:cs typeface="Arial" panose="020B0604020202020204" pitchFamily="34" charset="0"/>
            </a:rPr>
            <a:t>If the applicant/recipient is determined ineligible from gross receipts income with the 20% standard deduction, the child care worker must ask the applicant/recipient if he/she would like the option to deduct actual expenses.</a:t>
          </a:r>
        </a:p>
      </dsp:txBody>
      <dsp:txXfrm>
        <a:off x="52046" y="52046"/>
        <a:ext cx="7101598" cy="1672902"/>
      </dsp:txXfrm>
    </dsp:sp>
    <dsp:sp modelId="{397933FA-434A-4E0A-BBEC-C3CC2CA16516}">
      <dsp:nvSpPr>
        <dsp:cNvPr id="0" name=""/>
        <dsp:cNvSpPr/>
      </dsp:nvSpPr>
      <dsp:spPr>
        <a:xfrm>
          <a:off x="1577339" y="2171881"/>
          <a:ext cx="8938260" cy="1776994"/>
        </a:xfrm>
        <a:prstGeom prst="roundRect">
          <a:avLst>
            <a:gd name="adj" fmla="val 10000"/>
          </a:avLst>
        </a:prstGeom>
        <a:solidFill>
          <a:schemeClr val="bg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a:latin typeface="Arial" panose="020B0604020202020204" pitchFamily="34" charset="0"/>
              <a:cs typeface="Arial" panose="020B0604020202020204" pitchFamily="34" charset="0"/>
            </a:rPr>
            <a:t>If the applicant/recipient provides tax forms, the child care worker must use the expenses on the tax forms to offer more than 20% expenses (if the expenses on the tax forms are greater than 20%). </a:t>
          </a:r>
        </a:p>
      </dsp:txBody>
      <dsp:txXfrm>
        <a:off x="1629385" y="2223927"/>
        <a:ext cx="6101781" cy="1672902"/>
      </dsp:txXfrm>
    </dsp:sp>
    <dsp:sp modelId="{A7A219BF-6D02-4E95-8DF8-33A5C973078F}">
      <dsp:nvSpPr>
        <dsp:cNvPr id="0" name=""/>
        <dsp:cNvSpPr/>
      </dsp:nvSpPr>
      <dsp:spPr>
        <a:xfrm>
          <a:off x="7783213" y="1396914"/>
          <a:ext cx="1155046" cy="1155046"/>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8043098" y="1396914"/>
        <a:ext cx="635276" cy="869172"/>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C6A6A8-C507-4EC8-857C-23580B298519}">
      <dsp:nvSpPr>
        <dsp:cNvPr id="0" name=""/>
        <dsp:cNvSpPr/>
      </dsp:nvSpPr>
      <dsp:spPr>
        <a:xfrm>
          <a:off x="0" y="702842"/>
          <a:ext cx="6805770" cy="3577985"/>
        </a:xfrm>
        <a:prstGeom prst="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7348" tIns="58674" rIns="29337" bIns="58674" numCol="1" spcCol="1270" anchor="ctr" anchorCtr="0">
          <a:noAutofit/>
        </a:bodyPr>
        <a:lstStyle/>
        <a:p>
          <a:pPr marL="0" lvl="0" indent="0" algn="l" defTabSz="977900">
            <a:lnSpc>
              <a:spcPct val="90000"/>
            </a:lnSpc>
            <a:spcBef>
              <a:spcPct val="0"/>
            </a:spcBef>
            <a:spcAft>
              <a:spcPct val="35000"/>
            </a:spcAft>
            <a:buNone/>
          </a:pPr>
          <a:r>
            <a:rPr lang="en-US" sz="2200" b="1" kern="1200">
              <a:latin typeface="Arial" panose="020B0604020202020204" pitchFamily="34" charset="0"/>
              <a:cs typeface="Arial" panose="020B0604020202020204" pitchFamily="34" charset="0"/>
            </a:rPr>
            <a:t>When both parents are self-employed </a:t>
          </a:r>
        </a:p>
        <a:p>
          <a:pPr marL="0" lvl="0" indent="0" algn="l" defTabSz="977900">
            <a:lnSpc>
              <a:spcPct val="90000"/>
            </a:lnSpc>
            <a:spcBef>
              <a:spcPct val="0"/>
            </a:spcBef>
            <a:spcAft>
              <a:spcPct val="35000"/>
            </a:spcAft>
            <a:buNone/>
          </a:pPr>
          <a:r>
            <a:rPr lang="en-US" sz="2200" b="1" kern="1200">
              <a:latin typeface="Arial" panose="020B0604020202020204" pitchFamily="34" charset="0"/>
              <a:cs typeface="Arial" panose="020B0604020202020204" pitchFamily="34" charset="0"/>
            </a:rPr>
            <a:t>(in separate businesses) in a two-parent </a:t>
          </a:r>
        </a:p>
        <a:p>
          <a:pPr marL="0" lvl="0" indent="0" algn="l" defTabSz="977900">
            <a:lnSpc>
              <a:spcPct val="90000"/>
            </a:lnSpc>
            <a:spcBef>
              <a:spcPct val="0"/>
            </a:spcBef>
            <a:spcAft>
              <a:spcPct val="35000"/>
            </a:spcAft>
            <a:buNone/>
          </a:pPr>
          <a:r>
            <a:rPr lang="en-US" sz="2200" b="1" kern="1200">
              <a:latin typeface="Arial" panose="020B0604020202020204" pitchFamily="34" charset="0"/>
              <a:cs typeface="Arial" panose="020B0604020202020204" pitchFamily="34" charset="0"/>
            </a:rPr>
            <a:t>household, each self-employed parent </a:t>
          </a:r>
        </a:p>
        <a:p>
          <a:pPr marL="0" lvl="0" indent="0" algn="l" defTabSz="977900">
            <a:lnSpc>
              <a:spcPct val="90000"/>
            </a:lnSpc>
            <a:spcBef>
              <a:spcPct val="0"/>
            </a:spcBef>
            <a:spcAft>
              <a:spcPct val="35000"/>
            </a:spcAft>
            <a:buNone/>
          </a:pPr>
          <a:r>
            <a:rPr lang="en-US" sz="2200" b="1" kern="1200">
              <a:latin typeface="Arial" panose="020B0604020202020204" pitchFamily="34" charset="0"/>
              <a:cs typeface="Arial" panose="020B0604020202020204" pitchFamily="34" charset="0"/>
            </a:rPr>
            <a:t>can receive a deduction for expenses. </a:t>
          </a:r>
        </a:p>
      </dsp:txBody>
      <dsp:txXfrm>
        <a:off x="0" y="702842"/>
        <a:ext cx="6805770" cy="3577985"/>
      </dsp:txXfrm>
    </dsp:sp>
    <dsp:sp modelId="{B9A3E778-6FE0-40EC-9E63-B88DC4C75DBC}">
      <dsp:nvSpPr>
        <dsp:cNvPr id="0" name=""/>
        <dsp:cNvSpPr/>
      </dsp:nvSpPr>
      <dsp:spPr>
        <a:xfrm>
          <a:off x="5463914" y="712162"/>
          <a:ext cx="5149099" cy="3559345"/>
        </a:xfrm>
        <a:prstGeom prst="rect">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58674" rIns="29337" bIns="58674" numCol="1" spcCol="1270" anchor="ctr" anchorCtr="0">
          <a:noAutofit/>
        </a:bodyPr>
        <a:lstStyle/>
        <a:p>
          <a:pPr marL="0" lvl="0" indent="0" algn="ctr" defTabSz="977900">
            <a:lnSpc>
              <a:spcPct val="90000"/>
            </a:lnSpc>
            <a:spcBef>
              <a:spcPct val="0"/>
            </a:spcBef>
            <a:spcAft>
              <a:spcPct val="35000"/>
            </a:spcAft>
            <a:buNone/>
          </a:pPr>
          <a:r>
            <a:rPr lang="en-US" sz="2200" b="1" kern="1200">
              <a:latin typeface="Arial" panose="020B0604020202020204" pitchFamily="34" charset="0"/>
              <a:cs typeface="Arial" panose="020B0604020202020204" pitchFamily="34" charset="0"/>
            </a:rPr>
            <a:t>The automatic 20% expense deduction is applied for each parent’s self-employment.</a:t>
          </a:r>
        </a:p>
        <a:p>
          <a:pPr marL="0" lvl="0" indent="0" algn="ctr" defTabSz="977900">
            <a:lnSpc>
              <a:spcPct val="90000"/>
            </a:lnSpc>
            <a:spcBef>
              <a:spcPct val="0"/>
            </a:spcBef>
            <a:spcAft>
              <a:spcPct val="35000"/>
            </a:spcAft>
            <a:buNone/>
          </a:pPr>
          <a:endParaRPr lang="en-US" sz="2200" b="1" kern="1200">
            <a:latin typeface="Arial" panose="020B0604020202020204" pitchFamily="34" charset="0"/>
            <a:cs typeface="Arial" panose="020B0604020202020204" pitchFamily="34" charset="0"/>
          </a:endParaRPr>
        </a:p>
        <a:p>
          <a:pPr marL="0" lvl="0" indent="0" algn="ctr" defTabSz="977900">
            <a:lnSpc>
              <a:spcPct val="90000"/>
            </a:lnSpc>
            <a:spcBef>
              <a:spcPct val="0"/>
            </a:spcBef>
            <a:spcAft>
              <a:spcPct val="35000"/>
            </a:spcAft>
            <a:buNone/>
          </a:pPr>
          <a:r>
            <a:rPr lang="en-US" sz="2200" b="1" kern="1200">
              <a:latin typeface="Arial" panose="020B0604020202020204" pitchFamily="34" charset="0"/>
              <a:cs typeface="Arial" panose="020B0604020202020204" pitchFamily="34" charset="0"/>
            </a:rPr>
            <a:t>If expense evidence is entered for expenses greater than 20% expenses, the greater amount will be deducted. </a:t>
          </a:r>
        </a:p>
      </dsp:txBody>
      <dsp:txXfrm>
        <a:off x="5463914" y="712162"/>
        <a:ext cx="5149099" cy="3559345"/>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C2E112-45B6-4507-9392-12583B931D16}">
      <dsp:nvSpPr>
        <dsp:cNvPr id="0" name=""/>
        <dsp:cNvSpPr/>
      </dsp:nvSpPr>
      <dsp:spPr>
        <a:xfrm>
          <a:off x="0" y="0"/>
          <a:ext cx="9288654" cy="110682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a:solidFill>
                <a:schemeClr val="bg2">
                  <a:lumMod val="10000"/>
                </a:schemeClr>
              </a:solidFill>
              <a:latin typeface="Arial" panose="020B0604020202020204" pitchFamily="34" charset="0"/>
              <a:cs typeface="Arial" panose="020B0604020202020204" pitchFamily="34" charset="0"/>
            </a:rPr>
            <a:t>If one self-employed parent has multiple self-employments:</a:t>
          </a:r>
        </a:p>
      </dsp:txBody>
      <dsp:txXfrm>
        <a:off x="32418" y="32418"/>
        <a:ext cx="8094307" cy="1041985"/>
      </dsp:txXfrm>
    </dsp:sp>
    <dsp:sp modelId="{28A6C20B-9506-4198-A239-B0B1083AEF48}">
      <dsp:nvSpPr>
        <dsp:cNvPr id="0" name=""/>
        <dsp:cNvSpPr/>
      </dsp:nvSpPr>
      <dsp:spPr>
        <a:xfrm>
          <a:off x="819587" y="1291291"/>
          <a:ext cx="9288654" cy="1106821"/>
        </a:xfrm>
        <a:prstGeom prst="roundRect">
          <a:avLst>
            <a:gd name="adj" fmla="val 10000"/>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a:solidFill>
                <a:schemeClr val="bg2">
                  <a:lumMod val="10000"/>
                </a:schemeClr>
              </a:solidFill>
              <a:latin typeface="Arial" panose="020B0604020202020204" pitchFamily="34" charset="0"/>
              <a:cs typeface="Arial" panose="020B0604020202020204" pitchFamily="34" charset="0"/>
            </a:rPr>
            <a:t>Each self-employment and associated expenses (if greater than 20%) is entered separately in NC FAST. </a:t>
          </a:r>
        </a:p>
      </dsp:txBody>
      <dsp:txXfrm>
        <a:off x="852005" y="1323709"/>
        <a:ext cx="7684797" cy="1041985"/>
      </dsp:txXfrm>
    </dsp:sp>
    <dsp:sp modelId="{DD5A51BD-C66C-46EF-9B52-39CDA352D809}">
      <dsp:nvSpPr>
        <dsp:cNvPr id="0" name=""/>
        <dsp:cNvSpPr/>
      </dsp:nvSpPr>
      <dsp:spPr>
        <a:xfrm>
          <a:off x="1639174" y="2582583"/>
          <a:ext cx="9288654" cy="1106821"/>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a:solidFill>
                <a:schemeClr val="bg2">
                  <a:lumMod val="10000"/>
                </a:schemeClr>
              </a:solidFill>
              <a:latin typeface="Arial" panose="020B0604020202020204" pitchFamily="34" charset="0"/>
              <a:cs typeface="Arial" panose="020B0604020202020204" pitchFamily="34" charset="0"/>
            </a:rPr>
            <a:t>Each self-employment will receive an expense deduction.</a:t>
          </a:r>
        </a:p>
      </dsp:txBody>
      <dsp:txXfrm>
        <a:off x="1671592" y="2615001"/>
        <a:ext cx="7684797" cy="1041985"/>
      </dsp:txXfrm>
    </dsp:sp>
    <dsp:sp modelId="{228F6EAA-3F5D-4718-9750-C028A159CC0E}">
      <dsp:nvSpPr>
        <dsp:cNvPr id="0" name=""/>
        <dsp:cNvSpPr/>
      </dsp:nvSpPr>
      <dsp:spPr>
        <a:xfrm>
          <a:off x="8569220" y="839339"/>
          <a:ext cx="719433" cy="719433"/>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kern="1200"/>
        </a:p>
      </dsp:txBody>
      <dsp:txXfrm>
        <a:off x="8731092" y="839339"/>
        <a:ext cx="395689" cy="541373"/>
      </dsp:txXfrm>
    </dsp:sp>
    <dsp:sp modelId="{3F877FAF-0186-496D-9507-427306771AF9}">
      <dsp:nvSpPr>
        <dsp:cNvPr id="0" name=""/>
        <dsp:cNvSpPr/>
      </dsp:nvSpPr>
      <dsp:spPr>
        <a:xfrm>
          <a:off x="9388807" y="2123252"/>
          <a:ext cx="719433" cy="719433"/>
        </a:xfrm>
        <a:prstGeom prst="downArrow">
          <a:avLst>
            <a:gd name="adj1" fmla="val 55000"/>
            <a:gd name="adj2" fmla="val 45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kern="1200"/>
        </a:p>
      </dsp:txBody>
      <dsp:txXfrm>
        <a:off x="9550679" y="2123252"/>
        <a:ext cx="395689" cy="541373"/>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2DE78D-756D-447C-8A13-629262F61EAA}">
      <dsp:nvSpPr>
        <dsp:cNvPr id="0" name=""/>
        <dsp:cNvSpPr/>
      </dsp:nvSpPr>
      <dsp:spPr>
        <a:xfrm>
          <a:off x="6915" y="123195"/>
          <a:ext cx="5276588" cy="1216832"/>
        </a:xfrm>
        <a:prstGeom prst="chevr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US" sz="2200" b="1" kern="1200">
              <a:latin typeface="Arial" panose="020B0604020202020204" pitchFamily="34" charset="0"/>
              <a:cs typeface="Arial" panose="020B0604020202020204" pitchFamily="34" charset="0"/>
            </a:rPr>
            <a:t>Normal seasonal variation in business earnings (e.g., lower income during winter for a lawn care business)</a:t>
          </a:r>
        </a:p>
      </dsp:txBody>
      <dsp:txXfrm>
        <a:off x="615331" y="123195"/>
        <a:ext cx="4059756" cy="1216832"/>
      </dsp:txXfrm>
    </dsp:sp>
    <dsp:sp modelId="{9A92FF24-94FF-41B4-ACBC-9684B1DFD993}">
      <dsp:nvSpPr>
        <dsp:cNvPr id="0" name=""/>
        <dsp:cNvSpPr/>
      </dsp:nvSpPr>
      <dsp:spPr>
        <a:xfrm>
          <a:off x="6915" y="1492132"/>
          <a:ext cx="4221270" cy="2660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l" defTabSz="889000">
            <a:lnSpc>
              <a:spcPct val="90000"/>
            </a:lnSpc>
            <a:spcBef>
              <a:spcPct val="0"/>
            </a:spcBef>
            <a:spcAft>
              <a:spcPct val="15000"/>
            </a:spcAft>
            <a:buChar char="•"/>
          </a:pPr>
          <a:r>
            <a:rPr lang="en-US" sz="2000" b="1" kern="1200">
              <a:latin typeface="Arial" panose="020B0604020202020204" pitchFamily="34" charset="0"/>
              <a:cs typeface="Arial" panose="020B0604020202020204" pitchFamily="34" charset="0"/>
            </a:rPr>
            <a:t>It is considered in the income assessment during the 12-month base period, and no adjustments are made to the case.</a:t>
          </a:r>
        </a:p>
      </dsp:txBody>
      <dsp:txXfrm>
        <a:off x="6915" y="1492132"/>
        <a:ext cx="4221270" cy="2660625"/>
      </dsp:txXfrm>
    </dsp:sp>
    <dsp:sp modelId="{85CAE963-5FB9-437E-AD00-30ACA4C9D630}">
      <dsp:nvSpPr>
        <dsp:cNvPr id="0" name=""/>
        <dsp:cNvSpPr/>
      </dsp:nvSpPr>
      <dsp:spPr>
        <a:xfrm>
          <a:off x="5067504" y="123195"/>
          <a:ext cx="5276588" cy="1216832"/>
        </a:xfrm>
        <a:prstGeom prst="chevron">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US" sz="2200" b="1" kern="1200">
              <a:latin typeface="Arial" panose="020B0604020202020204" pitchFamily="34" charset="0"/>
              <a:cs typeface="Arial" panose="020B0604020202020204" pitchFamily="34" charset="0"/>
            </a:rPr>
            <a:t>Temporary loss of profit due to an unexpected situation such as illness-related absence from work.</a:t>
          </a:r>
        </a:p>
      </dsp:txBody>
      <dsp:txXfrm>
        <a:off x="5675920" y="123195"/>
        <a:ext cx="4059756" cy="1216832"/>
      </dsp:txXfrm>
    </dsp:sp>
    <dsp:sp modelId="{8DCED646-B382-4862-A58D-CF4461EAE698}">
      <dsp:nvSpPr>
        <dsp:cNvPr id="0" name=""/>
        <dsp:cNvSpPr/>
      </dsp:nvSpPr>
      <dsp:spPr>
        <a:xfrm>
          <a:off x="5067504" y="1492132"/>
          <a:ext cx="4221270" cy="2660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l" defTabSz="889000">
            <a:lnSpc>
              <a:spcPct val="90000"/>
            </a:lnSpc>
            <a:spcBef>
              <a:spcPct val="0"/>
            </a:spcBef>
            <a:spcAft>
              <a:spcPct val="15000"/>
            </a:spcAft>
            <a:buChar char="•"/>
          </a:pPr>
          <a:r>
            <a:rPr lang="en-US" sz="2000" b="1" kern="1200">
              <a:latin typeface="Arial" panose="020B0604020202020204" pitchFamily="34" charset="0"/>
              <a:cs typeface="Arial" panose="020B0604020202020204" pitchFamily="34" charset="0"/>
            </a:rPr>
            <a:t>The child care worker must end date the income, discuss how current living expenses are being paid, and explore other potential income sources for the family. The applicant/recipient is instructed to notify the child care worker within 10 business days of resuming the business activity. </a:t>
          </a:r>
        </a:p>
      </dsp:txBody>
      <dsp:txXfrm>
        <a:off x="5067504" y="1492132"/>
        <a:ext cx="4221270" cy="2660625"/>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23E8B1-5DDB-4EF5-9E5F-1FEA3F0E7441}">
      <dsp:nvSpPr>
        <dsp:cNvPr id="0" name=""/>
        <dsp:cNvSpPr/>
      </dsp:nvSpPr>
      <dsp:spPr>
        <a:xfrm>
          <a:off x="0" y="613"/>
          <a:ext cx="10515600" cy="1436331"/>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DE18EDE-7C2A-40C9-852D-8CCDE40E26F3}">
      <dsp:nvSpPr>
        <dsp:cNvPr id="0" name=""/>
        <dsp:cNvSpPr/>
      </dsp:nvSpPr>
      <dsp:spPr>
        <a:xfrm>
          <a:off x="434490" y="323788"/>
          <a:ext cx="789982" cy="78998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AF5C382-5D21-4FBA-98BC-CF36E293D23D}">
      <dsp:nvSpPr>
        <dsp:cNvPr id="0" name=""/>
        <dsp:cNvSpPr/>
      </dsp:nvSpPr>
      <dsp:spPr>
        <a:xfrm>
          <a:off x="1658962" y="613"/>
          <a:ext cx="8856637" cy="14363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012" tIns="152012" rIns="152012" bIns="152012" numCol="1" spcCol="1270" anchor="ctr" anchorCtr="0">
          <a:noAutofit/>
        </a:bodyPr>
        <a:lstStyle/>
        <a:p>
          <a:pPr marL="0" lvl="0" indent="0" algn="l" defTabSz="889000">
            <a:lnSpc>
              <a:spcPct val="90000"/>
            </a:lnSpc>
            <a:spcBef>
              <a:spcPct val="0"/>
            </a:spcBef>
            <a:spcAft>
              <a:spcPct val="35000"/>
            </a:spcAft>
            <a:buNone/>
          </a:pPr>
          <a:r>
            <a:rPr lang="en-US" sz="2000" b="1" kern="1200">
              <a:solidFill>
                <a:schemeClr val="tx1">
                  <a:lumMod val="75000"/>
                  <a:lumOff val="25000"/>
                </a:schemeClr>
              </a:solidFill>
              <a:latin typeface="Arial" panose="020B0604020202020204" pitchFamily="34" charset="0"/>
              <a:cs typeface="Arial" panose="020B0604020202020204" pitchFamily="34" charset="0"/>
            </a:rPr>
            <a:t>If earnings are expected to resume, the temporary loss of profit is factored into the 12-month base period for self-employment. The 12-month base period accounts for the fluctuating nature of self-employment income, including temporary loss of profit.</a:t>
          </a:r>
        </a:p>
      </dsp:txBody>
      <dsp:txXfrm>
        <a:off x="1658962" y="613"/>
        <a:ext cx="8856637" cy="1436331"/>
      </dsp:txXfrm>
    </dsp:sp>
    <dsp:sp modelId="{DA3F566E-E3DF-48DE-A3DE-315A0B6A7799}">
      <dsp:nvSpPr>
        <dsp:cNvPr id="0" name=""/>
        <dsp:cNvSpPr/>
      </dsp:nvSpPr>
      <dsp:spPr>
        <a:xfrm>
          <a:off x="0" y="1796027"/>
          <a:ext cx="10515600" cy="1436331"/>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CEB91F7-1536-429D-A7D5-CBB5B9B20D54}">
      <dsp:nvSpPr>
        <dsp:cNvPr id="0" name=""/>
        <dsp:cNvSpPr/>
      </dsp:nvSpPr>
      <dsp:spPr>
        <a:xfrm>
          <a:off x="434490" y="2119202"/>
          <a:ext cx="789982" cy="789982"/>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6447F24-6601-4D0F-AC7C-98D9AF5E6FB2}">
      <dsp:nvSpPr>
        <dsp:cNvPr id="0" name=""/>
        <dsp:cNvSpPr/>
      </dsp:nvSpPr>
      <dsp:spPr>
        <a:xfrm>
          <a:off x="1658962" y="1796027"/>
          <a:ext cx="8856637" cy="14363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012" tIns="152012" rIns="152012" bIns="152012" numCol="1" spcCol="1270" anchor="ctr" anchorCtr="0">
          <a:noAutofit/>
        </a:bodyPr>
        <a:lstStyle/>
        <a:p>
          <a:pPr marL="0" lvl="0" indent="0" algn="l" defTabSz="889000">
            <a:lnSpc>
              <a:spcPct val="90000"/>
            </a:lnSpc>
            <a:spcBef>
              <a:spcPct val="0"/>
            </a:spcBef>
            <a:spcAft>
              <a:spcPct val="35000"/>
            </a:spcAft>
            <a:buNone/>
          </a:pPr>
          <a:r>
            <a:rPr lang="en-US" sz="2000" b="1" kern="1200">
              <a:solidFill>
                <a:schemeClr val="tx1">
                  <a:lumMod val="75000"/>
                  <a:lumOff val="25000"/>
                </a:schemeClr>
              </a:solidFill>
              <a:latin typeface="Arial" panose="020B0604020202020204" pitchFamily="34" charset="0"/>
              <a:cs typeface="Arial" panose="020B0604020202020204" pitchFamily="34" charset="0"/>
            </a:rPr>
            <a:t>The child care worker should review and average the past 12 months of earnings and expenses from business records, the self-employment verification form or the previous year tax return, if representative, to calculate the income and level of care. </a:t>
          </a:r>
        </a:p>
      </dsp:txBody>
      <dsp:txXfrm>
        <a:off x="1658962" y="1796027"/>
        <a:ext cx="8856637" cy="1436331"/>
      </dsp:txXfrm>
    </dsp:sp>
    <dsp:sp modelId="{7BDC72BE-0B85-4FBB-AD7D-57F31406962D}">
      <dsp:nvSpPr>
        <dsp:cNvPr id="0" name=""/>
        <dsp:cNvSpPr/>
      </dsp:nvSpPr>
      <dsp:spPr>
        <a:xfrm>
          <a:off x="0" y="3591441"/>
          <a:ext cx="10515600" cy="1436331"/>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6B4B68C-8B29-4AAF-802C-F87766936275}">
      <dsp:nvSpPr>
        <dsp:cNvPr id="0" name=""/>
        <dsp:cNvSpPr/>
      </dsp:nvSpPr>
      <dsp:spPr>
        <a:xfrm>
          <a:off x="434490" y="3914616"/>
          <a:ext cx="789982" cy="789982"/>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04086F4-7D8D-49AE-8180-68D9A6F5D279}">
      <dsp:nvSpPr>
        <dsp:cNvPr id="0" name=""/>
        <dsp:cNvSpPr/>
      </dsp:nvSpPr>
      <dsp:spPr>
        <a:xfrm>
          <a:off x="1658962" y="3591441"/>
          <a:ext cx="8856637" cy="14363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012" tIns="152012" rIns="152012" bIns="152012" numCol="1" spcCol="1270" anchor="ctr" anchorCtr="0">
          <a:noAutofit/>
        </a:bodyPr>
        <a:lstStyle/>
        <a:p>
          <a:pPr marL="0" lvl="0" indent="0" algn="l" defTabSz="889000">
            <a:lnSpc>
              <a:spcPct val="90000"/>
            </a:lnSpc>
            <a:spcBef>
              <a:spcPct val="0"/>
            </a:spcBef>
            <a:spcAft>
              <a:spcPct val="35000"/>
            </a:spcAft>
            <a:buNone/>
          </a:pPr>
          <a:r>
            <a:rPr lang="en-US" sz="2000" b="1" kern="1200">
              <a:solidFill>
                <a:schemeClr val="tx1">
                  <a:lumMod val="75000"/>
                  <a:lumOff val="25000"/>
                </a:schemeClr>
              </a:solidFill>
              <a:latin typeface="Arial" panose="020B0604020202020204" pitchFamily="34" charset="0"/>
              <a:cs typeface="Arial" panose="020B0604020202020204" pitchFamily="34" charset="0"/>
            </a:rPr>
            <a:t>In any temporary loss of profit situation, the child care worker must document the case thoroughly!</a:t>
          </a:r>
        </a:p>
      </dsp:txBody>
      <dsp:txXfrm>
        <a:off x="1658962" y="3591441"/>
        <a:ext cx="8856637" cy="143633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30CC78-AF8B-4AEF-966D-2565AB3462DE}">
      <dsp:nvSpPr>
        <dsp:cNvPr id="0" name=""/>
        <dsp:cNvSpPr/>
      </dsp:nvSpPr>
      <dsp:spPr>
        <a:xfrm>
          <a:off x="0" y="2379"/>
          <a:ext cx="6172199"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86C9CB7-923F-4A2A-8566-70B2775A2718}">
      <dsp:nvSpPr>
        <dsp:cNvPr id="0" name=""/>
        <dsp:cNvSpPr/>
      </dsp:nvSpPr>
      <dsp:spPr>
        <a:xfrm>
          <a:off x="0" y="2379"/>
          <a:ext cx="1234440" cy="16229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b="0" i="0" kern="1200" baseline="0">
              <a:latin typeface="Arial" panose="020B0604020202020204" pitchFamily="34" charset="0"/>
              <a:cs typeface="Arial" panose="020B0604020202020204" pitchFamily="34" charset="0"/>
            </a:rPr>
            <a:t>One Month:  </a:t>
          </a:r>
          <a:endParaRPr lang="en-US" sz="2300" b="0" kern="1200">
            <a:latin typeface="Arial" panose="020B0604020202020204" pitchFamily="34" charset="0"/>
            <a:cs typeface="Arial" panose="020B0604020202020204" pitchFamily="34" charset="0"/>
          </a:endParaRPr>
        </a:p>
      </dsp:txBody>
      <dsp:txXfrm>
        <a:off x="0" y="2379"/>
        <a:ext cx="1234440" cy="1622955"/>
      </dsp:txXfrm>
    </dsp:sp>
    <dsp:sp modelId="{96F47A92-4131-419E-BD38-02B5657FD056}">
      <dsp:nvSpPr>
        <dsp:cNvPr id="0" name=""/>
        <dsp:cNvSpPr/>
      </dsp:nvSpPr>
      <dsp:spPr>
        <a:xfrm>
          <a:off x="1327023" y="76078"/>
          <a:ext cx="4845176" cy="14739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i="0" kern="1200" baseline="0">
              <a:latin typeface="Arial" panose="020B0604020202020204" pitchFamily="34" charset="0"/>
              <a:cs typeface="Arial" panose="020B0604020202020204" pitchFamily="34" charset="0"/>
            </a:rPr>
            <a:t>The base period for most income is the month prior to the month of application or redetermination, if representative.</a:t>
          </a:r>
          <a:endParaRPr lang="en-US" sz="2000" b="0" kern="1200">
            <a:latin typeface="Arial" panose="020B0604020202020204" pitchFamily="34" charset="0"/>
            <a:cs typeface="Arial" panose="020B0604020202020204" pitchFamily="34" charset="0"/>
          </a:endParaRPr>
        </a:p>
      </dsp:txBody>
      <dsp:txXfrm>
        <a:off x="1327023" y="76078"/>
        <a:ext cx="4845176" cy="1473972"/>
      </dsp:txXfrm>
    </dsp:sp>
    <dsp:sp modelId="{CC55263F-7BF5-4169-BF78-ABCABEDB01F6}">
      <dsp:nvSpPr>
        <dsp:cNvPr id="0" name=""/>
        <dsp:cNvSpPr/>
      </dsp:nvSpPr>
      <dsp:spPr>
        <a:xfrm>
          <a:off x="1234440" y="1550051"/>
          <a:ext cx="4937760" cy="0"/>
        </a:xfrm>
        <a:prstGeom prst="line">
          <a:avLst/>
        </a:prstGeom>
        <a:solidFill>
          <a:schemeClr val="accent2">
            <a:hueOff val="0"/>
            <a:satOff val="0"/>
            <a:lumOff val="0"/>
            <a:alphaOff val="0"/>
          </a:schemeClr>
        </a:solidFill>
        <a:ln w="1905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C35162E-E958-44B1-9DC9-737FEC60A51A}">
      <dsp:nvSpPr>
        <dsp:cNvPr id="0" name=""/>
        <dsp:cNvSpPr/>
      </dsp:nvSpPr>
      <dsp:spPr>
        <a:xfrm>
          <a:off x="0" y="1625334"/>
          <a:ext cx="6172199"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32DB75-E119-4FE2-8116-6CC434360662}">
      <dsp:nvSpPr>
        <dsp:cNvPr id="0" name=""/>
        <dsp:cNvSpPr/>
      </dsp:nvSpPr>
      <dsp:spPr>
        <a:xfrm>
          <a:off x="0" y="1625334"/>
          <a:ext cx="1234440" cy="16229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b="0" i="0" kern="1200" baseline="0">
              <a:latin typeface="Arial" panose="020B0604020202020204" pitchFamily="34" charset="0"/>
              <a:cs typeface="Arial" panose="020B0604020202020204" pitchFamily="34" charset="0"/>
            </a:rPr>
            <a:t>Three Months:  </a:t>
          </a:r>
          <a:endParaRPr lang="en-US" sz="2300" b="0" kern="1200">
            <a:latin typeface="Arial" panose="020B0604020202020204" pitchFamily="34" charset="0"/>
            <a:cs typeface="Arial" panose="020B0604020202020204" pitchFamily="34" charset="0"/>
          </a:endParaRPr>
        </a:p>
      </dsp:txBody>
      <dsp:txXfrm>
        <a:off x="0" y="1625334"/>
        <a:ext cx="1234440" cy="1622955"/>
      </dsp:txXfrm>
    </dsp:sp>
    <dsp:sp modelId="{A3990A88-8B37-48B7-B82A-975AEDD38DCC}">
      <dsp:nvSpPr>
        <dsp:cNvPr id="0" name=""/>
        <dsp:cNvSpPr/>
      </dsp:nvSpPr>
      <dsp:spPr>
        <a:xfrm>
          <a:off x="1327023" y="1699033"/>
          <a:ext cx="4845176" cy="14739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i="0" kern="1200" baseline="0">
              <a:latin typeface="Arial" panose="020B0604020202020204" pitchFamily="34" charset="0"/>
              <a:cs typeface="Arial" panose="020B0604020202020204" pitchFamily="34" charset="0"/>
            </a:rPr>
            <a:t>The base period for child support, spousal support and alimony is the three (3) months prior to the month of application or redetermination, if representative. </a:t>
          </a:r>
          <a:endParaRPr lang="en-US" sz="2000" b="0" kern="1200">
            <a:latin typeface="Arial" panose="020B0604020202020204" pitchFamily="34" charset="0"/>
            <a:cs typeface="Arial" panose="020B0604020202020204" pitchFamily="34" charset="0"/>
          </a:endParaRPr>
        </a:p>
      </dsp:txBody>
      <dsp:txXfrm>
        <a:off x="1327023" y="1699033"/>
        <a:ext cx="4845176" cy="1473972"/>
      </dsp:txXfrm>
    </dsp:sp>
    <dsp:sp modelId="{4642ED86-6BE2-400E-9128-AA09176A7B52}">
      <dsp:nvSpPr>
        <dsp:cNvPr id="0" name=""/>
        <dsp:cNvSpPr/>
      </dsp:nvSpPr>
      <dsp:spPr>
        <a:xfrm>
          <a:off x="1234440" y="3173006"/>
          <a:ext cx="4937760" cy="0"/>
        </a:xfrm>
        <a:prstGeom prst="line">
          <a:avLst/>
        </a:prstGeom>
        <a:solidFill>
          <a:schemeClr val="accent2">
            <a:hueOff val="0"/>
            <a:satOff val="0"/>
            <a:lumOff val="0"/>
            <a:alphaOff val="0"/>
          </a:schemeClr>
        </a:solidFill>
        <a:ln w="1905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2233DC3-61F8-44DE-A2A1-BB6E106DD24E}">
      <dsp:nvSpPr>
        <dsp:cNvPr id="0" name=""/>
        <dsp:cNvSpPr/>
      </dsp:nvSpPr>
      <dsp:spPr>
        <a:xfrm>
          <a:off x="0" y="3248290"/>
          <a:ext cx="6172199"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5C282A-AD09-4EB4-9F95-30F94D1A12F0}">
      <dsp:nvSpPr>
        <dsp:cNvPr id="0" name=""/>
        <dsp:cNvSpPr/>
      </dsp:nvSpPr>
      <dsp:spPr>
        <a:xfrm>
          <a:off x="0" y="3248290"/>
          <a:ext cx="1234440" cy="16229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b="0" i="0" kern="1200" baseline="0">
              <a:latin typeface="Arial" panose="020B0604020202020204" pitchFamily="34" charset="0"/>
              <a:cs typeface="Arial" panose="020B0604020202020204" pitchFamily="34" charset="0"/>
            </a:rPr>
            <a:t>Twelve Months:</a:t>
          </a:r>
          <a:endParaRPr lang="en-US" sz="2300" b="0" kern="1200">
            <a:latin typeface="Arial" panose="020B0604020202020204" pitchFamily="34" charset="0"/>
            <a:cs typeface="Arial" panose="020B0604020202020204" pitchFamily="34" charset="0"/>
          </a:endParaRPr>
        </a:p>
      </dsp:txBody>
      <dsp:txXfrm>
        <a:off x="0" y="3248290"/>
        <a:ext cx="1234440" cy="1622955"/>
      </dsp:txXfrm>
    </dsp:sp>
    <dsp:sp modelId="{1B80A665-DA03-493C-B77A-4BB4D49CD710}">
      <dsp:nvSpPr>
        <dsp:cNvPr id="0" name=""/>
        <dsp:cNvSpPr/>
      </dsp:nvSpPr>
      <dsp:spPr>
        <a:xfrm>
          <a:off x="1327023" y="3321988"/>
          <a:ext cx="4845176" cy="14739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i="0" kern="1200" baseline="0">
              <a:latin typeface="Arial" panose="020B0604020202020204" pitchFamily="34" charset="0"/>
              <a:cs typeface="Arial" panose="020B0604020202020204" pitchFamily="34" charset="0"/>
            </a:rPr>
            <a:t>If the income is received annually or from self-employment, the base period is twelve (12) months.</a:t>
          </a:r>
          <a:endParaRPr lang="en-US" sz="2000" b="0" kern="1200">
            <a:latin typeface="Arial" panose="020B0604020202020204" pitchFamily="34" charset="0"/>
            <a:cs typeface="Arial" panose="020B0604020202020204" pitchFamily="34" charset="0"/>
          </a:endParaRPr>
        </a:p>
      </dsp:txBody>
      <dsp:txXfrm>
        <a:off x="1327023" y="3321988"/>
        <a:ext cx="4845176" cy="1473972"/>
      </dsp:txXfrm>
    </dsp:sp>
    <dsp:sp modelId="{DF33CC34-9500-4207-A178-C9715379B20C}">
      <dsp:nvSpPr>
        <dsp:cNvPr id="0" name=""/>
        <dsp:cNvSpPr/>
      </dsp:nvSpPr>
      <dsp:spPr>
        <a:xfrm>
          <a:off x="1234440" y="4795961"/>
          <a:ext cx="4937760" cy="0"/>
        </a:xfrm>
        <a:prstGeom prst="line">
          <a:avLst/>
        </a:prstGeom>
        <a:solidFill>
          <a:schemeClr val="accent2">
            <a:hueOff val="0"/>
            <a:satOff val="0"/>
            <a:lumOff val="0"/>
            <a:alphaOff val="0"/>
          </a:schemeClr>
        </a:solidFill>
        <a:ln w="1905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199094-F5A7-4FC0-B6AE-C8A2D88ECF85}">
      <dsp:nvSpPr>
        <dsp:cNvPr id="0" name=""/>
        <dsp:cNvSpPr/>
      </dsp:nvSpPr>
      <dsp:spPr>
        <a:xfrm>
          <a:off x="0" y="641"/>
          <a:ext cx="11284083" cy="75289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a:latin typeface="Arial" panose="020B0604020202020204" pitchFamily="34" charset="0"/>
              <a:cs typeface="Arial" panose="020B0604020202020204" pitchFamily="34" charset="0"/>
            </a:rPr>
            <a:t>Gainful Employment Definition = Defined as making at least minimum wage.</a:t>
          </a:r>
        </a:p>
      </dsp:txBody>
      <dsp:txXfrm>
        <a:off x="36753" y="37394"/>
        <a:ext cx="11210577" cy="679389"/>
      </dsp:txXfrm>
    </dsp:sp>
    <dsp:sp modelId="{871D3131-6595-4C63-A838-617403D61D54}">
      <dsp:nvSpPr>
        <dsp:cNvPr id="0" name=""/>
        <dsp:cNvSpPr/>
      </dsp:nvSpPr>
      <dsp:spPr>
        <a:xfrm>
          <a:off x="0" y="865856"/>
          <a:ext cx="11284083" cy="752895"/>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a:latin typeface="Arial" panose="020B0604020202020204" pitchFamily="34" charset="0"/>
              <a:cs typeface="Arial" panose="020B0604020202020204" pitchFamily="34" charset="0"/>
            </a:rPr>
            <a:t>Applicants/recipients who are employed as well as self-employed must be gainfully employed</a:t>
          </a:r>
          <a:r>
            <a:rPr lang="en-US" sz="1300" b="1" kern="1200">
              <a:latin typeface="Arial" panose="020B0604020202020204" pitchFamily="34" charset="0"/>
              <a:cs typeface="Arial" panose="020B0604020202020204" pitchFamily="34" charset="0"/>
            </a:rPr>
            <a:t>.</a:t>
          </a:r>
        </a:p>
      </dsp:txBody>
      <dsp:txXfrm>
        <a:off x="36753" y="902609"/>
        <a:ext cx="11210577" cy="679389"/>
      </dsp:txXfrm>
    </dsp:sp>
    <dsp:sp modelId="{B15E0CA6-4B93-49D2-8726-9CBCD1774B55}">
      <dsp:nvSpPr>
        <dsp:cNvPr id="0" name=""/>
        <dsp:cNvSpPr/>
      </dsp:nvSpPr>
      <dsp:spPr>
        <a:xfrm>
          <a:off x="0" y="1731071"/>
          <a:ext cx="11284083" cy="752895"/>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a:latin typeface="Arial" panose="020B0604020202020204" pitchFamily="34" charset="0"/>
              <a:cs typeface="Arial" panose="020B0604020202020204" pitchFamily="34" charset="0"/>
            </a:rPr>
            <a:t>Calculating gainful employment for self-employed individuals:</a:t>
          </a:r>
        </a:p>
      </dsp:txBody>
      <dsp:txXfrm>
        <a:off x="36753" y="1767824"/>
        <a:ext cx="11210577" cy="679389"/>
      </dsp:txXfrm>
    </dsp:sp>
    <dsp:sp modelId="{3E2578A5-D082-4DBA-B12A-9F01072AD1F8}">
      <dsp:nvSpPr>
        <dsp:cNvPr id="0" name=""/>
        <dsp:cNvSpPr/>
      </dsp:nvSpPr>
      <dsp:spPr>
        <a:xfrm>
          <a:off x="0" y="2483966"/>
          <a:ext cx="11284083" cy="2098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8270"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US" sz="2400" b="1" kern="1200">
              <a:latin typeface="Arial" panose="020B0604020202020204" pitchFamily="34" charset="0"/>
              <a:cs typeface="Arial" panose="020B0604020202020204" pitchFamily="34" charset="0"/>
            </a:rPr>
            <a:t>Divide gross income by number of hours the self-employed individual states they work.</a:t>
          </a:r>
        </a:p>
        <a:p>
          <a:pPr marL="228600" lvl="1" indent="-228600" algn="l" defTabSz="1066800">
            <a:lnSpc>
              <a:spcPct val="90000"/>
            </a:lnSpc>
            <a:spcBef>
              <a:spcPct val="0"/>
            </a:spcBef>
            <a:spcAft>
              <a:spcPct val="20000"/>
            </a:spcAft>
            <a:buChar char="•"/>
          </a:pPr>
          <a:r>
            <a:rPr lang="en-US" sz="2400" b="1" kern="1200">
              <a:latin typeface="Arial" panose="020B0604020202020204" pitchFamily="34" charset="0"/>
              <a:cs typeface="Arial" panose="020B0604020202020204" pitchFamily="34" charset="0"/>
            </a:rPr>
            <a:t>If gross income divided by work hours is less than minimum wage, allowable gainful employment hours for the purposes of determining level of care is calculated by:</a:t>
          </a:r>
        </a:p>
        <a:p>
          <a:pPr marL="228600" lvl="1" indent="-228600" algn="l" defTabSz="1066800">
            <a:lnSpc>
              <a:spcPct val="90000"/>
            </a:lnSpc>
            <a:spcBef>
              <a:spcPct val="0"/>
            </a:spcBef>
            <a:spcAft>
              <a:spcPct val="20000"/>
            </a:spcAft>
            <a:buChar char="•"/>
          </a:pPr>
          <a:r>
            <a:rPr lang="en-US" sz="2400" b="1" kern="1200">
              <a:latin typeface="Arial" panose="020B0604020202020204" pitchFamily="34" charset="0"/>
              <a:cs typeface="Arial" panose="020B0604020202020204" pitchFamily="34" charset="0"/>
            </a:rPr>
            <a:t>Dividing the gross income by the current minimum wage. </a:t>
          </a:r>
        </a:p>
      </dsp:txBody>
      <dsp:txXfrm>
        <a:off x="0" y="2483966"/>
        <a:ext cx="11284083" cy="2098980"/>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6123F7-D8E2-47E1-89D9-CDDE0F6B5263}">
      <dsp:nvSpPr>
        <dsp:cNvPr id="0" name=""/>
        <dsp:cNvSpPr/>
      </dsp:nvSpPr>
      <dsp:spPr>
        <a:xfrm>
          <a:off x="0" y="184"/>
          <a:ext cx="5918184" cy="1650248"/>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a:latin typeface="Arial" panose="020B0604020202020204" pitchFamily="34" charset="0"/>
              <a:cs typeface="Arial" panose="020B0604020202020204" pitchFamily="34" charset="0"/>
            </a:rPr>
            <a:t>If the recipient becomes self-employed during the eligibility period and has not been self-employed for 12 months at redetermination, gainful employment will be re-evaluated at the following redetermination</a:t>
          </a:r>
          <a:r>
            <a:rPr lang="en-US" sz="2400" b="1" kern="1200">
              <a:latin typeface="Arial" panose="020B0604020202020204" pitchFamily="34" charset="0"/>
              <a:cs typeface="Arial" panose="020B0604020202020204" pitchFamily="34" charset="0"/>
            </a:rPr>
            <a:t>. </a:t>
          </a:r>
        </a:p>
      </dsp:txBody>
      <dsp:txXfrm>
        <a:off x="80558" y="80742"/>
        <a:ext cx="5757068" cy="1489132"/>
      </dsp:txXfrm>
    </dsp:sp>
    <dsp:sp modelId="{56C2FE8E-197E-4931-903E-95895257EB37}">
      <dsp:nvSpPr>
        <dsp:cNvPr id="0" name=""/>
        <dsp:cNvSpPr/>
      </dsp:nvSpPr>
      <dsp:spPr>
        <a:xfrm>
          <a:off x="0" y="1664537"/>
          <a:ext cx="5918184" cy="1650248"/>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a:latin typeface="Arial" panose="020B0604020202020204" pitchFamily="34" charset="0"/>
              <a:cs typeface="Arial" panose="020B0604020202020204" pitchFamily="34" charset="0"/>
            </a:rPr>
            <a:t>Eligibility dates must remain the same. </a:t>
          </a:r>
        </a:p>
      </dsp:txBody>
      <dsp:txXfrm>
        <a:off x="80558" y="1745095"/>
        <a:ext cx="5757068" cy="1489132"/>
      </dsp:txXfrm>
    </dsp:sp>
    <dsp:sp modelId="{82683E0B-C395-45F9-9F99-F3676B88648F}">
      <dsp:nvSpPr>
        <dsp:cNvPr id="0" name=""/>
        <dsp:cNvSpPr/>
      </dsp:nvSpPr>
      <dsp:spPr>
        <a:xfrm>
          <a:off x="0" y="3328890"/>
          <a:ext cx="5918184" cy="1650248"/>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a:latin typeface="Arial" panose="020B0604020202020204" pitchFamily="34" charset="0"/>
              <a:cs typeface="Arial" panose="020B0604020202020204" pitchFamily="34" charset="0"/>
            </a:rPr>
            <a:t>Eligibility cannot be reviewed prior to the end of the 12-month eligibility period. </a:t>
          </a:r>
        </a:p>
      </dsp:txBody>
      <dsp:txXfrm>
        <a:off x="80558" y="3409448"/>
        <a:ext cx="5757068" cy="1489132"/>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A56017-396D-4623-AF6F-017ECA3F2295}">
      <dsp:nvSpPr>
        <dsp:cNvPr id="0" name=""/>
        <dsp:cNvSpPr/>
      </dsp:nvSpPr>
      <dsp:spPr>
        <a:xfrm>
          <a:off x="0" y="25761"/>
          <a:ext cx="3323552" cy="84240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i="0" kern="1200">
              <a:latin typeface="Arial" panose="020B0604020202020204" pitchFamily="34" charset="0"/>
              <a:cs typeface="Arial" panose="020B0604020202020204" pitchFamily="34" charset="0"/>
            </a:rPr>
            <a:t>Donna Lipscomb</a:t>
          </a:r>
          <a:endParaRPr lang="en-US" sz="2000" kern="1200">
            <a:latin typeface="Arial" panose="020B0604020202020204" pitchFamily="34" charset="0"/>
            <a:cs typeface="Arial" panose="020B0604020202020204" pitchFamily="34" charset="0"/>
          </a:endParaRPr>
        </a:p>
      </dsp:txBody>
      <dsp:txXfrm>
        <a:off x="41123" y="66884"/>
        <a:ext cx="3241306" cy="760154"/>
      </dsp:txXfrm>
    </dsp:sp>
    <dsp:sp modelId="{874C61F0-6573-48D2-9173-04354A417A1B}">
      <dsp:nvSpPr>
        <dsp:cNvPr id="0" name=""/>
        <dsp:cNvSpPr/>
      </dsp:nvSpPr>
      <dsp:spPr>
        <a:xfrm>
          <a:off x="0" y="997762"/>
          <a:ext cx="3323552" cy="842400"/>
        </a:xfrm>
        <a:prstGeom prst="roundRect">
          <a:avLst/>
        </a:prstGeom>
        <a:solidFill>
          <a:schemeClr val="accent3">
            <a:hueOff val="903533"/>
            <a:satOff val="33333"/>
            <a:lumOff val="-4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i="0" kern="1200">
              <a:latin typeface="Arial" panose="020B0604020202020204" pitchFamily="34" charset="0"/>
              <a:cs typeface="Arial" panose="020B0604020202020204" pitchFamily="34" charset="0"/>
            </a:rPr>
            <a:t>Lauren Davis</a:t>
          </a:r>
          <a:endParaRPr lang="en-US" sz="2000" kern="1200">
            <a:latin typeface="Arial" panose="020B0604020202020204" pitchFamily="34" charset="0"/>
            <a:cs typeface="Arial" panose="020B0604020202020204" pitchFamily="34" charset="0"/>
          </a:endParaRPr>
        </a:p>
      </dsp:txBody>
      <dsp:txXfrm>
        <a:off x="41123" y="1038885"/>
        <a:ext cx="3241306" cy="760154"/>
      </dsp:txXfrm>
    </dsp:sp>
    <dsp:sp modelId="{BAAD188F-4638-402A-96D6-7E195A95DC74}">
      <dsp:nvSpPr>
        <dsp:cNvPr id="0" name=""/>
        <dsp:cNvSpPr/>
      </dsp:nvSpPr>
      <dsp:spPr>
        <a:xfrm>
          <a:off x="0" y="1969762"/>
          <a:ext cx="3323552" cy="842400"/>
        </a:xfrm>
        <a:prstGeom prst="roundRect">
          <a:avLst/>
        </a:prstGeom>
        <a:solidFill>
          <a:schemeClr val="accent3">
            <a:hueOff val="1807066"/>
            <a:satOff val="66667"/>
            <a:lumOff val="-9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i="0" kern="1200">
              <a:latin typeface="Arial" panose="020B0604020202020204" pitchFamily="34" charset="0"/>
              <a:cs typeface="Arial" panose="020B0604020202020204" pitchFamily="34" charset="0"/>
            </a:rPr>
            <a:t>Robyn Scott</a:t>
          </a:r>
          <a:endParaRPr lang="en-US" sz="2000" kern="1200">
            <a:latin typeface="Arial" panose="020B0604020202020204" pitchFamily="34" charset="0"/>
            <a:cs typeface="Arial" panose="020B0604020202020204" pitchFamily="34" charset="0"/>
          </a:endParaRPr>
        </a:p>
      </dsp:txBody>
      <dsp:txXfrm>
        <a:off x="41123" y="2010885"/>
        <a:ext cx="3241306" cy="760154"/>
      </dsp:txXfrm>
    </dsp:sp>
    <dsp:sp modelId="{514E0098-D303-46FE-B9C2-63A7198C28FF}">
      <dsp:nvSpPr>
        <dsp:cNvPr id="0" name=""/>
        <dsp:cNvSpPr/>
      </dsp:nvSpPr>
      <dsp:spPr>
        <a:xfrm>
          <a:off x="0" y="2941762"/>
          <a:ext cx="3323552" cy="842400"/>
        </a:xfrm>
        <a:prstGeom prst="roundRect">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a:latin typeface="Arial" panose="020B0604020202020204" pitchFamily="34" charset="0"/>
              <a:cs typeface="Arial" panose="020B0604020202020204" pitchFamily="34" charset="0"/>
            </a:rPr>
            <a:t>Donna Powell</a:t>
          </a:r>
        </a:p>
      </dsp:txBody>
      <dsp:txXfrm>
        <a:off x="41123" y="2982885"/>
        <a:ext cx="3241306" cy="760154"/>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AE7E63-67F6-4B47-96B0-2AE42ED33F3E}">
      <dsp:nvSpPr>
        <dsp:cNvPr id="0" name=""/>
        <dsp:cNvSpPr/>
      </dsp:nvSpPr>
      <dsp:spPr>
        <a:xfrm>
          <a:off x="0" y="438"/>
          <a:ext cx="3323826" cy="432351"/>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i="0" kern="1200">
              <a:latin typeface="Arial" panose="020B0604020202020204" pitchFamily="34" charset="0"/>
              <a:cs typeface="Arial" panose="020B0604020202020204" pitchFamily="34" charset="0"/>
            </a:rPr>
            <a:t>Subsidy Policy Unit</a:t>
          </a:r>
          <a:endParaRPr lang="en-US" sz="2000" kern="1200">
            <a:latin typeface="Arial" panose="020B0604020202020204" pitchFamily="34" charset="0"/>
            <a:cs typeface="Arial" panose="020B0604020202020204" pitchFamily="34" charset="0"/>
          </a:endParaRPr>
        </a:p>
      </dsp:txBody>
      <dsp:txXfrm>
        <a:off x="21106" y="21544"/>
        <a:ext cx="3281614" cy="390139"/>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521867-1E1F-49A3-BAC3-E209F3F7D7B1}">
      <dsp:nvSpPr>
        <dsp:cNvPr id="0" name=""/>
        <dsp:cNvSpPr/>
      </dsp:nvSpPr>
      <dsp:spPr>
        <a:xfrm>
          <a:off x="0" y="0"/>
          <a:ext cx="3323826" cy="432351"/>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i="0" kern="1200">
              <a:latin typeface="Arial" panose="020B0604020202020204" pitchFamily="34" charset="0"/>
              <a:cs typeface="Arial" panose="020B0604020202020204" pitchFamily="34" charset="0"/>
            </a:rPr>
            <a:t>Subsidy TA Unit</a:t>
          </a:r>
          <a:endParaRPr lang="en-US" sz="2000" kern="1200">
            <a:latin typeface="Arial" panose="020B0604020202020204" pitchFamily="34" charset="0"/>
            <a:cs typeface="Arial" panose="020B0604020202020204" pitchFamily="34" charset="0"/>
          </a:endParaRPr>
        </a:p>
      </dsp:txBody>
      <dsp:txXfrm>
        <a:off x="21106" y="21106"/>
        <a:ext cx="3281614" cy="390139"/>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68F227-B858-49ED-8D85-5F6E20C3D611}">
      <dsp:nvSpPr>
        <dsp:cNvPr id="0" name=""/>
        <dsp:cNvSpPr/>
      </dsp:nvSpPr>
      <dsp:spPr>
        <a:xfrm>
          <a:off x="0" y="44330"/>
          <a:ext cx="3323552" cy="67392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i="0" kern="1200">
              <a:latin typeface="Arial" panose="020B0604020202020204" pitchFamily="34" charset="0"/>
              <a:cs typeface="Arial" panose="020B0604020202020204" pitchFamily="34" charset="0"/>
            </a:rPr>
            <a:t>Belinda Thomas</a:t>
          </a:r>
          <a:endParaRPr lang="en-US" sz="2000" kern="1200">
            <a:latin typeface="Arial" panose="020B0604020202020204" pitchFamily="34" charset="0"/>
            <a:cs typeface="Arial" panose="020B0604020202020204" pitchFamily="34" charset="0"/>
          </a:endParaRPr>
        </a:p>
      </dsp:txBody>
      <dsp:txXfrm>
        <a:off x="32898" y="77228"/>
        <a:ext cx="3257756" cy="608124"/>
      </dsp:txXfrm>
    </dsp:sp>
    <dsp:sp modelId="{463D4A9F-3CB8-4A6E-8319-EF7D320B24CC}">
      <dsp:nvSpPr>
        <dsp:cNvPr id="0" name=""/>
        <dsp:cNvSpPr/>
      </dsp:nvSpPr>
      <dsp:spPr>
        <a:xfrm>
          <a:off x="0" y="790402"/>
          <a:ext cx="3323552" cy="673920"/>
        </a:xfrm>
        <a:prstGeom prst="roundRect">
          <a:avLst/>
        </a:prstGeom>
        <a:solidFill>
          <a:schemeClr val="accent3">
            <a:hueOff val="677650"/>
            <a:satOff val="25000"/>
            <a:lumOff val="-36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i="0" kern="1200">
              <a:latin typeface="Arial" panose="020B0604020202020204" pitchFamily="34" charset="0"/>
              <a:cs typeface="Arial" panose="020B0604020202020204" pitchFamily="34" charset="0"/>
            </a:rPr>
            <a:t>Bernadette Keith</a:t>
          </a:r>
          <a:endParaRPr lang="en-US" sz="2000" kern="1200">
            <a:latin typeface="Arial" panose="020B0604020202020204" pitchFamily="34" charset="0"/>
            <a:cs typeface="Arial" panose="020B0604020202020204" pitchFamily="34" charset="0"/>
          </a:endParaRPr>
        </a:p>
      </dsp:txBody>
      <dsp:txXfrm>
        <a:off x="32898" y="823300"/>
        <a:ext cx="3257756" cy="608124"/>
      </dsp:txXfrm>
    </dsp:sp>
    <dsp:sp modelId="{644735C4-8CB5-4C12-84F5-D939F684298A}">
      <dsp:nvSpPr>
        <dsp:cNvPr id="0" name=""/>
        <dsp:cNvSpPr/>
      </dsp:nvSpPr>
      <dsp:spPr>
        <a:xfrm>
          <a:off x="0" y="1568002"/>
          <a:ext cx="3323552" cy="673920"/>
        </a:xfrm>
        <a:prstGeom prst="roundRect">
          <a:avLst/>
        </a:prstGeom>
        <a:solidFill>
          <a:schemeClr val="accent3">
            <a:hueOff val="1355300"/>
            <a:satOff val="50000"/>
            <a:lumOff val="-7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i="0" kern="1200">
              <a:latin typeface="Arial" panose="020B0604020202020204" pitchFamily="34" charset="0"/>
              <a:cs typeface="Arial" panose="020B0604020202020204" pitchFamily="34" charset="0"/>
            </a:rPr>
            <a:t>Meagan Mooney</a:t>
          </a:r>
          <a:endParaRPr lang="en-US" sz="2000" kern="1200">
            <a:latin typeface="Arial" panose="020B0604020202020204" pitchFamily="34" charset="0"/>
            <a:cs typeface="Arial" panose="020B0604020202020204" pitchFamily="34" charset="0"/>
          </a:endParaRPr>
        </a:p>
      </dsp:txBody>
      <dsp:txXfrm>
        <a:off x="32898" y="1600900"/>
        <a:ext cx="3257756" cy="608124"/>
      </dsp:txXfrm>
    </dsp:sp>
    <dsp:sp modelId="{2057C378-A1F8-4AB9-93C5-7E1C9B7382A3}">
      <dsp:nvSpPr>
        <dsp:cNvPr id="0" name=""/>
        <dsp:cNvSpPr/>
      </dsp:nvSpPr>
      <dsp:spPr>
        <a:xfrm>
          <a:off x="0" y="2345602"/>
          <a:ext cx="3323552" cy="673920"/>
        </a:xfrm>
        <a:prstGeom prst="roundRect">
          <a:avLst/>
        </a:prstGeom>
        <a:solidFill>
          <a:schemeClr val="accent3">
            <a:hueOff val="2032949"/>
            <a:satOff val="75000"/>
            <a:lumOff val="-1102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i="0" kern="1200">
              <a:latin typeface="Arial" panose="020B0604020202020204" pitchFamily="34" charset="0"/>
              <a:cs typeface="Arial" panose="020B0604020202020204" pitchFamily="34" charset="0"/>
            </a:rPr>
            <a:t>Tonya Hooks</a:t>
          </a:r>
          <a:endParaRPr lang="en-US" sz="2000" kern="1200">
            <a:latin typeface="Arial" panose="020B0604020202020204" pitchFamily="34" charset="0"/>
            <a:cs typeface="Arial" panose="020B0604020202020204" pitchFamily="34" charset="0"/>
          </a:endParaRPr>
        </a:p>
      </dsp:txBody>
      <dsp:txXfrm>
        <a:off x="32898" y="2378500"/>
        <a:ext cx="3257756" cy="608124"/>
      </dsp:txXfrm>
    </dsp:sp>
    <dsp:sp modelId="{4975F348-1FA8-4D81-8E23-EAA274B58C85}">
      <dsp:nvSpPr>
        <dsp:cNvPr id="0" name=""/>
        <dsp:cNvSpPr/>
      </dsp:nvSpPr>
      <dsp:spPr>
        <a:xfrm>
          <a:off x="0" y="3123202"/>
          <a:ext cx="3323552" cy="673920"/>
        </a:xfrm>
        <a:prstGeom prst="roundRect">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i="0" kern="1200">
              <a:latin typeface="Arial" panose="020B0604020202020204" pitchFamily="34" charset="0"/>
              <a:cs typeface="Arial" panose="020B0604020202020204" pitchFamily="34" charset="0"/>
            </a:rPr>
            <a:t>Darlene Williams</a:t>
          </a:r>
          <a:endParaRPr lang="en-US" sz="2000" kern="1200">
            <a:latin typeface="Arial" panose="020B0604020202020204" pitchFamily="34" charset="0"/>
            <a:cs typeface="Arial" panose="020B0604020202020204" pitchFamily="34" charset="0"/>
          </a:endParaRPr>
        </a:p>
      </dsp:txBody>
      <dsp:txXfrm>
        <a:off x="32898" y="3156100"/>
        <a:ext cx="3257756" cy="60812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B8CC4C-6C32-44E5-8B0D-A1184C67F415}">
      <dsp:nvSpPr>
        <dsp:cNvPr id="0" name=""/>
        <dsp:cNvSpPr/>
      </dsp:nvSpPr>
      <dsp:spPr>
        <a:xfrm>
          <a:off x="3080" y="-7"/>
          <a:ext cx="2444055" cy="5114826"/>
        </a:xfrm>
        <a:prstGeom prst="rect">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48" tIns="330200" rIns="190548" bIns="330200" numCol="1" spcCol="1270" anchor="t" anchorCtr="0">
          <a:noAutofit/>
        </a:bodyPr>
        <a:lstStyle/>
        <a:p>
          <a:pPr marL="0" lvl="0" indent="0" algn="l" defTabSz="800100">
            <a:lnSpc>
              <a:spcPct val="90000"/>
            </a:lnSpc>
            <a:spcBef>
              <a:spcPct val="0"/>
            </a:spcBef>
            <a:spcAft>
              <a:spcPct val="35000"/>
            </a:spcAft>
            <a:buNone/>
          </a:pPr>
          <a:r>
            <a:rPr lang="en-US" sz="1800" b="0" i="0" kern="1200" baseline="0">
              <a:latin typeface="Arial" panose="020B0604020202020204" pitchFamily="34" charset="0"/>
              <a:cs typeface="Arial" panose="020B0604020202020204" pitchFamily="34" charset="0"/>
            </a:rPr>
            <a:t>Explore alternative budgeting methods for projecting or averaging income.</a:t>
          </a:r>
          <a:endParaRPr lang="en-US" sz="1800" b="0" kern="1200">
            <a:latin typeface="Arial" panose="020B0604020202020204" pitchFamily="34" charset="0"/>
            <a:cs typeface="Arial" panose="020B0604020202020204" pitchFamily="34" charset="0"/>
          </a:endParaRPr>
        </a:p>
      </dsp:txBody>
      <dsp:txXfrm>
        <a:off x="3080" y="1943626"/>
        <a:ext cx="2444055" cy="3068895"/>
      </dsp:txXfrm>
    </dsp:sp>
    <dsp:sp modelId="{F76F2B3D-1067-4672-89D0-DC6EC5F54B7B}">
      <dsp:nvSpPr>
        <dsp:cNvPr id="0" name=""/>
        <dsp:cNvSpPr/>
      </dsp:nvSpPr>
      <dsp:spPr>
        <a:xfrm>
          <a:off x="597555" y="437355"/>
          <a:ext cx="1026503" cy="1026503"/>
        </a:xfrm>
        <a:prstGeom prst="ellips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30" tIns="12700" rIns="80030"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747883" y="587683"/>
        <a:ext cx="725847" cy="725847"/>
      </dsp:txXfrm>
    </dsp:sp>
    <dsp:sp modelId="{8F77EDE6-2EBC-402F-B1FA-F2E397A8BDC3}">
      <dsp:nvSpPr>
        <dsp:cNvPr id="0" name=""/>
        <dsp:cNvSpPr/>
      </dsp:nvSpPr>
      <dsp:spPr>
        <a:xfrm>
          <a:off x="1" y="5114740"/>
          <a:ext cx="2444055" cy="72"/>
        </a:xfrm>
        <a:prstGeom prst="rect">
          <a:avLst/>
        </a:prstGeom>
        <a:solidFill>
          <a:schemeClr val="accent2">
            <a:hueOff val="920516"/>
            <a:satOff val="-2642"/>
            <a:lumOff val="-4230"/>
            <a:alphaOff val="0"/>
          </a:schemeClr>
        </a:solidFill>
        <a:ln w="19050" cap="flat" cmpd="sng" algn="ctr">
          <a:solidFill>
            <a:schemeClr val="accent2">
              <a:hueOff val="920516"/>
              <a:satOff val="-2642"/>
              <a:lumOff val="-423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BE03814-BB50-4A37-968E-C8CB1F62A835}">
      <dsp:nvSpPr>
        <dsp:cNvPr id="0" name=""/>
        <dsp:cNvSpPr/>
      </dsp:nvSpPr>
      <dsp:spPr>
        <a:xfrm>
          <a:off x="2691541" y="-7"/>
          <a:ext cx="2444055" cy="5114826"/>
        </a:xfrm>
        <a:prstGeom prst="rect">
          <a:avLst/>
        </a:prstGeom>
        <a:solidFill>
          <a:schemeClr val="accent2">
            <a:tint val="40000"/>
            <a:alpha val="90000"/>
            <a:hueOff val="2244906"/>
            <a:satOff val="-20744"/>
            <a:lumOff val="-2338"/>
            <a:alphaOff val="0"/>
          </a:schemeClr>
        </a:solidFill>
        <a:ln w="19050" cap="flat" cmpd="sng" algn="ctr">
          <a:solidFill>
            <a:schemeClr val="accent2">
              <a:tint val="40000"/>
              <a:alpha val="90000"/>
              <a:hueOff val="2244906"/>
              <a:satOff val="-20744"/>
              <a:lumOff val="-233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48" tIns="330200" rIns="190548" bIns="330200" numCol="1" spcCol="1270" anchor="t" anchorCtr="0">
          <a:noAutofit/>
        </a:bodyPr>
        <a:lstStyle/>
        <a:p>
          <a:pPr marL="0" lvl="0" indent="0" algn="l" defTabSz="800100">
            <a:lnSpc>
              <a:spcPct val="90000"/>
            </a:lnSpc>
            <a:spcBef>
              <a:spcPct val="0"/>
            </a:spcBef>
            <a:spcAft>
              <a:spcPct val="35000"/>
            </a:spcAft>
            <a:buNone/>
          </a:pPr>
          <a:r>
            <a:rPr lang="en-US" sz="1800" b="0" i="0" kern="1200" baseline="0">
              <a:latin typeface="Arial" panose="020B0604020202020204" pitchFamily="34" charset="0"/>
              <a:cs typeface="Arial" panose="020B0604020202020204" pitchFamily="34" charset="0"/>
            </a:rPr>
            <a:t>Determine which budgeting method is the most representative estimate of the budget unit’s income over the certification period.</a:t>
          </a:r>
          <a:endParaRPr lang="en-US" sz="1800" b="0" kern="1200">
            <a:latin typeface="Arial" panose="020B0604020202020204" pitchFamily="34" charset="0"/>
            <a:cs typeface="Arial" panose="020B0604020202020204" pitchFamily="34" charset="0"/>
          </a:endParaRPr>
        </a:p>
      </dsp:txBody>
      <dsp:txXfrm>
        <a:off x="2691541" y="1943626"/>
        <a:ext cx="2444055" cy="3068895"/>
      </dsp:txXfrm>
    </dsp:sp>
    <dsp:sp modelId="{20F2DD4B-0FBE-459B-88FE-D9AB794769A8}">
      <dsp:nvSpPr>
        <dsp:cNvPr id="0" name=""/>
        <dsp:cNvSpPr/>
      </dsp:nvSpPr>
      <dsp:spPr>
        <a:xfrm>
          <a:off x="3269685" y="437355"/>
          <a:ext cx="1026503" cy="1026503"/>
        </a:xfrm>
        <a:prstGeom prst="ellipse">
          <a:avLst/>
        </a:prstGeom>
        <a:solidFill>
          <a:schemeClr val="accent2">
            <a:hueOff val="1841033"/>
            <a:satOff val="-5284"/>
            <a:lumOff val="-8460"/>
            <a:alphaOff val="0"/>
          </a:schemeClr>
        </a:solidFill>
        <a:ln w="19050" cap="flat" cmpd="sng" algn="ctr">
          <a:solidFill>
            <a:schemeClr val="accent2">
              <a:hueOff val="1841033"/>
              <a:satOff val="-5284"/>
              <a:lumOff val="-846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30" tIns="12700" rIns="80030"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3420013" y="587683"/>
        <a:ext cx="725847" cy="725847"/>
      </dsp:txXfrm>
    </dsp:sp>
    <dsp:sp modelId="{34204EB2-5B19-4AD1-8672-582FF8312586}">
      <dsp:nvSpPr>
        <dsp:cNvPr id="0" name=""/>
        <dsp:cNvSpPr/>
      </dsp:nvSpPr>
      <dsp:spPr>
        <a:xfrm>
          <a:off x="2691541" y="5100929"/>
          <a:ext cx="2444055" cy="72"/>
        </a:xfrm>
        <a:prstGeom prst="rect">
          <a:avLst/>
        </a:prstGeom>
        <a:solidFill>
          <a:schemeClr val="accent2">
            <a:hueOff val="2761549"/>
            <a:satOff val="-7926"/>
            <a:lumOff val="-12690"/>
            <a:alphaOff val="0"/>
          </a:schemeClr>
        </a:solidFill>
        <a:ln w="19050" cap="flat" cmpd="sng" algn="ctr">
          <a:solidFill>
            <a:schemeClr val="accent2">
              <a:hueOff val="2761549"/>
              <a:satOff val="-7926"/>
              <a:lumOff val="-1269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7DC12F-5E68-4946-8E5C-9C51B0F27509}">
      <dsp:nvSpPr>
        <dsp:cNvPr id="0" name=""/>
        <dsp:cNvSpPr/>
      </dsp:nvSpPr>
      <dsp:spPr>
        <a:xfrm>
          <a:off x="5380002" y="-7"/>
          <a:ext cx="2444055" cy="5114826"/>
        </a:xfrm>
        <a:prstGeom prst="rect">
          <a:avLst/>
        </a:prstGeom>
        <a:solidFill>
          <a:schemeClr val="accent2">
            <a:tint val="40000"/>
            <a:alpha val="90000"/>
            <a:hueOff val="4489812"/>
            <a:satOff val="-41488"/>
            <a:lumOff val="-4677"/>
            <a:alphaOff val="0"/>
          </a:schemeClr>
        </a:solidFill>
        <a:ln w="19050" cap="flat" cmpd="sng" algn="ctr">
          <a:solidFill>
            <a:schemeClr val="accent2">
              <a:tint val="40000"/>
              <a:alpha val="90000"/>
              <a:hueOff val="4489812"/>
              <a:satOff val="-41488"/>
              <a:lumOff val="-467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48" tIns="330200" rIns="190548" bIns="330200" numCol="1" spcCol="1270" anchor="t" anchorCtr="0">
          <a:noAutofit/>
        </a:bodyPr>
        <a:lstStyle/>
        <a:p>
          <a:pPr marL="0" lvl="0" indent="0" algn="l" defTabSz="800100">
            <a:lnSpc>
              <a:spcPct val="90000"/>
            </a:lnSpc>
            <a:spcBef>
              <a:spcPct val="0"/>
            </a:spcBef>
            <a:spcAft>
              <a:spcPct val="35000"/>
            </a:spcAft>
            <a:buNone/>
          </a:pPr>
          <a:r>
            <a:rPr lang="en-US" sz="1800" b="0" i="0" kern="1200" baseline="0">
              <a:latin typeface="Arial" panose="020B0604020202020204" pitchFamily="34" charset="0"/>
              <a:cs typeface="Arial" panose="020B0604020202020204" pitchFamily="34" charset="0"/>
            </a:rPr>
            <a:t>Project income using the best available information about the number of hours, rate of pay, and frequency of pay expected to be received over the certification period.</a:t>
          </a:r>
          <a:endParaRPr lang="en-US" sz="1800" b="0" kern="1200">
            <a:latin typeface="Arial" panose="020B0604020202020204" pitchFamily="34" charset="0"/>
            <a:cs typeface="Arial" panose="020B0604020202020204" pitchFamily="34" charset="0"/>
          </a:endParaRPr>
        </a:p>
      </dsp:txBody>
      <dsp:txXfrm>
        <a:off x="5380002" y="1943626"/>
        <a:ext cx="2444055" cy="3068895"/>
      </dsp:txXfrm>
    </dsp:sp>
    <dsp:sp modelId="{29E998F8-2189-465E-BC67-0E59CACE78D9}">
      <dsp:nvSpPr>
        <dsp:cNvPr id="0" name=""/>
        <dsp:cNvSpPr/>
      </dsp:nvSpPr>
      <dsp:spPr>
        <a:xfrm>
          <a:off x="5941824" y="437355"/>
          <a:ext cx="1026503" cy="1026503"/>
        </a:xfrm>
        <a:prstGeom prst="ellipse">
          <a:avLst/>
        </a:prstGeom>
        <a:solidFill>
          <a:schemeClr val="accent2">
            <a:hueOff val="3682065"/>
            <a:satOff val="-10567"/>
            <a:lumOff val="-16919"/>
            <a:alphaOff val="0"/>
          </a:schemeClr>
        </a:solidFill>
        <a:ln w="19050" cap="flat" cmpd="sng" algn="ctr">
          <a:solidFill>
            <a:schemeClr val="accent2">
              <a:hueOff val="3682065"/>
              <a:satOff val="-10567"/>
              <a:lumOff val="-1691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30" tIns="12700" rIns="80030"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p>
      </dsp:txBody>
      <dsp:txXfrm>
        <a:off x="6092152" y="587683"/>
        <a:ext cx="725847" cy="725847"/>
      </dsp:txXfrm>
    </dsp:sp>
    <dsp:sp modelId="{CC1D24EB-C540-4386-9238-95AFD49C925F}">
      <dsp:nvSpPr>
        <dsp:cNvPr id="0" name=""/>
        <dsp:cNvSpPr/>
      </dsp:nvSpPr>
      <dsp:spPr>
        <a:xfrm>
          <a:off x="5489032" y="5114740"/>
          <a:ext cx="2444055" cy="72"/>
        </a:xfrm>
        <a:prstGeom prst="rect">
          <a:avLst/>
        </a:prstGeom>
        <a:solidFill>
          <a:schemeClr val="accent2">
            <a:hueOff val="4602581"/>
            <a:satOff val="-13209"/>
            <a:lumOff val="-21149"/>
            <a:alphaOff val="0"/>
          </a:schemeClr>
        </a:solidFill>
        <a:ln w="19050" cap="flat" cmpd="sng" algn="ctr">
          <a:solidFill>
            <a:schemeClr val="accent2">
              <a:hueOff val="4602581"/>
              <a:satOff val="-13209"/>
              <a:lumOff val="-2114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45AD57-9C36-4809-A80E-63B3EF8B3B7F}">
      <dsp:nvSpPr>
        <dsp:cNvPr id="0" name=""/>
        <dsp:cNvSpPr/>
      </dsp:nvSpPr>
      <dsp:spPr>
        <a:xfrm>
          <a:off x="8071543" y="-7"/>
          <a:ext cx="2444055" cy="5114826"/>
        </a:xfrm>
        <a:prstGeom prst="rect">
          <a:avLst/>
        </a:prstGeom>
        <a:solidFill>
          <a:schemeClr val="accent2">
            <a:tint val="40000"/>
            <a:alpha val="90000"/>
            <a:hueOff val="6734718"/>
            <a:satOff val="-62232"/>
            <a:lumOff val="-7015"/>
            <a:alphaOff val="0"/>
          </a:schemeClr>
        </a:solidFill>
        <a:ln w="19050" cap="flat" cmpd="sng" algn="ctr">
          <a:solidFill>
            <a:schemeClr val="accent2">
              <a:tint val="40000"/>
              <a:alpha val="90000"/>
              <a:hueOff val="6734718"/>
              <a:satOff val="-62232"/>
              <a:lumOff val="-701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48" tIns="330200" rIns="190548" bIns="330200" numCol="1" spcCol="1270" anchor="t" anchorCtr="0">
          <a:noAutofit/>
        </a:bodyPr>
        <a:lstStyle/>
        <a:p>
          <a:pPr marL="0" lvl="0" indent="0" algn="l" defTabSz="800100">
            <a:lnSpc>
              <a:spcPct val="90000"/>
            </a:lnSpc>
            <a:spcBef>
              <a:spcPct val="0"/>
            </a:spcBef>
            <a:spcAft>
              <a:spcPct val="35000"/>
            </a:spcAft>
            <a:buNone/>
          </a:pPr>
          <a:r>
            <a:rPr lang="en-US" sz="1800" b="0" i="0" kern="1200" baseline="0" dirty="0">
              <a:latin typeface="Arial" panose="020B0604020202020204" pitchFamily="34" charset="0"/>
              <a:cs typeface="Arial" panose="020B0604020202020204" pitchFamily="34" charset="0"/>
            </a:rPr>
            <a:t>If you use an alternate budgeting method, you must document why the base period is not representative and how you determined what is.</a:t>
          </a:r>
          <a:endParaRPr lang="en-US" sz="1300" b="0" kern="1200" dirty="0">
            <a:latin typeface="Arial" panose="020B0604020202020204" pitchFamily="34" charset="0"/>
            <a:cs typeface="Arial" panose="020B0604020202020204" pitchFamily="34" charset="0"/>
          </a:endParaRPr>
        </a:p>
      </dsp:txBody>
      <dsp:txXfrm>
        <a:off x="8071543" y="1943626"/>
        <a:ext cx="2444055" cy="3068895"/>
      </dsp:txXfrm>
    </dsp:sp>
    <dsp:sp modelId="{5345BB95-79EA-4713-AA84-A0A103CBBECA}">
      <dsp:nvSpPr>
        <dsp:cNvPr id="0" name=""/>
        <dsp:cNvSpPr/>
      </dsp:nvSpPr>
      <dsp:spPr>
        <a:xfrm>
          <a:off x="8777239" y="437355"/>
          <a:ext cx="1026503" cy="1026503"/>
        </a:xfrm>
        <a:prstGeom prst="ellipse">
          <a:avLst/>
        </a:prstGeom>
        <a:solidFill>
          <a:schemeClr val="accent2">
            <a:hueOff val="5523098"/>
            <a:satOff val="-15851"/>
            <a:lumOff val="-25379"/>
            <a:alphaOff val="0"/>
          </a:schemeClr>
        </a:solidFill>
        <a:ln w="19050" cap="flat" cmpd="sng" algn="ctr">
          <a:solidFill>
            <a:schemeClr val="accent2">
              <a:hueOff val="5523098"/>
              <a:satOff val="-15851"/>
              <a:lumOff val="-2537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30" tIns="12700" rIns="80030" bIns="12700" numCol="1" spcCol="1270" anchor="ctr" anchorCtr="0">
          <a:noAutofit/>
        </a:bodyPr>
        <a:lstStyle/>
        <a:p>
          <a:pPr marL="0" lvl="0" indent="0" algn="ctr" defTabSz="2133600">
            <a:lnSpc>
              <a:spcPct val="90000"/>
            </a:lnSpc>
            <a:spcBef>
              <a:spcPct val="0"/>
            </a:spcBef>
            <a:spcAft>
              <a:spcPct val="35000"/>
            </a:spcAft>
            <a:buNone/>
          </a:pPr>
          <a:r>
            <a:rPr lang="en-US" sz="4800" kern="1200"/>
            <a:t>4</a:t>
          </a:r>
        </a:p>
      </dsp:txBody>
      <dsp:txXfrm>
        <a:off x="8927567" y="587683"/>
        <a:ext cx="725847" cy="725847"/>
      </dsp:txXfrm>
    </dsp:sp>
    <dsp:sp modelId="{1E297DFE-5B5A-4480-AAA1-385B89CD55E8}">
      <dsp:nvSpPr>
        <dsp:cNvPr id="0" name=""/>
        <dsp:cNvSpPr/>
      </dsp:nvSpPr>
      <dsp:spPr>
        <a:xfrm>
          <a:off x="8071543" y="5114740"/>
          <a:ext cx="2444055" cy="72"/>
        </a:xfrm>
        <a:prstGeom prst="rect">
          <a:avLst/>
        </a:prstGeom>
        <a:solidFill>
          <a:schemeClr val="accent2">
            <a:hueOff val="6443614"/>
            <a:satOff val="-18493"/>
            <a:lumOff val="-29609"/>
            <a:alphaOff val="0"/>
          </a:schemeClr>
        </a:solidFill>
        <a:ln w="19050" cap="flat" cmpd="sng" algn="ctr">
          <a:solidFill>
            <a:schemeClr val="accent2">
              <a:hueOff val="6443614"/>
              <a:satOff val="-18493"/>
              <a:lumOff val="-2960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EF0549-F47E-4AD5-96F8-ABF8BA2D910E}">
      <dsp:nvSpPr>
        <dsp:cNvPr id="0" name=""/>
        <dsp:cNvSpPr/>
      </dsp:nvSpPr>
      <dsp:spPr>
        <a:xfrm>
          <a:off x="0" y="1474947"/>
          <a:ext cx="2039299" cy="1287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50800" rIns="142240" bIns="50800" numCol="1" spcCol="1270" anchor="ctr" anchorCtr="0">
          <a:noAutofit/>
        </a:bodyPr>
        <a:lstStyle/>
        <a:p>
          <a:pPr marL="0" lvl="0" indent="0" algn="r" defTabSz="889000">
            <a:lnSpc>
              <a:spcPct val="90000"/>
            </a:lnSpc>
            <a:spcBef>
              <a:spcPct val="0"/>
            </a:spcBef>
            <a:spcAft>
              <a:spcPct val="35000"/>
            </a:spcAft>
            <a:buNone/>
          </a:pPr>
          <a:r>
            <a:rPr lang="en-US" sz="2000" b="1" i="0" kern="1200">
              <a:latin typeface="Arial" panose="020B0604020202020204" pitchFamily="34" charset="0"/>
              <a:cs typeface="Arial" panose="020B0604020202020204" pitchFamily="34" charset="0"/>
            </a:rPr>
            <a:t>Earned</a:t>
          </a:r>
          <a:endParaRPr lang="en-US" sz="2000" b="1" kern="1200">
            <a:latin typeface="Arial" panose="020B0604020202020204" pitchFamily="34" charset="0"/>
            <a:cs typeface="Arial" panose="020B0604020202020204" pitchFamily="34" charset="0"/>
          </a:endParaRPr>
        </a:p>
      </dsp:txBody>
      <dsp:txXfrm>
        <a:off x="0" y="1474947"/>
        <a:ext cx="2039299" cy="1287000"/>
      </dsp:txXfrm>
    </dsp:sp>
    <dsp:sp modelId="{5A35007F-FEFF-48E6-A091-1CB9A9B45DE6}">
      <dsp:nvSpPr>
        <dsp:cNvPr id="0" name=""/>
        <dsp:cNvSpPr/>
      </dsp:nvSpPr>
      <dsp:spPr>
        <a:xfrm>
          <a:off x="2039298" y="1434728"/>
          <a:ext cx="407859" cy="1367437"/>
        </a:xfrm>
        <a:prstGeom prst="leftBrace">
          <a:avLst>
            <a:gd name="adj1" fmla="val 35000"/>
            <a:gd name="adj2" fmla="val 50000"/>
          </a:avLst>
        </a:prstGeom>
        <a:noFill/>
        <a:ln w="1905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C784C8A-8911-4FEC-831E-EC5D30749E64}">
      <dsp:nvSpPr>
        <dsp:cNvPr id="0" name=""/>
        <dsp:cNvSpPr/>
      </dsp:nvSpPr>
      <dsp:spPr>
        <a:xfrm>
          <a:off x="2610302" y="1434728"/>
          <a:ext cx="5546893" cy="1367437"/>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228600" lvl="1" indent="-228600" algn="l" defTabSz="889000">
            <a:lnSpc>
              <a:spcPct val="90000"/>
            </a:lnSpc>
            <a:spcBef>
              <a:spcPct val="0"/>
            </a:spcBef>
            <a:spcAft>
              <a:spcPct val="15000"/>
            </a:spcAft>
            <a:buChar char="•"/>
          </a:pPr>
          <a:r>
            <a:rPr lang="en-US" sz="2000" b="1" i="0" kern="1200">
              <a:latin typeface="Arial" panose="020B0604020202020204" pitchFamily="34" charset="0"/>
              <a:ea typeface="+mj-ea"/>
              <a:cs typeface="Arial" panose="020B0604020202020204" pitchFamily="34" charset="0"/>
            </a:rPr>
            <a:t>Wages, Salary, and Tips</a:t>
          </a:r>
          <a:endParaRPr lang="en-US" sz="2000" b="1" kern="1200">
            <a:latin typeface="Arial" panose="020B0604020202020204" pitchFamily="34" charset="0"/>
            <a:cs typeface="Arial" panose="020B0604020202020204" pitchFamily="34" charset="0"/>
          </a:endParaRPr>
        </a:p>
        <a:p>
          <a:pPr marL="228600" lvl="1" indent="-228600" algn="l" defTabSz="889000">
            <a:lnSpc>
              <a:spcPct val="90000"/>
            </a:lnSpc>
            <a:spcBef>
              <a:spcPct val="0"/>
            </a:spcBef>
            <a:spcAft>
              <a:spcPct val="15000"/>
            </a:spcAft>
            <a:buChar char="•"/>
          </a:pPr>
          <a:r>
            <a:rPr lang="en-US" sz="2000" b="1" i="0" kern="1200">
              <a:latin typeface="Arial" panose="020B0604020202020204" pitchFamily="34" charset="0"/>
              <a:ea typeface="+mj-ea"/>
              <a:cs typeface="Arial" panose="020B0604020202020204" pitchFamily="34" charset="0"/>
            </a:rPr>
            <a:t>Self – Employment</a:t>
          </a:r>
        </a:p>
        <a:p>
          <a:pPr marL="228600" lvl="1" indent="-228600" algn="l" defTabSz="889000">
            <a:lnSpc>
              <a:spcPct val="90000"/>
            </a:lnSpc>
            <a:spcBef>
              <a:spcPct val="0"/>
            </a:spcBef>
            <a:spcAft>
              <a:spcPct val="15000"/>
            </a:spcAft>
            <a:buChar char="•"/>
          </a:pPr>
          <a:r>
            <a:rPr lang="en-US" sz="2000" b="1" i="0" kern="1200">
              <a:latin typeface="Arial" panose="020B0604020202020204" pitchFamily="34" charset="0"/>
              <a:ea typeface="+mj-ea"/>
              <a:cs typeface="Arial" panose="020B0604020202020204" pitchFamily="34" charset="0"/>
            </a:rPr>
            <a:t>College Work Study or aid</a:t>
          </a:r>
        </a:p>
        <a:p>
          <a:pPr marL="457200" lvl="2" indent="-228600" algn="l" defTabSz="889000">
            <a:lnSpc>
              <a:spcPct val="90000"/>
            </a:lnSpc>
            <a:spcBef>
              <a:spcPct val="0"/>
            </a:spcBef>
            <a:spcAft>
              <a:spcPct val="15000"/>
            </a:spcAft>
            <a:buChar char="•"/>
          </a:pPr>
          <a:r>
            <a:rPr lang="en-US" sz="2000" b="1" i="0" kern="1200">
              <a:latin typeface="Arial" panose="020B0604020202020204" pitchFamily="34" charset="0"/>
              <a:ea typeface="+mj-ea"/>
              <a:cs typeface="Arial" panose="020B0604020202020204" pitchFamily="34" charset="0"/>
            </a:rPr>
            <a:t> unless it is under Title IV</a:t>
          </a:r>
        </a:p>
      </dsp:txBody>
      <dsp:txXfrm>
        <a:off x="2610302" y="1434728"/>
        <a:ext cx="5546893" cy="1367437"/>
      </dsp:txXfrm>
    </dsp:sp>
    <dsp:sp modelId="{E34C6619-5ED1-4BB7-BA11-D5E811521A8E}">
      <dsp:nvSpPr>
        <dsp:cNvPr id="0" name=""/>
        <dsp:cNvSpPr/>
      </dsp:nvSpPr>
      <dsp:spPr>
        <a:xfrm>
          <a:off x="0" y="3378025"/>
          <a:ext cx="2039299" cy="1287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50800" rIns="142240" bIns="50800" numCol="1" spcCol="1270" anchor="ctr" anchorCtr="0">
          <a:noAutofit/>
        </a:bodyPr>
        <a:lstStyle/>
        <a:p>
          <a:pPr marL="0" lvl="0" indent="0" algn="r" defTabSz="889000">
            <a:lnSpc>
              <a:spcPct val="90000"/>
            </a:lnSpc>
            <a:spcBef>
              <a:spcPct val="0"/>
            </a:spcBef>
            <a:spcAft>
              <a:spcPct val="35000"/>
            </a:spcAft>
            <a:buNone/>
          </a:pPr>
          <a:r>
            <a:rPr lang="en-US" sz="2000" b="1" i="0" kern="1200">
              <a:latin typeface="Arial" panose="020B0604020202020204" pitchFamily="34" charset="0"/>
              <a:ea typeface="+mj-ea"/>
              <a:cs typeface="Arial" panose="020B0604020202020204" pitchFamily="34" charset="0"/>
            </a:rPr>
            <a:t>Unearned</a:t>
          </a:r>
        </a:p>
      </dsp:txBody>
      <dsp:txXfrm>
        <a:off x="0" y="3378025"/>
        <a:ext cx="2039299" cy="1287000"/>
      </dsp:txXfrm>
    </dsp:sp>
    <dsp:sp modelId="{48DD244A-8B7A-45D7-B374-74489C93756F}">
      <dsp:nvSpPr>
        <dsp:cNvPr id="0" name=""/>
        <dsp:cNvSpPr/>
      </dsp:nvSpPr>
      <dsp:spPr>
        <a:xfrm>
          <a:off x="2039298" y="3036165"/>
          <a:ext cx="407859" cy="1970718"/>
        </a:xfrm>
        <a:prstGeom prst="leftBrace">
          <a:avLst>
            <a:gd name="adj1" fmla="val 35000"/>
            <a:gd name="adj2" fmla="val 50000"/>
          </a:avLst>
        </a:prstGeom>
        <a:noFill/>
        <a:ln w="1905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4BBAC8D-F2E3-4106-BFD4-49382F6C1D8A}">
      <dsp:nvSpPr>
        <dsp:cNvPr id="0" name=""/>
        <dsp:cNvSpPr/>
      </dsp:nvSpPr>
      <dsp:spPr>
        <a:xfrm>
          <a:off x="2610302" y="3036165"/>
          <a:ext cx="5546893" cy="1970718"/>
        </a:xfrm>
        <a:prstGeom prst="rect">
          <a:avLst/>
        </a:prstGeom>
        <a:solidFill>
          <a:schemeClr val="accent5">
            <a:hueOff val="-12152150"/>
            <a:satOff val="-826"/>
            <a:lumOff val="196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228600" lvl="1" indent="-228600" algn="l" defTabSz="889000">
            <a:lnSpc>
              <a:spcPct val="90000"/>
            </a:lnSpc>
            <a:spcBef>
              <a:spcPct val="0"/>
            </a:spcBef>
            <a:spcAft>
              <a:spcPct val="15000"/>
            </a:spcAft>
            <a:buChar char="•"/>
          </a:pPr>
          <a:r>
            <a:rPr lang="en-US" sz="2000" b="1" i="0" kern="1200">
              <a:latin typeface="Arial" panose="020B0604020202020204" pitchFamily="34" charset="0"/>
              <a:ea typeface="+mj-ea"/>
              <a:cs typeface="Arial" panose="020B0604020202020204" pitchFamily="34" charset="0"/>
            </a:rPr>
            <a:t>Alimony and Spousal Support</a:t>
          </a:r>
        </a:p>
        <a:p>
          <a:pPr marL="228600" lvl="1" indent="-228600" algn="l" defTabSz="889000">
            <a:lnSpc>
              <a:spcPct val="90000"/>
            </a:lnSpc>
            <a:spcBef>
              <a:spcPct val="0"/>
            </a:spcBef>
            <a:spcAft>
              <a:spcPct val="15000"/>
            </a:spcAft>
            <a:buChar char="•"/>
          </a:pPr>
          <a:r>
            <a:rPr lang="en-US" sz="2000" b="1" i="0" kern="1200">
              <a:latin typeface="Arial"/>
              <a:ea typeface="+mj-ea"/>
              <a:cs typeface="Arial"/>
            </a:rPr>
            <a:t>Cash Contributions and Monetary Gifts</a:t>
          </a:r>
        </a:p>
        <a:p>
          <a:pPr marL="228600" lvl="1" indent="-228600" algn="l" defTabSz="889000">
            <a:lnSpc>
              <a:spcPct val="90000"/>
            </a:lnSpc>
            <a:spcBef>
              <a:spcPct val="0"/>
            </a:spcBef>
            <a:spcAft>
              <a:spcPct val="15000"/>
            </a:spcAft>
            <a:buChar char="•"/>
          </a:pPr>
          <a:r>
            <a:rPr lang="en-US" sz="2000" b="1" i="0" kern="1200">
              <a:latin typeface="Arial"/>
              <a:ea typeface="+mj-ea"/>
              <a:cs typeface="Arial"/>
            </a:rPr>
            <a:t>Child Support (Indirect and Direct)</a:t>
          </a:r>
        </a:p>
        <a:p>
          <a:pPr marL="228600" lvl="1" indent="-228600" algn="l" defTabSz="889000">
            <a:lnSpc>
              <a:spcPct val="90000"/>
            </a:lnSpc>
            <a:spcBef>
              <a:spcPct val="0"/>
            </a:spcBef>
            <a:spcAft>
              <a:spcPct val="15000"/>
            </a:spcAft>
            <a:buChar char="•"/>
          </a:pPr>
          <a:r>
            <a:rPr lang="en-US" sz="2000" b="1" i="0" kern="1200">
              <a:latin typeface="Arial" panose="020B0604020202020204" pitchFamily="34" charset="0"/>
              <a:ea typeface="+mj-ea"/>
              <a:cs typeface="Arial" panose="020B0604020202020204" pitchFamily="34" charset="0"/>
            </a:rPr>
            <a:t>Disability Payments (exclude SSI)</a:t>
          </a:r>
        </a:p>
        <a:p>
          <a:pPr marL="228600" lvl="1" indent="-228600" algn="l" defTabSz="889000">
            <a:lnSpc>
              <a:spcPct val="90000"/>
            </a:lnSpc>
            <a:spcBef>
              <a:spcPct val="0"/>
            </a:spcBef>
            <a:spcAft>
              <a:spcPct val="15000"/>
            </a:spcAft>
            <a:buChar char="•"/>
          </a:pPr>
          <a:r>
            <a:rPr lang="en-US" sz="2000" b="1" i="0" kern="1200">
              <a:latin typeface="Arial"/>
              <a:ea typeface="+mj-ea"/>
              <a:cs typeface="Arial"/>
            </a:rPr>
            <a:t>Social Security Benefits</a:t>
          </a:r>
        </a:p>
        <a:p>
          <a:pPr marL="228600" lvl="1" indent="-228600" algn="l" defTabSz="889000">
            <a:lnSpc>
              <a:spcPct val="90000"/>
            </a:lnSpc>
            <a:spcBef>
              <a:spcPct val="0"/>
            </a:spcBef>
            <a:spcAft>
              <a:spcPct val="15000"/>
            </a:spcAft>
            <a:buChar char="•"/>
          </a:pPr>
          <a:r>
            <a:rPr lang="en-US" sz="2000" b="1" i="0" kern="1200">
              <a:latin typeface="Arial" panose="020B0604020202020204" pitchFamily="34" charset="0"/>
              <a:ea typeface="+mj-ea"/>
              <a:cs typeface="Arial" panose="020B0604020202020204" pitchFamily="34" charset="0"/>
            </a:rPr>
            <a:t>Unemployment </a:t>
          </a:r>
        </a:p>
      </dsp:txBody>
      <dsp:txXfrm>
        <a:off x="2610302" y="3036165"/>
        <a:ext cx="5546893" cy="197071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9BF37D-F264-4DF1-BCB0-2429C5703025}">
      <dsp:nvSpPr>
        <dsp:cNvPr id="0" name=""/>
        <dsp:cNvSpPr/>
      </dsp:nvSpPr>
      <dsp:spPr>
        <a:xfrm>
          <a:off x="0" y="1503"/>
          <a:ext cx="4971392"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BE20FA8-3F2F-4907-9C70-F368FB60089E}">
      <dsp:nvSpPr>
        <dsp:cNvPr id="0" name=""/>
        <dsp:cNvSpPr/>
      </dsp:nvSpPr>
      <dsp:spPr>
        <a:xfrm>
          <a:off x="0" y="1503"/>
          <a:ext cx="4971392" cy="10251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0" kern="1200">
              <a:latin typeface="Arial" panose="020B0604020202020204" pitchFamily="34" charset="0"/>
              <a:cs typeface="Arial" panose="020B0604020202020204" pitchFamily="34" charset="0"/>
            </a:rPr>
            <a:t>Regular Ongoing</a:t>
          </a:r>
          <a:endParaRPr lang="en-US" sz="2400" kern="1200">
            <a:latin typeface="Arial" panose="020B0604020202020204" pitchFamily="34" charset="0"/>
            <a:cs typeface="Arial" panose="020B0604020202020204" pitchFamily="34" charset="0"/>
          </a:endParaRPr>
        </a:p>
      </dsp:txBody>
      <dsp:txXfrm>
        <a:off x="0" y="1503"/>
        <a:ext cx="4971392" cy="1025161"/>
      </dsp:txXfrm>
    </dsp:sp>
    <dsp:sp modelId="{3C8E5CEE-79B5-4A5D-8286-DFE422685CA5}">
      <dsp:nvSpPr>
        <dsp:cNvPr id="0" name=""/>
        <dsp:cNvSpPr/>
      </dsp:nvSpPr>
      <dsp:spPr>
        <a:xfrm>
          <a:off x="0" y="1026664"/>
          <a:ext cx="4971392"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D364B15-A7F9-452B-8893-77C270847C98}">
      <dsp:nvSpPr>
        <dsp:cNvPr id="0" name=""/>
        <dsp:cNvSpPr/>
      </dsp:nvSpPr>
      <dsp:spPr>
        <a:xfrm>
          <a:off x="0" y="1026664"/>
          <a:ext cx="4971392" cy="10251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0" kern="1200">
              <a:latin typeface="Arial" panose="020B0604020202020204" pitchFamily="34" charset="0"/>
              <a:cs typeface="Arial" panose="020B0604020202020204" pitchFamily="34" charset="0"/>
            </a:rPr>
            <a:t>New Income</a:t>
          </a:r>
        </a:p>
      </dsp:txBody>
      <dsp:txXfrm>
        <a:off x="0" y="1026664"/>
        <a:ext cx="4971392" cy="1025161"/>
      </dsp:txXfrm>
    </dsp:sp>
    <dsp:sp modelId="{C8EFB913-9B77-4576-92A4-344912F626CE}">
      <dsp:nvSpPr>
        <dsp:cNvPr id="0" name=""/>
        <dsp:cNvSpPr/>
      </dsp:nvSpPr>
      <dsp:spPr>
        <a:xfrm>
          <a:off x="0" y="2051826"/>
          <a:ext cx="4971392"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9155E66-9172-4069-A82C-FE5E6140D48E}">
      <dsp:nvSpPr>
        <dsp:cNvPr id="0" name=""/>
        <dsp:cNvSpPr/>
      </dsp:nvSpPr>
      <dsp:spPr>
        <a:xfrm>
          <a:off x="0" y="2051826"/>
          <a:ext cx="4971392" cy="10251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0" kern="1200">
              <a:latin typeface="Arial" panose="020B0604020202020204" pitchFamily="34" charset="0"/>
              <a:cs typeface="Arial" panose="020B0604020202020204" pitchFamily="34" charset="0"/>
            </a:rPr>
            <a:t>Terminated Income</a:t>
          </a:r>
        </a:p>
      </dsp:txBody>
      <dsp:txXfrm>
        <a:off x="0" y="2051826"/>
        <a:ext cx="4971392" cy="102516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109E6B-9225-4D07-AB65-87BE89998CFB}">
      <dsp:nvSpPr>
        <dsp:cNvPr id="0" name=""/>
        <dsp:cNvSpPr/>
      </dsp:nvSpPr>
      <dsp:spPr>
        <a:xfrm>
          <a:off x="0" y="0"/>
          <a:ext cx="10515600"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AADC08E8-CA7B-4B7A-B144-16CFBCB9D779}">
      <dsp:nvSpPr>
        <dsp:cNvPr id="0" name=""/>
        <dsp:cNvSpPr/>
      </dsp:nvSpPr>
      <dsp:spPr>
        <a:xfrm>
          <a:off x="0" y="0"/>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b="0" i="0" kern="1200">
              <a:latin typeface="Arial" panose="020B0604020202020204" pitchFamily="34" charset="0"/>
              <a:cs typeface="Arial" panose="020B0604020202020204" pitchFamily="34" charset="0"/>
            </a:rPr>
            <a:t>1. Electronic matching</a:t>
          </a:r>
          <a:endParaRPr lang="en-US" sz="3200" b="0" kern="1200">
            <a:latin typeface="Arial" panose="020B0604020202020204" pitchFamily="34" charset="0"/>
            <a:cs typeface="Arial" panose="020B0604020202020204" pitchFamily="34" charset="0"/>
          </a:endParaRPr>
        </a:p>
      </dsp:txBody>
      <dsp:txXfrm>
        <a:off x="0" y="0"/>
        <a:ext cx="10515600" cy="1087834"/>
      </dsp:txXfrm>
    </dsp:sp>
    <dsp:sp modelId="{B63ED41C-1E8A-4B5C-8F42-5D6B42F30D44}">
      <dsp:nvSpPr>
        <dsp:cNvPr id="0" name=""/>
        <dsp:cNvSpPr/>
      </dsp:nvSpPr>
      <dsp:spPr>
        <a:xfrm>
          <a:off x="0" y="1087834"/>
          <a:ext cx="10515600" cy="0"/>
        </a:xfrm>
        <a:prstGeom prst="line">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724F8750-4982-4508-B51F-8C559CB63F4B}">
      <dsp:nvSpPr>
        <dsp:cNvPr id="0" name=""/>
        <dsp:cNvSpPr/>
      </dsp:nvSpPr>
      <dsp:spPr>
        <a:xfrm>
          <a:off x="0" y="1087834"/>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b="0" i="0" kern="1200">
              <a:latin typeface="Arial" panose="020B0604020202020204" pitchFamily="34" charset="0"/>
              <a:cs typeface="Arial" panose="020B0604020202020204" pitchFamily="34" charset="0"/>
            </a:rPr>
            <a:t>2. Documentary evidence </a:t>
          </a:r>
          <a:endParaRPr lang="en-US" sz="3200" b="0" kern="1200">
            <a:latin typeface="Arial" panose="020B0604020202020204" pitchFamily="34" charset="0"/>
            <a:cs typeface="Arial" panose="020B0604020202020204" pitchFamily="34" charset="0"/>
          </a:endParaRPr>
        </a:p>
      </dsp:txBody>
      <dsp:txXfrm>
        <a:off x="0" y="1087834"/>
        <a:ext cx="10515600" cy="1087834"/>
      </dsp:txXfrm>
    </dsp:sp>
    <dsp:sp modelId="{BE84315F-E249-46F7-A7CC-3C80A12A6067}">
      <dsp:nvSpPr>
        <dsp:cNvPr id="0" name=""/>
        <dsp:cNvSpPr/>
      </dsp:nvSpPr>
      <dsp:spPr>
        <a:xfrm>
          <a:off x="0" y="2175669"/>
          <a:ext cx="10515600" cy="0"/>
        </a:xfrm>
        <a:prstGeom prst="line">
          <a:avLst/>
        </a:prstGeom>
        <a:solidFill>
          <a:schemeClr val="accent4">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EB1D1844-BE95-42B6-82D0-2E13A9EA6058}">
      <dsp:nvSpPr>
        <dsp:cNvPr id="0" name=""/>
        <dsp:cNvSpPr/>
      </dsp:nvSpPr>
      <dsp:spPr>
        <a:xfrm>
          <a:off x="0" y="2175669"/>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b="0" kern="1200">
              <a:latin typeface="Arial" panose="020B0604020202020204" pitchFamily="34" charset="0"/>
              <a:cs typeface="Arial" panose="020B0604020202020204" pitchFamily="34" charset="0"/>
            </a:rPr>
            <a:t>3. Collateral Contact</a:t>
          </a:r>
        </a:p>
      </dsp:txBody>
      <dsp:txXfrm>
        <a:off x="0" y="2175669"/>
        <a:ext cx="10515600" cy="1087834"/>
      </dsp:txXfrm>
    </dsp:sp>
    <dsp:sp modelId="{A15FF860-55F8-4812-9DA1-94C212A24C6E}">
      <dsp:nvSpPr>
        <dsp:cNvPr id="0" name=""/>
        <dsp:cNvSpPr/>
      </dsp:nvSpPr>
      <dsp:spPr>
        <a:xfrm>
          <a:off x="0" y="3263503"/>
          <a:ext cx="10515600" cy="0"/>
        </a:xfrm>
        <a:prstGeom prst="line">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0611AABD-17F4-43DE-BD34-3DD8CEFDE113}">
      <dsp:nvSpPr>
        <dsp:cNvPr id="0" name=""/>
        <dsp:cNvSpPr/>
      </dsp:nvSpPr>
      <dsp:spPr>
        <a:xfrm>
          <a:off x="0" y="3263503"/>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b="0" kern="1200">
              <a:latin typeface="Arial" panose="020B0604020202020204" pitchFamily="34" charset="0"/>
              <a:cs typeface="Arial" panose="020B0604020202020204" pitchFamily="34" charset="0"/>
            </a:rPr>
            <a:t>4. Client’s Statement</a:t>
          </a:r>
        </a:p>
      </dsp:txBody>
      <dsp:txXfrm>
        <a:off x="0" y="3263503"/>
        <a:ext cx="10515600" cy="108783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0902E8-E181-4F03-8932-166E6379270D}">
      <dsp:nvSpPr>
        <dsp:cNvPr id="0" name=""/>
        <dsp:cNvSpPr/>
      </dsp:nvSpPr>
      <dsp:spPr>
        <a:xfrm>
          <a:off x="0" y="531"/>
          <a:ext cx="10515600" cy="1242935"/>
        </a:xfrm>
        <a:prstGeom prst="roundRect">
          <a:avLst>
            <a:gd name="adj" fmla="val 10000"/>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87C0190-36AC-4090-9C9A-F08FCCDFE50F}">
      <dsp:nvSpPr>
        <dsp:cNvPr id="0" name=""/>
        <dsp:cNvSpPr/>
      </dsp:nvSpPr>
      <dsp:spPr>
        <a:xfrm>
          <a:off x="375988" y="280191"/>
          <a:ext cx="683614" cy="6836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32EFC1B-420F-48D6-A859-2D13C4F80BBF}">
      <dsp:nvSpPr>
        <dsp:cNvPr id="0" name=""/>
        <dsp:cNvSpPr/>
      </dsp:nvSpPr>
      <dsp:spPr>
        <a:xfrm>
          <a:off x="1435590" y="53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90000"/>
            </a:lnSpc>
            <a:spcBef>
              <a:spcPct val="0"/>
            </a:spcBef>
            <a:spcAft>
              <a:spcPct val="35000"/>
            </a:spcAft>
            <a:buNone/>
          </a:pPr>
          <a:r>
            <a:rPr lang="en-US" sz="2500" b="0" i="0" kern="1200" baseline="0">
              <a:latin typeface="Arial" panose="020B0604020202020204" pitchFamily="34" charset="0"/>
              <a:cs typeface="Arial" panose="020B0604020202020204" pitchFamily="34" charset="0"/>
            </a:rPr>
            <a:t>Total the gross income for each pay received during the base period.</a:t>
          </a:r>
          <a:endParaRPr lang="en-US" sz="2500" b="0" kern="1200">
            <a:latin typeface="Arial" panose="020B0604020202020204" pitchFamily="34" charset="0"/>
            <a:cs typeface="Arial" panose="020B0604020202020204" pitchFamily="34" charset="0"/>
          </a:endParaRPr>
        </a:p>
      </dsp:txBody>
      <dsp:txXfrm>
        <a:off x="1435590" y="531"/>
        <a:ext cx="9080009" cy="1242935"/>
      </dsp:txXfrm>
    </dsp:sp>
    <dsp:sp modelId="{6B55E339-C36B-4896-B3C0-4D6E7BDC2988}">
      <dsp:nvSpPr>
        <dsp:cNvPr id="0" name=""/>
        <dsp:cNvSpPr/>
      </dsp:nvSpPr>
      <dsp:spPr>
        <a:xfrm>
          <a:off x="0" y="1554201"/>
          <a:ext cx="10515600" cy="1242935"/>
        </a:xfrm>
        <a:prstGeom prst="roundRect">
          <a:avLst>
            <a:gd name="adj" fmla="val 10000"/>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5EEE337-276C-4096-B084-AAA5DD96B11A}">
      <dsp:nvSpPr>
        <dsp:cNvPr id="0" name=""/>
        <dsp:cNvSpPr/>
      </dsp:nvSpPr>
      <dsp:spPr>
        <a:xfrm>
          <a:off x="375988" y="1833861"/>
          <a:ext cx="683614" cy="6836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7CD7875-A7FA-46B7-AAA0-1CA0D00A8ECF}">
      <dsp:nvSpPr>
        <dsp:cNvPr id="0" name=""/>
        <dsp:cNvSpPr/>
      </dsp:nvSpPr>
      <dsp:spPr>
        <a:xfrm>
          <a:off x="1435590" y="155420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90000"/>
            </a:lnSpc>
            <a:spcBef>
              <a:spcPct val="0"/>
            </a:spcBef>
            <a:spcAft>
              <a:spcPct val="35000"/>
            </a:spcAft>
            <a:buNone/>
          </a:pPr>
          <a:r>
            <a:rPr lang="en-US" sz="2500" b="0" i="0" kern="1200" baseline="0">
              <a:latin typeface="Arial" panose="020B0604020202020204" pitchFamily="34" charset="0"/>
              <a:cs typeface="Arial" panose="020B0604020202020204" pitchFamily="34" charset="0"/>
            </a:rPr>
            <a:t>Divide by the total number of pay periods to reach an average income expected to be received during the certification period. </a:t>
          </a:r>
        </a:p>
      </dsp:txBody>
      <dsp:txXfrm>
        <a:off x="1435590" y="1554201"/>
        <a:ext cx="9080009" cy="1242935"/>
      </dsp:txXfrm>
    </dsp:sp>
    <dsp:sp modelId="{6D4A295A-8683-4DBD-B436-26DA600CDE55}">
      <dsp:nvSpPr>
        <dsp:cNvPr id="0" name=""/>
        <dsp:cNvSpPr/>
      </dsp:nvSpPr>
      <dsp:spPr>
        <a:xfrm>
          <a:off x="0" y="3107870"/>
          <a:ext cx="10515600" cy="1242935"/>
        </a:xfrm>
        <a:prstGeom prst="roundRect">
          <a:avLst>
            <a:gd name="adj" fmla="val 10000"/>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06E8891-4C3C-48A7-B503-757D003195CF}">
      <dsp:nvSpPr>
        <dsp:cNvPr id="0" name=""/>
        <dsp:cNvSpPr/>
      </dsp:nvSpPr>
      <dsp:spPr>
        <a:xfrm>
          <a:off x="375988" y="3387531"/>
          <a:ext cx="683614" cy="6836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091E48B-20F2-4621-8614-4C03E9E90B7B}">
      <dsp:nvSpPr>
        <dsp:cNvPr id="0" name=""/>
        <dsp:cNvSpPr/>
      </dsp:nvSpPr>
      <dsp:spPr>
        <a:xfrm>
          <a:off x="1435590" y="3107870"/>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90000"/>
            </a:lnSpc>
            <a:spcBef>
              <a:spcPct val="0"/>
            </a:spcBef>
            <a:spcAft>
              <a:spcPct val="35000"/>
            </a:spcAft>
            <a:buNone/>
          </a:pPr>
          <a:r>
            <a:rPr lang="en-US" sz="2500" b="0" i="0" kern="1200" baseline="0">
              <a:latin typeface="Arial" panose="020B0604020202020204" pitchFamily="34" charset="0"/>
              <a:cs typeface="Arial" panose="020B0604020202020204" pitchFamily="34" charset="0"/>
            </a:rPr>
            <a:t>Do not Round</a:t>
          </a:r>
        </a:p>
      </dsp:txBody>
      <dsp:txXfrm>
        <a:off x="1435590" y="3107870"/>
        <a:ext cx="9080009" cy="124293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0BD2ED-4CD8-402D-B8B3-7B9EF0606E15}">
      <dsp:nvSpPr>
        <dsp:cNvPr id="0" name=""/>
        <dsp:cNvSpPr/>
      </dsp:nvSpPr>
      <dsp:spPr>
        <a:xfrm>
          <a:off x="0" y="0"/>
          <a:ext cx="4544762" cy="0"/>
        </a:xfrm>
        <a:prstGeom prst="line">
          <a:avLst/>
        </a:prstGeom>
        <a:solidFill>
          <a:schemeClr val="accent4">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D8D5FF-C91B-4432-A71F-328E6C4136C0}">
      <dsp:nvSpPr>
        <dsp:cNvPr id="0" name=""/>
        <dsp:cNvSpPr/>
      </dsp:nvSpPr>
      <dsp:spPr>
        <a:xfrm>
          <a:off x="0" y="0"/>
          <a:ext cx="4544762" cy="180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0" i="0" kern="1200" baseline="0">
              <a:latin typeface="Arial" panose="020B0604020202020204" pitchFamily="34" charset="0"/>
              <a:cs typeface="Arial" panose="020B0604020202020204" pitchFamily="34" charset="0"/>
            </a:rPr>
            <a:t>If the base period contains a pay period of $0 that is representative of the regular ongoing pay use $0 in your averaging.</a:t>
          </a:r>
          <a:endParaRPr lang="en-US" sz="2400" b="0" kern="1200">
            <a:latin typeface="Arial" panose="020B0604020202020204" pitchFamily="34" charset="0"/>
            <a:cs typeface="Arial" panose="020B0604020202020204" pitchFamily="34" charset="0"/>
          </a:endParaRPr>
        </a:p>
      </dsp:txBody>
      <dsp:txXfrm>
        <a:off x="0" y="0"/>
        <a:ext cx="4544762" cy="1801467"/>
      </dsp:txXfrm>
    </dsp:sp>
    <dsp:sp modelId="{24037115-8234-4A98-8E56-B4986D711944}">
      <dsp:nvSpPr>
        <dsp:cNvPr id="0" name=""/>
        <dsp:cNvSpPr/>
      </dsp:nvSpPr>
      <dsp:spPr>
        <a:xfrm>
          <a:off x="0" y="1801467"/>
          <a:ext cx="4544762" cy="0"/>
        </a:xfrm>
        <a:prstGeom prst="line">
          <a:avLst/>
        </a:prstGeom>
        <a:solidFill>
          <a:schemeClr val="accent4">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5A39896-B522-4D31-94FA-8418ACCF1FF4}">
      <dsp:nvSpPr>
        <dsp:cNvPr id="0" name=""/>
        <dsp:cNvSpPr/>
      </dsp:nvSpPr>
      <dsp:spPr>
        <a:xfrm>
          <a:off x="0" y="1801467"/>
          <a:ext cx="4544762" cy="180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0" i="0" kern="1200" baseline="0">
              <a:latin typeface="Arial" panose="020B0604020202020204" pitchFamily="34" charset="0"/>
              <a:cs typeface="Arial" panose="020B0604020202020204" pitchFamily="34" charset="0"/>
            </a:rPr>
            <a:t>If the $0 pay is not representative, then do not use that pay period and document the case record thoroughly.</a:t>
          </a:r>
          <a:endParaRPr lang="en-US" sz="2400" b="0" kern="1200">
            <a:latin typeface="Arial" panose="020B0604020202020204" pitchFamily="34" charset="0"/>
            <a:cs typeface="Arial" panose="020B0604020202020204" pitchFamily="34" charset="0"/>
          </a:endParaRPr>
        </a:p>
      </dsp:txBody>
      <dsp:txXfrm>
        <a:off x="0" y="1801467"/>
        <a:ext cx="4544762" cy="180146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7A8215-16CB-4C69-8827-C09D49542C3B}">
      <dsp:nvSpPr>
        <dsp:cNvPr id="0" name=""/>
        <dsp:cNvSpPr/>
      </dsp:nvSpPr>
      <dsp:spPr>
        <a:xfrm>
          <a:off x="9178" y="1002574"/>
          <a:ext cx="1633150" cy="489945"/>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1270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29055" tIns="129055" rIns="129055" bIns="129055" numCol="1" spcCol="1270" anchor="ctr" anchorCtr="0">
          <a:noAutofit/>
        </a:bodyPr>
        <a:lstStyle/>
        <a:p>
          <a:pPr marL="0" lvl="0" indent="0" algn="ctr" defTabSz="889000">
            <a:lnSpc>
              <a:spcPct val="90000"/>
            </a:lnSpc>
            <a:spcBef>
              <a:spcPct val="0"/>
            </a:spcBef>
            <a:spcAft>
              <a:spcPct val="35000"/>
            </a:spcAft>
            <a:buNone/>
          </a:pPr>
          <a:r>
            <a:rPr lang="en-US" sz="2000" kern="1200">
              <a:latin typeface="Arial" panose="020B0604020202020204" pitchFamily="34" charset="0"/>
              <a:cs typeface="Arial" panose="020B0604020202020204" pitchFamily="34" charset="0"/>
            </a:rPr>
            <a:t>Determine</a:t>
          </a:r>
        </a:p>
      </dsp:txBody>
      <dsp:txXfrm>
        <a:off x="9178" y="1002574"/>
        <a:ext cx="1633150" cy="489945"/>
      </dsp:txXfrm>
    </dsp:sp>
    <dsp:sp modelId="{7BD0A638-F619-445A-81CB-C9D06BCCF269}">
      <dsp:nvSpPr>
        <dsp:cNvPr id="0" name=""/>
        <dsp:cNvSpPr/>
      </dsp:nvSpPr>
      <dsp:spPr>
        <a:xfrm>
          <a:off x="0" y="1527541"/>
          <a:ext cx="1633150" cy="2517777"/>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61319" tIns="161319" rIns="161319" bIns="161319" numCol="1" spcCol="1270" anchor="t" anchorCtr="0">
          <a:noAutofit/>
        </a:bodyPr>
        <a:lstStyle/>
        <a:p>
          <a:pPr marL="0" lvl="0" indent="0" algn="l" defTabSz="889000">
            <a:lnSpc>
              <a:spcPct val="90000"/>
            </a:lnSpc>
            <a:spcBef>
              <a:spcPct val="0"/>
            </a:spcBef>
            <a:spcAft>
              <a:spcPct val="35000"/>
            </a:spcAft>
            <a:buNone/>
          </a:pPr>
          <a:r>
            <a:rPr lang="en-US" sz="2000" kern="1200">
              <a:latin typeface="Arial" panose="020B0604020202020204" pitchFamily="34" charset="0"/>
              <a:cs typeface="Arial" panose="020B0604020202020204" pitchFamily="34" charset="0"/>
            </a:rPr>
            <a:t>Determine family or income unit size</a:t>
          </a:r>
        </a:p>
      </dsp:txBody>
      <dsp:txXfrm>
        <a:off x="0" y="1527541"/>
        <a:ext cx="1633150" cy="2517777"/>
      </dsp:txXfrm>
    </dsp:sp>
    <dsp:sp modelId="{1F7727C5-B7EA-4CB9-89AC-C73D527B6D0E}">
      <dsp:nvSpPr>
        <dsp:cNvPr id="0" name=""/>
        <dsp:cNvSpPr/>
      </dsp:nvSpPr>
      <dsp:spPr>
        <a:xfrm>
          <a:off x="1750118" y="1002574"/>
          <a:ext cx="1633150" cy="489945"/>
        </a:xfrm>
        <a:prstGeom prst="rect">
          <a:avLst/>
        </a:prstGeom>
        <a:gradFill rotWithShape="0">
          <a:gsLst>
            <a:gs pos="0">
              <a:schemeClr val="accent2">
                <a:hueOff val="2147871"/>
                <a:satOff val="-6164"/>
                <a:lumOff val="-9870"/>
                <a:alphaOff val="0"/>
                <a:satMod val="103000"/>
                <a:lumMod val="102000"/>
                <a:tint val="94000"/>
              </a:schemeClr>
            </a:gs>
            <a:gs pos="50000">
              <a:schemeClr val="accent2">
                <a:hueOff val="2147871"/>
                <a:satOff val="-6164"/>
                <a:lumOff val="-9870"/>
                <a:alphaOff val="0"/>
                <a:satMod val="110000"/>
                <a:lumMod val="100000"/>
                <a:shade val="100000"/>
              </a:schemeClr>
            </a:gs>
            <a:gs pos="100000">
              <a:schemeClr val="accent2">
                <a:hueOff val="2147871"/>
                <a:satOff val="-6164"/>
                <a:lumOff val="-9870"/>
                <a:alphaOff val="0"/>
                <a:lumMod val="99000"/>
                <a:satMod val="120000"/>
                <a:shade val="78000"/>
              </a:schemeClr>
            </a:gs>
          </a:gsLst>
          <a:lin ang="5400000" scaled="0"/>
        </a:gradFill>
        <a:ln w="12700" cap="flat" cmpd="sng" algn="ctr">
          <a:solidFill>
            <a:schemeClr val="accent2">
              <a:hueOff val="2147871"/>
              <a:satOff val="-6164"/>
              <a:lumOff val="-987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29055" tIns="129055" rIns="129055" bIns="129055" numCol="1" spcCol="1270" anchor="ctr" anchorCtr="0">
          <a:noAutofit/>
        </a:bodyPr>
        <a:lstStyle/>
        <a:p>
          <a:pPr marL="0" lvl="0" indent="0" algn="ctr" defTabSz="889000">
            <a:lnSpc>
              <a:spcPct val="90000"/>
            </a:lnSpc>
            <a:spcBef>
              <a:spcPct val="0"/>
            </a:spcBef>
            <a:spcAft>
              <a:spcPct val="35000"/>
            </a:spcAft>
            <a:buNone/>
          </a:pPr>
          <a:r>
            <a:rPr lang="en-US" sz="2000" kern="1200">
              <a:latin typeface="Arial" panose="020B0604020202020204" pitchFamily="34" charset="0"/>
              <a:cs typeface="Arial" panose="020B0604020202020204" pitchFamily="34" charset="0"/>
            </a:rPr>
            <a:t>Determine</a:t>
          </a:r>
        </a:p>
      </dsp:txBody>
      <dsp:txXfrm>
        <a:off x="1750118" y="1002574"/>
        <a:ext cx="1633150" cy="489945"/>
      </dsp:txXfrm>
    </dsp:sp>
    <dsp:sp modelId="{C0783263-E15D-4DAD-9A91-0AD582AAAA0B}">
      <dsp:nvSpPr>
        <dsp:cNvPr id="0" name=""/>
        <dsp:cNvSpPr/>
      </dsp:nvSpPr>
      <dsp:spPr>
        <a:xfrm>
          <a:off x="1750118" y="1492519"/>
          <a:ext cx="1633150" cy="2517777"/>
        </a:xfrm>
        <a:prstGeom prst="rect">
          <a:avLst/>
        </a:prstGeom>
        <a:solidFill>
          <a:schemeClr val="accent2">
            <a:tint val="40000"/>
            <a:alpha val="90000"/>
            <a:hueOff val="2244906"/>
            <a:satOff val="-20744"/>
            <a:lumOff val="-2338"/>
            <a:alphaOff val="0"/>
          </a:schemeClr>
        </a:solidFill>
        <a:ln w="12700" cap="flat" cmpd="sng" algn="ctr">
          <a:solidFill>
            <a:schemeClr val="accent2">
              <a:tint val="40000"/>
              <a:alpha val="90000"/>
              <a:hueOff val="2244906"/>
              <a:satOff val="-20744"/>
              <a:lumOff val="-2338"/>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61319" tIns="161319" rIns="161319" bIns="161319" numCol="1" spcCol="1270" anchor="t" anchorCtr="0">
          <a:noAutofit/>
        </a:bodyPr>
        <a:lstStyle/>
        <a:p>
          <a:pPr marL="0" lvl="0" indent="0" algn="l" defTabSz="889000">
            <a:lnSpc>
              <a:spcPct val="90000"/>
            </a:lnSpc>
            <a:spcBef>
              <a:spcPct val="0"/>
            </a:spcBef>
            <a:spcAft>
              <a:spcPct val="35000"/>
            </a:spcAft>
            <a:buNone/>
          </a:pPr>
          <a:r>
            <a:rPr lang="en-US" sz="2000" kern="1200">
              <a:latin typeface="Arial" panose="020B0604020202020204" pitchFamily="34" charset="0"/>
              <a:cs typeface="Arial" panose="020B0604020202020204" pitchFamily="34" charset="0"/>
            </a:rPr>
            <a:t>Determine ages of children needing care</a:t>
          </a:r>
        </a:p>
      </dsp:txBody>
      <dsp:txXfrm>
        <a:off x="1750118" y="1492519"/>
        <a:ext cx="1633150" cy="2517777"/>
      </dsp:txXfrm>
    </dsp:sp>
    <dsp:sp modelId="{DBB94862-D470-4291-8971-801A8D340DE8}">
      <dsp:nvSpPr>
        <dsp:cNvPr id="0" name=""/>
        <dsp:cNvSpPr/>
      </dsp:nvSpPr>
      <dsp:spPr>
        <a:xfrm>
          <a:off x="3491058" y="1002574"/>
          <a:ext cx="1633150" cy="489945"/>
        </a:xfrm>
        <a:prstGeom prst="rect">
          <a:avLst/>
        </a:prstGeom>
        <a:gradFill rotWithShape="0">
          <a:gsLst>
            <a:gs pos="0">
              <a:schemeClr val="accent2">
                <a:hueOff val="4295743"/>
                <a:satOff val="-12329"/>
                <a:lumOff val="-19739"/>
                <a:alphaOff val="0"/>
                <a:satMod val="103000"/>
                <a:lumMod val="102000"/>
                <a:tint val="94000"/>
              </a:schemeClr>
            </a:gs>
            <a:gs pos="50000">
              <a:schemeClr val="accent2">
                <a:hueOff val="4295743"/>
                <a:satOff val="-12329"/>
                <a:lumOff val="-19739"/>
                <a:alphaOff val="0"/>
                <a:satMod val="110000"/>
                <a:lumMod val="100000"/>
                <a:shade val="100000"/>
              </a:schemeClr>
            </a:gs>
            <a:gs pos="100000">
              <a:schemeClr val="accent2">
                <a:hueOff val="4295743"/>
                <a:satOff val="-12329"/>
                <a:lumOff val="-19739"/>
                <a:alphaOff val="0"/>
                <a:lumMod val="99000"/>
                <a:satMod val="120000"/>
                <a:shade val="78000"/>
              </a:schemeClr>
            </a:gs>
          </a:gsLst>
          <a:lin ang="5400000" scaled="0"/>
        </a:gradFill>
        <a:ln w="12700" cap="flat" cmpd="sng" algn="ctr">
          <a:solidFill>
            <a:schemeClr val="accent2">
              <a:hueOff val="4295743"/>
              <a:satOff val="-12329"/>
              <a:lumOff val="-19739"/>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29055" tIns="129055" rIns="129055" bIns="129055" numCol="1" spcCol="1270" anchor="ctr" anchorCtr="0">
          <a:noAutofit/>
        </a:bodyPr>
        <a:lstStyle/>
        <a:p>
          <a:pPr marL="0" lvl="0" indent="0" algn="ctr" defTabSz="889000">
            <a:lnSpc>
              <a:spcPct val="90000"/>
            </a:lnSpc>
            <a:spcBef>
              <a:spcPct val="0"/>
            </a:spcBef>
            <a:spcAft>
              <a:spcPct val="35000"/>
            </a:spcAft>
            <a:buNone/>
          </a:pPr>
          <a:r>
            <a:rPr lang="en-US" sz="2000" kern="1200">
              <a:latin typeface="Arial" panose="020B0604020202020204" pitchFamily="34" charset="0"/>
              <a:cs typeface="Arial" panose="020B0604020202020204" pitchFamily="34" charset="0"/>
            </a:rPr>
            <a:t>Verify</a:t>
          </a:r>
        </a:p>
      </dsp:txBody>
      <dsp:txXfrm>
        <a:off x="3491058" y="1002574"/>
        <a:ext cx="1633150" cy="489945"/>
      </dsp:txXfrm>
    </dsp:sp>
    <dsp:sp modelId="{82A4EF71-C160-4AA9-96F6-3264CCDF461A}">
      <dsp:nvSpPr>
        <dsp:cNvPr id="0" name=""/>
        <dsp:cNvSpPr/>
      </dsp:nvSpPr>
      <dsp:spPr>
        <a:xfrm>
          <a:off x="3491058" y="1492519"/>
          <a:ext cx="1633150" cy="2517777"/>
        </a:xfrm>
        <a:prstGeom prst="rect">
          <a:avLst/>
        </a:prstGeom>
        <a:solidFill>
          <a:schemeClr val="accent2">
            <a:tint val="40000"/>
            <a:alpha val="90000"/>
            <a:hueOff val="4489812"/>
            <a:satOff val="-41488"/>
            <a:lumOff val="-4677"/>
            <a:alphaOff val="0"/>
          </a:schemeClr>
        </a:solidFill>
        <a:ln w="12700" cap="flat" cmpd="sng" algn="ctr">
          <a:solidFill>
            <a:schemeClr val="accent2">
              <a:tint val="40000"/>
              <a:alpha val="90000"/>
              <a:hueOff val="4489812"/>
              <a:satOff val="-41488"/>
              <a:lumOff val="-4677"/>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61319" tIns="161319" rIns="161319" bIns="161319" numCol="1" spcCol="1270" anchor="t" anchorCtr="0">
          <a:noAutofit/>
        </a:bodyPr>
        <a:lstStyle/>
        <a:p>
          <a:pPr marL="0" lvl="0" indent="0" algn="l" defTabSz="889000">
            <a:lnSpc>
              <a:spcPct val="90000"/>
            </a:lnSpc>
            <a:spcBef>
              <a:spcPct val="0"/>
            </a:spcBef>
            <a:spcAft>
              <a:spcPct val="35000"/>
            </a:spcAft>
            <a:buNone/>
          </a:pPr>
          <a:r>
            <a:rPr lang="en-US" sz="2000" kern="1200">
              <a:latin typeface="Arial" panose="020B0604020202020204" pitchFamily="34" charset="0"/>
              <a:cs typeface="Arial" panose="020B0604020202020204" pitchFamily="34" charset="0"/>
            </a:rPr>
            <a:t>Verify countable income, if income is a requirement for need</a:t>
          </a:r>
        </a:p>
      </dsp:txBody>
      <dsp:txXfrm>
        <a:off x="3491058" y="1492519"/>
        <a:ext cx="1633150" cy="2517777"/>
      </dsp:txXfrm>
    </dsp:sp>
    <dsp:sp modelId="{632B752C-F3FD-41F5-B952-62C4DFBBEC7C}">
      <dsp:nvSpPr>
        <dsp:cNvPr id="0" name=""/>
        <dsp:cNvSpPr/>
      </dsp:nvSpPr>
      <dsp:spPr>
        <a:xfrm>
          <a:off x="5231997" y="1002574"/>
          <a:ext cx="1633150" cy="489945"/>
        </a:xfrm>
        <a:prstGeom prst="rect">
          <a:avLst/>
        </a:prstGeom>
        <a:gradFill rotWithShape="0">
          <a:gsLst>
            <a:gs pos="0">
              <a:schemeClr val="accent2">
                <a:hueOff val="6443614"/>
                <a:satOff val="-18493"/>
                <a:lumOff val="-29609"/>
                <a:alphaOff val="0"/>
                <a:satMod val="103000"/>
                <a:lumMod val="102000"/>
                <a:tint val="94000"/>
              </a:schemeClr>
            </a:gs>
            <a:gs pos="50000">
              <a:schemeClr val="accent2">
                <a:hueOff val="6443614"/>
                <a:satOff val="-18493"/>
                <a:lumOff val="-29609"/>
                <a:alphaOff val="0"/>
                <a:satMod val="110000"/>
                <a:lumMod val="100000"/>
                <a:shade val="100000"/>
              </a:schemeClr>
            </a:gs>
            <a:gs pos="100000">
              <a:schemeClr val="accent2">
                <a:hueOff val="6443614"/>
                <a:satOff val="-18493"/>
                <a:lumOff val="-29609"/>
                <a:alphaOff val="0"/>
                <a:lumMod val="99000"/>
                <a:satMod val="120000"/>
                <a:shade val="78000"/>
              </a:schemeClr>
            </a:gs>
          </a:gsLst>
          <a:lin ang="5400000" scaled="0"/>
        </a:gradFill>
        <a:ln w="12700" cap="flat" cmpd="sng" algn="ctr">
          <a:solidFill>
            <a:schemeClr val="accent2">
              <a:hueOff val="6443614"/>
              <a:satOff val="-18493"/>
              <a:lumOff val="-29609"/>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29055" tIns="129055" rIns="129055" bIns="129055" numCol="1" spcCol="1270" anchor="ctr" anchorCtr="0">
          <a:noAutofit/>
        </a:bodyPr>
        <a:lstStyle/>
        <a:p>
          <a:pPr marL="0" lvl="0" indent="0" algn="ctr" defTabSz="889000">
            <a:lnSpc>
              <a:spcPct val="90000"/>
            </a:lnSpc>
            <a:spcBef>
              <a:spcPct val="0"/>
            </a:spcBef>
            <a:spcAft>
              <a:spcPct val="35000"/>
            </a:spcAft>
            <a:buNone/>
          </a:pPr>
          <a:r>
            <a:rPr lang="en-US" sz="2000" kern="1200">
              <a:latin typeface="Arial" panose="020B0604020202020204" pitchFamily="34" charset="0"/>
              <a:cs typeface="Arial" panose="020B0604020202020204" pitchFamily="34" charset="0"/>
            </a:rPr>
            <a:t>Use</a:t>
          </a:r>
        </a:p>
      </dsp:txBody>
      <dsp:txXfrm>
        <a:off x="5231997" y="1002574"/>
        <a:ext cx="1633150" cy="489945"/>
      </dsp:txXfrm>
    </dsp:sp>
    <dsp:sp modelId="{8C5DF358-7377-4735-8A71-514E20253226}">
      <dsp:nvSpPr>
        <dsp:cNvPr id="0" name=""/>
        <dsp:cNvSpPr/>
      </dsp:nvSpPr>
      <dsp:spPr>
        <a:xfrm>
          <a:off x="5231997" y="1492519"/>
          <a:ext cx="1633150" cy="2517777"/>
        </a:xfrm>
        <a:prstGeom prst="rect">
          <a:avLst/>
        </a:prstGeom>
        <a:solidFill>
          <a:schemeClr val="accent2">
            <a:tint val="40000"/>
            <a:alpha val="90000"/>
            <a:hueOff val="6734718"/>
            <a:satOff val="-62232"/>
            <a:lumOff val="-7015"/>
            <a:alphaOff val="0"/>
          </a:schemeClr>
        </a:solidFill>
        <a:ln w="12700" cap="flat" cmpd="sng" algn="ctr">
          <a:solidFill>
            <a:schemeClr val="accent2">
              <a:tint val="40000"/>
              <a:alpha val="90000"/>
              <a:hueOff val="6734718"/>
              <a:satOff val="-62232"/>
              <a:lumOff val="-7015"/>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61319" tIns="161319" rIns="161319" bIns="161319" numCol="1" spcCol="1270" anchor="t" anchorCtr="0">
          <a:noAutofit/>
        </a:bodyPr>
        <a:lstStyle/>
        <a:p>
          <a:pPr marL="0" lvl="0" indent="0" algn="l" defTabSz="889000">
            <a:lnSpc>
              <a:spcPct val="90000"/>
            </a:lnSpc>
            <a:spcBef>
              <a:spcPct val="0"/>
            </a:spcBef>
            <a:spcAft>
              <a:spcPct val="35000"/>
            </a:spcAft>
            <a:buNone/>
          </a:pPr>
          <a:r>
            <a:rPr lang="en-US" sz="2000" kern="1200">
              <a:latin typeface="Arial" panose="020B0604020202020204" pitchFamily="34" charset="0"/>
              <a:cs typeface="Arial" panose="020B0604020202020204" pitchFamily="34" charset="0"/>
            </a:rPr>
            <a:t>Use correct income conversion method (automated through NC FAST)</a:t>
          </a:r>
        </a:p>
      </dsp:txBody>
      <dsp:txXfrm>
        <a:off x="5231997" y="1492519"/>
        <a:ext cx="1633150" cy="251777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4.xml><?xml version="1.0" encoding="utf-8"?>
<dgm:layoutDef xmlns:dgm="http://schemas.openxmlformats.org/drawingml/2006/diagram" xmlns:a="http://schemas.openxmlformats.org/drawingml/2006/main"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4.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12T14:58:15.14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2,'49'0,"13"-1,1 2,92 16,-93-9,1-3,119-5,-73-3,-9 2,115 3,-188 2,1 1,40 13,-44-11,1-1,-1 0,48 3,223-11,-272 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12T14:58:19.86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0,'1621'0,"-1597"0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12T15:00:07.57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1,'1622'0,"-1599"0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12T14:54:58.67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84,'381'0,"-362"-1,1-1,37-9,-36 6,1 1,27-1,-21 5,-16 0,0 0,0-1,1 0,-1-1,0 0,22-7,-7 0,0 0,0 3,1 0,0 1,0 2,0 1,51 3,509 1,-340-3,-225 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12T14:55:06.28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1,'1730'0,"-1707"0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C40E351-804C-492A-9DB1-F6209C2680A3}" type="datetimeFigureOut">
              <a:rPr lang="en-US" smtClean="0"/>
              <a:t>2/6/2025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20D5814-21DA-4357-B5A6-577B5A13A403}" type="slidenum">
              <a:rPr lang="en-US" smtClean="0"/>
              <a:t>‹#›</a:t>
            </a:fld>
            <a:endParaRPr lang="en-US"/>
          </a:p>
        </p:txBody>
      </p:sp>
    </p:spTree>
    <p:extLst>
      <p:ext uri="{BB962C8B-B14F-4D97-AF65-F5344CB8AC3E}">
        <p14:creationId xmlns:p14="http://schemas.microsoft.com/office/powerpoint/2010/main" val="12878491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ncdhhs.gov/divisions/social-services/child-support-services"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policies.ncdhhs.gov/divisional/child-development/child-care-subsidy-services/policies/documents/ccs_ad.pdf"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www.ncdhhs.gov/divisions/social-services/child-welfare-services/adoption-and-foster-care" TargetMode="External"/><Relationship Id="rId5" Type="http://schemas.openxmlformats.org/officeDocument/2006/relationships/hyperlink" Target="htthttps://www.ncdhhs.gov/divisions/social-services/child-welfare-services" TargetMode="External"/><Relationship Id="rId4" Type="http://schemas.openxmlformats.org/officeDocument/2006/relationships/hyperlink" Target="https://www.ncdhhs.gov/divisions/social-services/child-welfare-services/child-protective-services"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181921-FF87-4AC0-B971-D46A176B590C}" type="slidenum">
              <a:rPr lang="en-US" smtClean="0"/>
              <a:t>1</a:t>
            </a:fld>
            <a:endParaRPr lang="en-US"/>
          </a:p>
        </p:txBody>
      </p:sp>
    </p:spTree>
    <p:extLst>
      <p:ext uri="{BB962C8B-B14F-4D97-AF65-F5344CB8AC3E}">
        <p14:creationId xmlns:p14="http://schemas.microsoft.com/office/powerpoint/2010/main" val="36061949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worker’s goal is to determine a representative amount and frequency of the </a:t>
            </a:r>
            <a:r>
              <a:rPr lang="en-US" i="1" dirty="0"/>
              <a:t>gross income</a:t>
            </a:r>
            <a:r>
              <a:rPr lang="en-US" dirty="0"/>
              <a:t> that is available to the household during their </a:t>
            </a:r>
            <a:r>
              <a:rPr lang="en-US" i="1" dirty="0"/>
              <a:t>certification period</a:t>
            </a:r>
            <a:r>
              <a:rPr lang="en-US" dirty="0"/>
              <a:t>.</a:t>
            </a:r>
          </a:p>
          <a:p>
            <a:endParaRPr lang="en-US" dirty="0"/>
          </a:p>
          <a:p>
            <a:r>
              <a:rPr lang="en-US" b="1" u="sng" dirty="0"/>
              <a:t>Regular ongoing:</a:t>
            </a:r>
            <a:endParaRPr lang="en-US" sz="1000" u="sng" dirty="0"/>
          </a:p>
          <a:p>
            <a:r>
              <a:rPr lang="en-US" dirty="0"/>
              <a:t>Income that the household has been or expects to receive on regular ongoing bases.</a:t>
            </a:r>
          </a:p>
          <a:p>
            <a:r>
              <a:rPr lang="en-US" dirty="0"/>
              <a:t> </a:t>
            </a:r>
          </a:p>
          <a:p>
            <a:r>
              <a:rPr lang="en-US" dirty="0"/>
              <a:t>This income can fluctuate across pay periods so the case worker should use averaging to determine the amount of </a:t>
            </a:r>
            <a:r>
              <a:rPr lang="en-US" i="1" dirty="0"/>
              <a:t>gross income</a:t>
            </a:r>
            <a:r>
              <a:rPr lang="en-US" dirty="0"/>
              <a:t> available to the household for each pay period.</a:t>
            </a:r>
          </a:p>
          <a:p>
            <a:r>
              <a:rPr lang="en-US" dirty="0"/>
              <a:t> </a:t>
            </a:r>
          </a:p>
          <a:p>
            <a:r>
              <a:rPr lang="en-US" b="1" dirty="0"/>
              <a:t>Calculation:</a:t>
            </a:r>
            <a:endParaRPr lang="en-US" dirty="0"/>
          </a:p>
          <a:p>
            <a:r>
              <a:rPr lang="en-US" dirty="0"/>
              <a:t>Averaging the </a:t>
            </a:r>
            <a:r>
              <a:rPr lang="en-US" i="1" dirty="0"/>
              <a:t>representative income</a:t>
            </a:r>
            <a:r>
              <a:rPr lang="en-US" dirty="0"/>
              <a:t> to establish an accurate representation of the income expected to be received each pay period.</a:t>
            </a:r>
          </a:p>
          <a:p>
            <a:r>
              <a:rPr lang="en-US" dirty="0"/>
              <a:t> </a:t>
            </a:r>
          </a:p>
          <a:p>
            <a:r>
              <a:rPr lang="en-US" dirty="0"/>
              <a:t>Total the </a:t>
            </a:r>
            <a:r>
              <a:rPr lang="en-US" i="1" dirty="0"/>
              <a:t>gross income</a:t>
            </a:r>
            <a:r>
              <a:rPr lang="en-US" dirty="0"/>
              <a:t> for each pay received during the </a:t>
            </a:r>
            <a:r>
              <a:rPr lang="en-US" i="1" dirty="0"/>
              <a:t>base period</a:t>
            </a:r>
            <a:r>
              <a:rPr lang="en-US" dirty="0"/>
              <a:t> and divide by the total number of pay periods to reach an average income expected to be received during the </a:t>
            </a:r>
            <a:r>
              <a:rPr lang="en-US" i="1" dirty="0"/>
              <a:t>certification period</a:t>
            </a:r>
            <a:r>
              <a:rPr lang="en-US" dirty="0"/>
              <a:t>. Do not round.</a:t>
            </a:r>
          </a:p>
          <a:p>
            <a:r>
              <a:rPr lang="en-US" dirty="0"/>
              <a:t> </a:t>
            </a:r>
          </a:p>
          <a:p>
            <a:r>
              <a:rPr lang="en-US" dirty="0"/>
              <a:t> </a:t>
            </a:r>
          </a:p>
          <a:p>
            <a:r>
              <a:rPr lang="en-US" b="1" dirty="0"/>
              <a:t>2.</a:t>
            </a:r>
            <a:r>
              <a:rPr lang="en-US" sz="400" b="1" u="sng" dirty="0"/>
              <a:t> </a:t>
            </a:r>
            <a:r>
              <a:rPr lang="en-US" sz="1000" u="sng" dirty="0"/>
              <a:t> </a:t>
            </a:r>
            <a:r>
              <a:rPr lang="en-US" b="1" u="sng" dirty="0"/>
              <a:t>New income</a:t>
            </a:r>
            <a:r>
              <a:rPr lang="en-US" b="1" dirty="0"/>
              <a:t>:</a:t>
            </a:r>
            <a:endParaRPr lang="en-US" sz="1000" dirty="0"/>
          </a:p>
          <a:p>
            <a:r>
              <a:rPr lang="en-US" dirty="0"/>
              <a:t>Income that was not previously available to the household but is now or will be available to them during their </a:t>
            </a:r>
            <a:r>
              <a:rPr lang="en-US" i="1" dirty="0"/>
              <a:t>certification period</a:t>
            </a:r>
            <a:r>
              <a:rPr lang="en-US" dirty="0"/>
              <a:t>.</a:t>
            </a:r>
          </a:p>
          <a:p>
            <a:r>
              <a:rPr lang="en-US" dirty="0"/>
              <a:t> </a:t>
            </a:r>
          </a:p>
          <a:p>
            <a:r>
              <a:rPr lang="en-US" b="1" dirty="0"/>
              <a:t>Calculation:</a:t>
            </a:r>
            <a:endParaRPr lang="en-US" dirty="0"/>
          </a:p>
          <a:p>
            <a:r>
              <a:rPr lang="en-US" dirty="0"/>
              <a:t>Use all representative (full) pays received to date to average </a:t>
            </a:r>
            <a:r>
              <a:rPr lang="en-US" i="1" dirty="0"/>
              <a:t>gross income</a:t>
            </a:r>
            <a:r>
              <a:rPr lang="en-US" dirty="0"/>
              <a:t> across pay periods.</a:t>
            </a:r>
          </a:p>
          <a:p>
            <a:r>
              <a:rPr lang="en-US" dirty="0"/>
              <a:t> </a:t>
            </a:r>
          </a:p>
          <a:p>
            <a:r>
              <a:rPr lang="en-US" dirty="0"/>
              <a:t>If no full pays have been received, use the best available information regarding the number of hours, rate of pay, and frequency of pay expected to be received over the </a:t>
            </a:r>
            <a:r>
              <a:rPr lang="en-US" i="1" dirty="0"/>
              <a:t>certification period</a:t>
            </a:r>
            <a:r>
              <a:rPr lang="en-US" dirty="0"/>
              <a:t>. </a:t>
            </a:r>
          </a:p>
          <a:p>
            <a:r>
              <a:rPr lang="en-US" dirty="0"/>
              <a:t> </a:t>
            </a:r>
          </a:p>
          <a:p>
            <a:r>
              <a:rPr lang="en-US" dirty="0"/>
              <a:t>If determining eligibility for a month the household will not receive a full month’s income it may be necessary to use actual income for that particular month and projected income for future months. This is determined by individual program requirements.</a:t>
            </a:r>
          </a:p>
          <a:p>
            <a:r>
              <a:rPr lang="en-US" dirty="0"/>
              <a:t> </a:t>
            </a:r>
          </a:p>
          <a:p>
            <a:r>
              <a:rPr lang="en-US" dirty="0"/>
              <a:t> </a:t>
            </a:r>
          </a:p>
          <a:p>
            <a:r>
              <a:rPr lang="en-US" b="1" dirty="0"/>
              <a:t>3.</a:t>
            </a:r>
            <a:r>
              <a:rPr lang="en-US" sz="400" b="1" dirty="0"/>
              <a:t> </a:t>
            </a:r>
            <a:r>
              <a:rPr lang="en-US" b="1" dirty="0"/>
              <a:t> </a:t>
            </a:r>
            <a:r>
              <a:rPr lang="en-US" b="1" u="sng" dirty="0"/>
              <a:t>Terminated income:</a:t>
            </a:r>
          </a:p>
          <a:p>
            <a:r>
              <a:rPr lang="en-US" dirty="0"/>
              <a:t>Income that the household has previously received that has terminated or will terminate during the </a:t>
            </a:r>
            <a:r>
              <a:rPr lang="en-US" i="1" dirty="0"/>
              <a:t>certification period</a:t>
            </a:r>
            <a:r>
              <a:rPr lang="en-US" dirty="0"/>
              <a:t>.</a:t>
            </a:r>
          </a:p>
          <a:p>
            <a:r>
              <a:rPr lang="en-US" dirty="0"/>
              <a:t> </a:t>
            </a:r>
          </a:p>
          <a:p>
            <a:r>
              <a:rPr lang="en-US" sz="1800" dirty="0">
                <a:solidFill>
                  <a:srgbClr val="000000"/>
                </a:solidFill>
                <a:latin typeface="Times New Roman" panose="02020603050405020304" pitchFamily="18" charset="0"/>
              </a:rPr>
              <a:t>If terminated income is reported prior to the receipt of the last pay, the last pay received is counted and the end date shall reflect the date the last pay is received. </a:t>
            </a:r>
          </a:p>
          <a:p>
            <a:r>
              <a:rPr lang="en-US" sz="1800" dirty="0">
                <a:solidFill>
                  <a:srgbClr val="000000"/>
                </a:solidFill>
                <a:latin typeface="Times New Roman" panose="02020603050405020304" pitchFamily="18" charset="0"/>
              </a:rPr>
              <a:t>	For example: Recipient reports terminated employment on 	03/13/2024. The recipient’s last pay check is expected 	on 03/29/2024. The last pay received on 03/29/2024 is counted and the income is end dated on 03/29/2024. </a:t>
            </a:r>
          </a:p>
          <a:p>
            <a:endParaRPr lang="en-US" sz="1800" dirty="0">
              <a:solidFill>
                <a:srgbClr val="000000"/>
              </a:solidFill>
              <a:latin typeface="Times New Roman" panose="02020603050405020304" pitchFamily="18" charset="0"/>
            </a:endParaRPr>
          </a:p>
          <a:p>
            <a:r>
              <a:rPr lang="en-US" sz="1800" dirty="0">
                <a:solidFill>
                  <a:srgbClr val="000000"/>
                </a:solidFill>
                <a:latin typeface="Times New Roman" panose="02020603050405020304" pitchFamily="18" charset="0"/>
              </a:rPr>
              <a:t>If terminated income is reported after the last pay has been received. The income shall be end dated the date the recipient reports the terminated income. </a:t>
            </a:r>
          </a:p>
          <a:p>
            <a:r>
              <a:rPr lang="en-US" sz="1800" dirty="0">
                <a:solidFill>
                  <a:srgbClr val="000000"/>
                </a:solidFill>
                <a:latin typeface="Times New Roman" panose="02020603050405020304" pitchFamily="18" charset="0"/>
              </a:rPr>
              <a:t>	For example: Recipient reports terminated employment on 04/15/2024. The recipient’s last pay check is expected 	on 03/29/2024. The last pay received on 03/29/2024 is counted and the income is end dated on 04/15/2024. </a:t>
            </a:r>
          </a:p>
          <a:p>
            <a:endParaRPr lang="en-US" sz="1800" dirty="0">
              <a:solidFill>
                <a:srgbClr val="000000"/>
              </a:solidFill>
              <a:latin typeface="Times New Roman" panose="02020603050405020304" pitchFamily="18" charset="0"/>
            </a:endParaRPr>
          </a:p>
          <a:p>
            <a:r>
              <a:rPr lang="en-US" sz="1800" dirty="0">
                <a:solidFill>
                  <a:srgbClr val="000000"/>
                </a:solidFill>
                <a:latin typeface="Times New Roman" panose="02020603050405020304" pitchFamily="18" charset="0"/>
              </a:rPr>
              <a:t>Client statement regarding terminated income is accepted unless it is questionable. If client statement is questionable, child care workers should request verification and must document why verification of terminated income has been requested. </a:t>
            </a:r>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10</a:t>
            </a:fld>
            <a:endParaRPr lang="en-US"/>
          </a:p>
        </p:txBody>
      </p:sp>
    </p:spTree>
    <p:extLst>
      <p:ext uri="{BB962C8B-B14F-4D97-AF65-F5344CB8AC3E}">
        <p14:creationId xmlns:p14="http://schemas.microsoft.com/office/powerpoint/2010/main" val="27259562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There are four main sources of verification that can be used when determining eligibility. </a:t>
            </a:r>
          </a:p>
          <a:p>
            <a:endParaRPr lang="en-US" b="1" dirty="0"/>
          </a:p>
          <a:p>
            <a:pPr algn="l"/>
            <a:r>
              <a:rPr lang="en-US" b="1" dirty="0"/>
              <a:t>Electronic Verifications </a:t>
            </a:r>
            <a:r>
              <a:rPr lang="en-US" sz="1800" dirty="0">
                <a:solidFill>
                  <a:srgbClr val="000000"/>
                </a:solidFill>
                <a:latin typeface="Times New Roman" panose="02020603050405020304" pitchFamily="18" charset="0"/>
              </a:rPr>
              <a:t>are the best tool for calculating gross monthly income. </a:t>
            </a:r>
            <a:r>
              <a:rPr lang="en-US" sz="1800" dirty="0">
                <a:latin typeface="Times New Roman" panose="02020603050405020304" pitchFamily="18" charset="0"/>
              </a:rPr>
              <a:t>Electronic Verification (OVS) is required for all unearned income types. Electronic matching is the primary income verification source for income received through Social Security, Division of Employment Services (DES), Unemployment Insurance Benefits (UIB), and the Work Number. Child care workers must use OLV/OVS for verification and explore unearned and/or benefit income using the verification hierarchy. ----</a:t>
            </a:r>
            <a:r>
              <a:rPr lang="en-US" sz="1800" b="1" dirty="0">
                <a:latin typeface="Times New Roman" panose="02020603050405020304" pitchFamily="18" charset="0"/>
              </a:rPr>
              <a:t>Quarterly</a:t>
            </a:r>
            <a:r>
              <a:rPr lang="en-US" sz="1800" dirty="0">
                <a:latin typeface="Times New Roman" panose="02020603050405020304" pitchFamily="18" charset="0"/>
              </a:rPr>
              <a:t> </a:t>
            </a:r>
            <a:r>
              <a:rPr lang="en-US" sz="1800" b="1" dirty="0">
                <a:latin typeface="Times New Roman" panose="02020603050405020304" pitchFamily="18" charset="0"/>
              </a:rPr>
              <a:t>ESC is not used for earned income </a:t>
            </a:r>
            <a:r>
              <a:rPr lang="en-US" sz="1800" dirty="0">
                <a:latin typeface="Times New Roman" panose="02020603050405020304" pitchFamily="18" charset="0"/>
              </a:rPr>
              <a:t>via electronic matching. </a:t>
            </a:r>
          </a:p>
          <a:p>
            <a:pPr algn="l"/>
            <a:endParaRPr lang="en-US" dirty="0"/>
          </a:p>
          <a:p>
            <a:r>
              <a:rPr lang="en-US" b="1" dirty="0"/>
              <a:t>Documentary Evidence </a:t>
            </a:r>
            <a:r>
              <a:rPr lang="en-US" dirty="0"/>
              <a:t>is evidence for income verification. It includes wage stubs, work number, award letters, banks statements, etc. The applicant has primary responsibility for providing documentary evidence to support statements on the application and to resolve any questionable information. If the applicant/recipient is unable to furnish source documents, the DSS/LPA must have the applicant/recipient’s written permission authorizing the childcare worker to contact the necessary individuals, employers or agencies to verify. Documentary evidence may be provided in person, by mail, or through an authorized representative.  Accept any reasonable documentary evidence if the verification adequately proves the information provided on the application. When documentary evidence cannot be obtained or is insufficient to make eligibility determination or determination of the correct benefit level, a collateral contact may be necessary. </a:t>
            </a:r>
          </a:p>
          <a:p>
            <a:r>
              <a:rPr lang="en-US" dirty="0"/>
              <a:t> </a:t>
            </a:r>
          </a:p>
          <a:p>
            <a:r>
              <a:rPr lang="en-US" b="1" dirty="0"/>
              <a:t>Collateral Contact</a:t>
            </a:r>
            <a:r>
              <a:rPr lang="en-US" dirty="0"/>
              <a:t>  is a person knowledgeable enough about the information needed to provide an accurate statement of verification. Examples of acceptable collateral contacts may include employers, social service agencies, migrant service agencies, who can be expected to provide accurate third-party verification. The DSS/LPA is responsible for obtaining verification from acceptable collateral contacts.</a:t>
            </a:r>
          </a:p>
          <a:p>
            <a:endParaRPr lang="en-US" b="1" dirty="0"/>
          </a:p>
          <a:p>
            <a:pPr algn="l"/>
            <a:r>
              <a:rPr lang="en-US" b="1" dirty="0"/>
              <a:t>Client’s Statement </a:t>
            </a:r>
            <a:r>
              <a:rPr lang="en-US" dirty="0"/>
              <a:t>is acceptable in some circumstances based on individual program policy unless otherwise questionable. </a:t>
            </a:r>
            <a:r>
              <a:rPr lang="en-US" sz="1800" dirty="0">
                <a:solidFill>
                  <a:srgbClr val="000000"/>
                </a:solidFill>
                <a:latin typeface="Times New Roman" panose="02020603050405020304" pitchFamily="18" charset="0"/>
              </a:rPr>
              <a:t>The following circumstances include but are not limited to </a:t>
            </a:r>
          </a:p>
          <a:p>
            <a:r>
              <a:rPr lang="en-US" sz="1800" dirty="0">
                <a:solidFill>
                  <a:srgbClr val="000000"/>
                </a:solidFill>
                <a:latin typeface="Times New Roman" panose="02020603050405020304" pitchFamily="18" charset="0"/>
              </a:rPr>
              <a:t>receiving recurring cash contributions paid to the parent, or child support that is not paid pursuant to a written agreement or court- ordered arrangement. </a:t>
            </a:r>
          </a:p>
          <a:p>
            <a:r>
              <a:rPr lang="en-US" dirty="0"/>
              <a:t>Client statement should be used as the last resort when all other avenues have been exhausted.</a:t>
            </a:r>
          </a:p>
          <a:p>
            <a:endParaRPr lang="en-US" dirty="0"/>
          </a:p>
          <a:p>
            <a:r>
              <a:rPr lang="en-US" b="1" dirty="0"/>
              <a:t>Note: The LPA/DSS must assist the applicant or household in obtaining verification as needed.</a:t>
            </a:r>
            <a:r>
              <a:rPr lang="en-US" dirty="0"/>
              <a:t> </a:t>
            </a:r>
          </a:p>
          <a:p>
            <a:endParaRPr lang="en-US" dirty="0"/>
          </a:p>
          <a:p>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11</a:t>
            </a:fld>
            <a:endParaRPr lang="en-US"/>
          </a:p>
        </p:txBody>
      </p:sp>
    </p:spTree>
    <p:extLst>
      <p:ext uri="{BB962C8B-B14F-4D97-AF65-F5344CB8AC3E}">
        <p14:creationId xmlns:p14="http://schemas.microsoft.com/office/powerpoint/2010/main" val="19068869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Child care assistance is provided to families who meet the income eligibility criteria based on the income unit. Verification can consist of:</a:t>
            </a:r>
          </a:p>
          <a:p>
            <a:pPr marL="174708" indent="-174708">
              <a:buFont typeface="Arial" panose="020B0604020202020204" pitchFamily="34" charset="0"/>
              <a:buChar char="•"/>
            </a:pPr>
            <a:r>
              <a:rPr lang="en-US"/>
              <a:t>Electronic matching which is the primary source for income received through social security, Division of Employment Services etc.</a:t>
            </a:r>
          </a:p>
          <a:p>
            <a:pPr marL="174708" indent="-174708">
              <a:buFont typeface="Arial" panose="020B0604020202020204" pitchFamily="34" charset="0"/>
              <a:buChar char="•"/>
            </a:pPr>
            <a:r>
              <a:rPr lang="en-US"/>
              <a:t>Documentary evidence such as wage stubs, work number, award letters, etc.</a:t>
            </a:r>
          </a:p>
          <a:p>
            <a:pPr marL="174708" indent="-174708">
              <a:buFont typeface="Arial" panose="020B0604020202020204" pitchFamily="34" charset="0"/>
              <a:buChar char="•"/>
            </a:pPr>
            <a:r>
              <a:rPr lang="en-US"/>
              <a:t>Collateral contacts: employers, social services agencies, any third party verification.</a:t>
            </a:r>
          </a:p>
          <a:p>
            <a:pPr marL="174708" indent="-174708">
              <a:buFont typeface="Arial" panose="020B0604020202020204" pitchFamily="34" charset="0"/>
              <a:buChar char="•"/>
            </a:pPr>
            <a:r>
              <a:rPr lang="en-US"/>
              <a:t>Applicant/recipient’s statement (last resort).</a:t>
            </a:r>
          </a:p>
          <a:p>
            <a:endParaRPr lang="en-US"/>
          </a:p>
        </p:txBody>
      </p:sp>
      <p:sp>
        <p:nvSpPr>
          <p:cNvPr id="4" name="Slide Number Placeholder 3"/>
          <p:cNvSpPr>
            <a:spLocks noGrp="1"/>
          </p:cNvSpPr>
          <p:nvPr>
            <p:ph type="sldNum" sz="quarter" idx="5"/>
          </p:nvPr>
        </p:nvSpPr>
        <p:spPr/>
        <p:txBody>
          <a:bodyPr/>
          <a:lstStyle/>
          <a:p>
            <a:fld id="{DBCC7D24-0DC9-4E9C-89C0-35D79A09D337}" type="slidenum">
              <a:rPr lang="en-US" smtClean="0"/>
              <a:t>12</a:t>
            </a:fld>
            <a:endParaRPr lang="en-US"/>
          </a:p>
        </p:txBody>
      </p:sp>
    </p:spTree>
    <p:extLst>
      <p:ext uri="{BB962C8B-B14F-4D97-AF65-F5344CB8AC3E}">
        <p14:creationId xmlns:p14="http://schemas.microsoft.com/office/powerpoint/2010/main" val="18400619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ASSESSING MONTHLY INCOME FOR DETERMINING ELIGIBILITY </a:t>
            </a:r>
          </a:p>
          <a:p>
            <a:endParaRPr lang="en-US" dirty="0"/>
          </a:p>
          <a:p>
            <a:r>
              <a:rPr lang="en-US" dirty="0"/>
              <a:t>Income is a major part of eligibility determination; all income questions require answers, even if there is no income. </a:t>
            </a:r>
          </a:p>
          <a:p>
            <a:r>
              <a:rPr lang="en-US" dirty="0"/>
              <a:t>Types of Employment or Self-employment, including Employer Details, are used to support Need Type. </a:t>
            </a:r>
          </a:p>
          <a:p>
            <a:r>
              <a:rPr lang="en-US" dirty="0"/>
              <a:t>Information about types of income (Earned, Unearned, Child Support) is used in the eligibility decision.</a:t>
            </a:r>
          </a:p>
          <a:p>
            <a:endParaRPr lang="en-US" dirty="0"/>
          </a:p>
          <a:p>
            <a:r>
              <a:rPr lang="en-US" dirty="0"/>
              <a:t>The computation of gross monthly income is made on the basis of an assessment of the family income that is anticipated during the twelve-month period following the date of application. It includes asking questions to ascertain the client’s situation, considering all sources of income and determining what income is counted for the eligibility for child care services, verifying all sources of countable income, allowing for child support payments that are paid out, and making accurate calculations. </a:t>
            </a:r>
          </a:p>
          <a:p>
            <a:endParaRPr lang="en-US" dirty="0"/>
          </a:p>
          <a:p>
            <a:r>
              <a:rPr lang="en-US" dirty="0"/>
              <a:t>The DSS/LPA needs to:</a:t>
            </a:r>
          </a:p>
          <a:p>
            <a:pPr marL="232943" indent="-232943">
              <a:buFont typeface="+mj-lt"/>
              <a:buAutoNum type="arabicPeriod"/>
            </a:pPr>
            <a:r>
              <a:rPr lang="en-US" dirty="0"/>
              <a:t>Determine family or income unit size</a:t>
            </a:r>
          </a:p>
          <a:p>
            <a:pPr marL="232943" indent="-232943">
              <a:buFont typeface="+mj-lt"/>
              <a:buAutoNum type="arabicPeriod"/>
            </a:pPr>
            <a:r>
              <a:rPr lang="en-US" dirty="0"/>
              <a:t>Determine ages of children needing care</a:t>
            </a:r>
          </a:p>
          <a:p>
            <a:pPr marL="232943" indent="-232943">
              <a:buFont typeface="+mj-lt"/>
              <a:buAutoNum type="arabicPeriod"/>
            </a:pPr>
            <a:r>
              <a:rPr lang="en-US" dirty="0"/>
              <a:t>Verify countable income, if income is requirement for need</a:t>
            </a:r>
          </a:p>
          <a:p>
            <a:pPr marL="232943" indent="-232943">
              <a:buFont typeface="+mj-lt"/>
              <a:buAutoNum type="arabicPeriod"/>
            </a:pPr>
            <a:r>
              <a:rPr lang="en-US" dirty="0"/>
              <a:t>Use correct income conversion method</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13</a:t>
            </a:fld>
            <a:endParaRPr lang="en-US"/>
          </a:p>
        </p:txBody>
      </p:sp>
    </p:spTree>
    <p:extLst>
      <p:ext uri="{BB962C8B-B14F-4D97-AF65-F5344CB8AC3E}">
        <p14:creationId xmlns:p14="http://schemas.microsoft.com/office/powerpoint/2010/main" val="40109792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latin typeface="Times New Roman" panose="02020603050405020304" pitchFamily="18" charset="0"/>
              </a:rPr>
              <a:t>Deeming from FNS: </a:t>
            </a:r>
            <a:br>
              <a:rPr lang="en-US" sz="1800" dirty="0">
                <a:solidFill>
                  <a:srgbClr val="000000"/>
                </a:solidFill>
                <a:latin typeface="Times New Roman" panose="02020603050405020304" pitchFamily="18" charset="0"/>
              </a:rPr>
            </a:br>
            <a:endParaRPr lang="en-US" sz="1800" dirty="0">
              <a:solidFill>
                <a:srgbClr val="000000"/>
              </a:solidFill>
              <a:latin typeface="Times New Roman" panose="02020603050405020304" pitchFamily="18" charset="0"/>
            </a:endParaRPr>
          </a:p>
          <a:p>
            <a:r>
              <a:rPr lang="en-US" sz="1800" dirty="0">
                <a:solidFill>
                  <a:srgbClr val="000000"/>
                </a:solidFill>
                <a:latin typeface="Times New Roman" panose="02020603050405020304" pitchFamily="18" charset="0"/>
              </a:rPr>
              <a:t>When the family actively receives benefits from FNS, the child care worker’s first step is to access the most current FNS income information from NC FAST since the income information shown in NC FAST has been verified. The following types of income that can be deemed from FNS include:</a:t>
            </a:r>
            <a:endParaRPr lang="en-US" sz="1800" dirty="0">
              <a:latin typeface="Times New Roman" panose="02020603050405020304" pitchFamily="18" charset="0"/>
            </a:endParaRPr>
          </a:p>
          <a:p>
            <a:endParaRPr lang="en-US" sz="1800" dirty="0">
              <a:latin typeface="Times New Roman" panose="02020603050405020304" pitchFamily="18" charset="0"/>
            </a:endParaRPr>
          </a:p>
          <a:p>
            <a:r>
              <a:rPr lang="en-US" sz="1800" dirty="0">
                <a:latin typeface="Times New Roman" panose="02020603050405020304" pitchFamily="18" charset="0"/>
              </a:rPr>
              <a:t>Earned Income, and </a:t>
            </a:r>
          </a:p>
          <a:p>
            <a:r>
              <a:rPr lang="en-US" sz="1800" dirty="0">
                <a:latin typeface="Times New Roman" panose="02020603050405020304" pitchFamily="18" charset="0"/>
              </a:rPr>
              <a:t>Unearned Income (excluding child support) </a:t>
            </a:r>
          </a:p>
          <a:p>
            <a:endParaRPr lang="en-US" sz="1800" dirty="0">
              <a:latin typeface="Times New Roman" panose="02020603050405020304" pitchFamily="18" charset="0"/>
            </a:endParaRPr>
          </a:p>
          <a:p>
            <a:r>
              <a:rPr lang="en-US" sz="1800" dirty="0">
                <a:latin typeface="Times New Roman" panose="02020603050405020304" pitchFamily="18" charset="0"/>
              </a:rPr>
              <a:t>The child care worker must complete the guided interview using the information obtained from FNS. The childcare worker cannot require the applicant to provide additional income information. However, if the applicant voluntarily provides more current information, the new information must be verified following SCCA policy. In the following situations, income is NOT deemed from FNS: </a:t>
            </a:r>
          </a:p>
          <a:p>
            <a:endParaRPr lang="en-US" sz="1800" dirty="0">
              <a:latin typeface="Times New Roman" panose="02020603050405020304" pitchFamily="18" charset="0"/>
            </a:endParaRPr>
          </a:p>
          <a:p>
            <a:r>
              <a:rPr lang="en-US" sz="1800" dirty="0">
                <a:latin typeface="Times New Roman" panose="02020603050405020304" pitchFamily="18" charset="0"/>
              </a:rPr>
              <a:t>Non-representative income </a:t>
            </a:r>
          </a:p>
          <a:p>
            <a:r>
              <a:rPr lang="en-US" sz="1800" dirty="0">
                <a:latin typeface="Times New Roman" panose="02020603050405020304" pitchFamily="18" charset="0"/>
              </a:rPr>
              <a:t>Lottery or gambling winnings </a:t>
            </a:r>
          </a:p>
          <a:p>
            <a:r>
              <a:rPr lang="en-US" sz="1800" dirty="0">
                <a:latin typeface="Times New Roman" panose="02020603050405020304" pitchFamily="18" charset="0"/>
              </a:rPr>
              <a:t>Self-Employment Income </a:t>
            </a:r>
          </a:p>
          <a:p>
            <a:r>
              <a:rPr lang="en-US" dirty="0"/>
              <a:t>Child Support </a:t>
            </a:r>
          </a:p>
        </p:txBody>
      </p:sp>
      <p:sp>
        <p:nvSpPr>
          <p:cNvPr id="4" name="Slide Number Placeholder 3"/>
          <p:cNvSpPr>
            <a:spLocks noGrp="1"/>
          </p:cNvSpPr>
          <p:nvPr>
            <p:ph type="sldNum" sz="quarter" idx="5"/>
          </p:nvPr>
        </p:nvSpPr>
        <p:spPr/>
        <p:txBody>
          <a:bodyPr/>
          <a:lstStyle/>
          <a:p>
            <a:fld id="{DBCC7D24-0DC9-4E9C-89C0-35D79A09D337}" type="slidenum">
              <a:rPr lang="en-US" smtClean="0"/>
              <a:t>14</a:t>
            </a:fld>
            <a:endParaRPr lang="en-US"/>
          </a:p>
        </p:txBody>
      </p:sp>
    </p:spTree>
    <p:extLst>
      <p:ext uri="{BB962C8B-B14F-4D97-AF65-F5344CB8AC3E}">
        <p14:creationId xmlns:p14="http://schemas.microsoft.com/office/powerpoint/2010/main" val="22305253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solidFill>
                <a:srgbClr val="000000"/>
              </a:solidFill>
              <a:latin typeface="Times New Roman" panose="02020603050405020304" pitchFamily="18" charset="0"/>
            </a:endParaRPr>
          </a:p>
          <a:p>
            <a:r>
              <a:rPr lang="en-US" sz="1800" dirty="0">
                <a:solidFill>
                  <a:srgbClr val="000000"/>
                </a:solidFill>
                <a:latin typeface="Times New Roman" panose="02020603050405020304" pitchFamily="18" charset="0"/>
              </a:rPr>
              <a:t>Income that the household has been or expects to receive on a regular, ongoing basis. This income can fluctuate across pay periods, so the child care worker should use all representative (full) pay received in the base period to average gross income across pay periods to determine the amount of gross income available to the household for each pay period. </a:t>
            </a:r>
          </a:p>
          <a:p>
            <a:endParaRPr lang="en-US" sz="1800" dirty="0">
              <a:solidFill>
                <a:srgbClr val="000000"/>
              </a:solidFill>
              <a:latin typeface="Times New Roman" panose="02020603050405020304" pitchFamily="18" charset="0"/>
            </a:endParaRPr>
          </a:p>
          <a:p>
            <a:pPr algn="l"/>
            <a:endParaRPr lang="en-US" dirty="0">
              <a:solidFill>
                <a:srgbClr val="000000"/>
              </a:solidFill>
              <a:latin typeface="Times New Roman" panose="02020603050405020304" pitchFamily="18" charset="0"/>
            </a:endParaRPr>
          </a:p>
          <a:p>
            <a:r>
              <a:rPr lang="en-US" dirty="0">
                <a:solidFill>
                  <a:srgbClr val="000000"/>
                </a:solidFill>
                <a:latin typeface="Times New Roman" panose="02020603050405020304" pitchFamily="18" charset="0"/>
              </a:rPr>
              <a:t>Calculation: averaging the representative income to establish an accurate representation of the income expected to be received each pay period. </a:t>
            </a:r>
          </a:p>
          <a:p>
            <a:endParaRPr lang="en-US" dirty="0">
              <a:solidFill>
                <a:srgbClr val="000000"/>
              </a:solidFill>
              <a:latin typeface="Times New Roman" panose="02020603050405020304" pitchFamily="18" charset="0"/>
            </a:endParaRPr>
          </a:p>
          <a:p>
            <a:r>
              <a:rPr lang="en-US" dirty="0">
                <a:solidFill>
                  <a:srgbClr val="000000"/>
                </a:solidFill>
                <a:latin typeface="Times New Roman" panose="02020603050405020304" pitchFamily="18" charset="0"/>
              </a:rPr>
              <a:t>Determine the total gross income for each pay stub received during the base period. </a:t>
            </a:r>
          </a:p>
          <a:p>
            <a:endParaRPr lang="en-US" dirty="0">
              <a:solidFill>
                <a:srgbClr val="000000"/>
              </a:solidFill>
              <a:latin typeface="Times New Roman" panose="02020603050405020304" pitchFamily="18" charset="0"/>
            </a:endParaRPr>
          </a:p>
          <a:p>
            <a:r>
              <a:rPr lang="en-US" dirty="0">
                <a:solidFill>
                  <a:srgbClr val="000000"/>
                </a:solidFill>
                <a:latin typeface="Times New Roman" panose="02020603050405020304" pitchFamily="18" charset="0"/>
              </a:rPr>
              <a:t>Determine the number of pay dates. </a:t>
            </a:r>
          </a:p>
          <a:p>
            <a:endParaRPr lang="en-US" dirty="0">
              <a:solidFill>
                <a:srgbClr val="000000"/>
              </a:solidFill>
              <a:latin typeface="Times New Roman" panose="02020603050405020304" pitchFamily="18" charset="0"/>
            </a:endParaRPr>
          </a:p>
          <a:p>
            <a:r>
              <a:rPr lang="en-US" dirty="0">
                <a:solidFill>
                  <a:srgbClr val="000000"/>
                </a:solidFill>
                <a:latin typeface="Times New Roman" panose="02020603050405020304" pitchFamily="18" charset="0"/>
              </a:rPr>
              <a:t>Divide the total gross income by the number of pay dates; do not round. </a:t>
            </a:r>
          </a:p>
          <a:p>
            <a:pPr defTabSz="931774">
              <a:defRPr/>
            </a:pPr>
            <a:endParaRPr lang="en-US" dirty="0"/>
          </a:p>
          <a:p>
            <a:pPr defTabSz="931774">
              <a:defRPr/>
            </a:pPr>
            <a:r>
              <a:rPr lang="en-US" sz="1800" dirty="0">
                <a:solidFill>
                  <a:srgbClr val="000000"/>
                </a:solidFill>
                <a:latin typeface="Times New Roman" panose="02020603050405020304" pitchFamily="18" charset="0"/>
              </a:rPr>
              <a:t>The following formula is used to convert average incomes to a monthly amount: </a:t>
            </a:r>
            <a:endParaRPr lang="en-US" sz="1800" dirty="0"/>
          </a:p>
          <a:p>
            <a:pPr algn="l"/>
            <a:endParaRPr lang="en-US" sz="1800" dirty="0">
              <a:solidFill>
                <a:srgbClr val="000000"/>
              </a:solidFill>
              <a:latin typeface="Times New Roman" panose="02020603050405020304" pitchFamily="18" charset="0"/>
            </a:endParaRPr>
          </a:p>
          <a:p>
            <a:r>
              <a:rPr lang="en-US" sz="1800" dirty="0">
                <a:solidFill>
                  <a:srgbClr val="000000"/>
                </a:solidFill>
                <a:latin typeface="Times New Roman" panose="02020603050405020304" pitchFamily="18" charset="0"/>
              </a:rPr>
              <a:t>If received weekly, multiply by 4.3 </a:t>
            </a:r>
          </a:p>
          <a:p>
            <a:r>
              <a:rPr lang="en-US" sz="1800" dirty="0">
                <a:solidFill>
                  <a:srgbClr val="000000"/>
                </a:solidFill>
                <a:latin typeface="Times New Roman" panose="02020603050405020304" pitchFamily="18" charset="0"/>
              </a:rPr>
              <a:t>If received biweekly, multiply by 2.15 </a:t>
            </a:r>
          </a:p>
          <a:p>
            <a:r>
              <a:rPr lang="en-US" sz="1800" dirty="0">
                <a:solidFill>
                  <a:srgbClr val="000000"/>
                </a:solidFill>
                <a:latin typeface="Times New Roman" panose="02020603050405020304" pitchFamily="18" charset="0"/>
              </a:rPr>
              <a:t>If received semi-monthly, multiply by 2 </a:t>
            </a:r>
          </a:p>
          <a:p>
            <a:r>
              <a:rPr lang="en-US" sz="1800" dirty="0">
                <a:solidFill>
                  <a:srgbClr val="000000"/>
                </a:solidFill>
                <a:latin typeface="Times New Roman" panose="02020603050405020304" pitchFamily="18" charset="0"/>
              </a:rPr>
              <a:t>If received quarterly, divide by 3 </a:t>
            </a:r>
          </a:p>
          <a:p>
            <a:r>
              <a:rPr lang="en-US" sz="1800" dirty="0">
                <a:solidFill>
                  <a:srgbClr val="000000"/>
                </a:solidFill>
                <a:latin typeface="Times New Roman" panose="02020603050405020304" pitchFamily="18" charset="0"/>
              </a:rPr>
              <a:t>If received monthly, use the monthly gross </a:t>
            </a:r>
          </a:p>
          <a:p>
            <a:r>
              <a:rPr lang="en-US" sz="1800" dirty="0">
                <a:solidFill>
                  <a:srgbClr val="000000"/>
                </a:solidFill>
                <a:latin typeface="Times New Roman" panose="02020603050405020304" pitchFamily="18" charset="0"/>
              </a:rPr>
              <a:t>If received semi-annually, divide by 6 </a:t>
            </a:r>
          </a:p>
          <a:p>
            <a:endParaRPr lang="en-US" sz="1800" dirty="0">
              <a:solidFill>
                <a:srgbClr val="000000"/>
              </a:solidFill>
              <a:latin typeface="Times New Roman" panose="02020603050405020304" pitchFamily="18" charset="0"/>
            </a:endParaRPr>
          </a:p>
          <a:p>
            <a:pPr defTabSz="931774">
              <a:defRPr/>
            </a:pPr>
            <a:endParaRPr lang="en-US" dirty="0"/>
          </a:p>
          <a:p>
            <a:pPr defTabSz="931774">
              <a:defRPr/>
            </a:pPr>
            <a:r>
              <a:rPr lang="en-US" dirty="0"/>
              <a:t>The DSS/LPA staff should collect all pay documentation for the entire base period upon application for assistance and at redetermination of eligibility.</a:t>
            </a:r>
          </a:p>
          <a:p>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15</a:t>
            </a:fld>
            <a:endParaRPr lang="en-US"/>
          </a:p>
        </p:txBody>
      </p:sp>
    </p:spTree>
    <p:extLst>
      <p:ext uri="{BB962C8B-B14F-4D97-AF65-F5344CB8AC3E}">
        <p14:creationId xmlns:p14="http://schemas.microsoft.com/office/powerpoint/2010/main" val="36880711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CC7D24-0DC9-4E9C-89C0-35D79A09D337}" type="slidenum">
              <a:rPr lang="en-US" smtClean="0"/>
              <a:t>16</a:t>
            </a:fld>
            <a:endParaRPr lang="en-US"/>
          </a:p>
        </p:txBody>
      </p:sp>
    </p:spTree>
    <p:extLst>
      <p:ext uri="{BB962C8B-B14F-4D97-AF65-F5344CB8AC3E}">
        <p14:creationId xmlns:p14="http://schemas.microsoft.com/office/powerpoint/2010/main" val="11488381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When income is a condition of eligibility for SCCA, it is necessary to determine the number of persons in the individual’s income unit, ages of children, and the amount of the gross income available to that income unit.</a:t>
            </a:r>
          </a:p>
          <a:p>
            <a:pPr defTabSz="931774">
              <a:defRPr/>
            </a:pPr>
            <a:endParaRPr lang="en-US"/>
          </a:p>
          <a:p>
            <a:pPr defTabSz="931774">
              <a:defRPr/>
            </a:pPr>
            <a:r>
              <a:rPr lang="en-US"/>
              <a:t>Child care assistance that is provided to individuals with regard to income cannot exceed the state’s maximum income eligibility limit for the number of persons in that income unit.  Refer to SCCA DCDL 2024 - #05for the current Maximum Income Eligibility Limits effective 07/01/2024. </a:t>
            </a:r>
          </a:p>
          <a:p>
            <a:endParaRPr lang="en-US"/>
          </a:p>
          <a:p>
            <a:pPr lvl="0"/>
            <a:r>
              <a:rPr lang="en-US" sz="2000"/>
              <a:t>Rule </a:t>
            </a:r>
            <a:r>
              <a:rPr lang="en-US" sz="2000">
                <a:latin typeface="Arial Narrow" panose="020B0606020202030204" pitchFamily="34" charset="0"/>
                <a:ea typeface="+mj-ea"/>
                <a:cs typeface="+mj-cs"/>
              </a:rPr>
              <a:t>10A NCAC 10.1006 </a:t>
            </a:r>
            <a:r>
              <a:rPr lang="en-US" sz="2000"/>
              <a:t>states an individual who applies for child care assistance shall provide to the LPA verification of the amount and sources of their countable income as set for in 10A NCAC 10.1002. </a:t>
            </a:r>
            <a:r>
              <a:rPr lang="en-US" sz="2000">
                <a:latin typeface="Arial Narrow" panose="020B0606020202030204" pitchFamily="34" charset="0"/>
              </a:rPr>
              <a:t>Information regarding the amount and source of income that must be verified is discussed further in this module.</a:t>
            </a:r>
            <a:endParaRPr lang="en-US"/>
          </a:p>
          <a:p>
            <a:endParaRPr lang="en-US"/>
          </a:p>
          <a:p>
            <a:r>
              <a:rPr lang="en-US"/>
              <a:t>The computation of gross monthly income is made on the basis of an assessment of the family income that is anticipated during the twelve-month period. It includes asking questions to ascertain the client’s situation, considering all sources of income and determining what income is counted for the eligibility for child care assistance, verifying all sources of countable income, and making accurate calculations. </a:t>
            </a:r>
          </a:p>
        </p:txBody>
      </p:sp>
      <p:sp>
        <p:nvSpPr>
          <p:cNvPr id="4" name="Slide Number Placeholder 3"/>
          <p:cNvSpPr>
            <a:spLocks noGrp="1"/>
          </p:cNvSpPr>
          <p:nvPr>
            <p:ph type="sldNum" sz="quarter" idx="5"/>
          </p:nvPr>
        </p:nvSpPr>
        <p:spPr/>
        <p:txBody>
          <a:bodyPr/>
          <a:lstStyle/>
          <a:p>
            <a:fld id="{DBCC7D24-0DC9-4E9C-89C0-35D79A09D337}" type="slidenum">
              <a:rPr lang="en-US" smtClean="0"/>
              <a:t>17</a:t>
            </a:fld>
            <a:endParaRPr lang="en-US"/>
          </a:p>
        </p:txBody>
      </p:sp>
    </p:spTree>
    <p:extLst>
      <p:ext uri="{BB962C8B-B14F-4D97-AF65-F5344CB8AC3E}">
        <p14:creationId xmlns:p14="http://schemas.microsoft.com/office/powerpoint/2010/main" val="32260819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pPr>
            <a:r>
              <a:rPr lang="en-US">
                <a:ea typeface="Times New Roman" panose="02020603050405020304" pitchFamily="18" charset="0"/>
                <a:cs typeface="Times New Roman" panose="02020603050405020304" pitchFamily="18" charset="0"/>
              </a:rPr>
              <a:t>Payments made by the </a:t>
            </a:r>
            <a:r>
              <a:rPr lang="en-US" b="0">
                <a:latin typeface="+mn-lt"/>
                <a:ea typeface="Times New Roman" panose="02020603050405020304" pitchFamily="18" charset="0"/>
                <a:cs typeface="Times New Roman" panose="02020603050405020304" pitchFamily="18" charset="0"/>
              </a:rPr>
              <a:t>non-custodial</a:t>
            </a:r>
            <a:r>
              <a:rPr lang="en-US">
                <a:ea typeface="Times New Roman" panose="02020603050405020304" pitchFamily="18" charset="0"/>
                <a:cs typeface="Times New Roman" panose="02020603050405020304" pitchFamily="18" charset="0"/>
              </a:rPr>
              <a:t> parent to the creditor / vendor (on behalf of the parent / responsible adult) are countable. Includes rent, mortgage payments, utilities, vehicle payments, payments for insurance other than health/medical insurance.</a:t>
            </a:r>
            <a:endParaRPr lang="en-US">
              <a:ea typeface="Calibri" panose="020F0502020204030204" pitchFamily="34" charset="0"/>
              <a:cs typeface="Times New Roman" panose="02020603050405020304" pitchFamily="18" charset="0"/>
            </a:endParaRPr>
          </a:p>
          <a:p>
            <a:pPr marL="931774">
              <a:lnSpc>
                <a:spcPct val="115000"/>
              </a:lnSpc>
            </a:pPr>
            <a:r>
              <a:rPr lang="en-US">
                <a:ea typeface="Times New Roman" panose="02020603050405020304" pitchFamily="18" charset="0"/>
                <a:cs typeface="Times New Roman" panose="02020603050405020304" pitchFamily="18" charset="0"/>
              </a:rPr>
              <a:t> </a:t>
            </a:r>
            <a:endParaRPr lang="en-US">
              <a:ea typeface="Calibri" panose="020F0502020204030204" pitchFamily="34" charset="0"/>
              <a:cs typeface="Times New Roman" panose="02020603050405020304" pitchFamily="18" charset="0"/>
            </a:endParaRPr>
          </a:p>
          <a:p>
            <a:pPr>
              <a:lnSpc>
                <a:spcPct val="115000"/>
              </a:lnSpc>
            </a:pPr>
            <a:r>
              <a:rPr lang="en-US">
                <a:ea typeface="Times New Roman" panose="02020603050405020304" pitchFamily="18" charset="0"/>
                <a:cs typeface="Times New Roman" panose="02020603050405020304" pitchFamily="18" charset="0"/>
              </a:rPr>
              <a:t>Include direct and indirect payments (State Child Support Enforcement) for children under 19 living in home.</a:t>
            </a:r>
          </a:p>
          <a:p>
            <a:pPr>
              <a:lnSpc>
                <a:spcPct val="115000"/>
              </a:lnSpc>
            </a:pPr>
            <a:endParaRPr lang="en-US" strike="sngStrike">
              <a:ea typeface="Calibri" panose="020F0502020204030204" pitchFamily="34" charset="0"/>
              <a:cs typeface="Times New Roman" panose="02020603050405020304" pitchFamily="18" charset="0"/>
            </a:endParaRPr>
          </a:p>
          <a:p>
            <a:pPr>
              <a:lnSpc>
                <a:spcPct val="115000"/>
              </a:lnSpc>
            </a:pPr>
            <a:r>
              <a:rPr lang="en-US">
                <a:ea typeface="Calibri" panose="020F0502020204030204" pitchFamily="34" charset="0"/>
                <a:cs typeface="Times New Roman" panose="02020603050405020304" pitchFamily="18" charset="0"/>
              </a:rPr>
              <a:t>Applicant/recipients whose children are not receiving child support should be encouraged to seek the assistance of the local </a:t>
            </a:r>
            <a:r>
              <a:rPr lang="en-US" u="sng">
                <a:solidFill>
                  <a:srgbClr val="0563C1"/>
                </a:solidFill>
                <a:ea typeface="Times New Roman" panose="02020603050405020304" pitchFamily="18" charset="0"/>
                <a:cs typeface="Times New Roman" panose="02020603050405020304" pitchFamily="18" charset="0"/>
                <a:hlinkClick r:id="rId3"/>
              </a:rPr>
              <a:t>Child Support Services Office</a:t>
            </a:r>
            <a:r>
              <a:rPr lang="en-US">
                <a:solidFill>
                  <a:srgbClr val="0070C0"/>
                </a:solidFill>
                <a:ea typeface="Calibri" panose="020F0502020204030204" pitchFamily="34" charset="0"/>
                <a:cs typeface="Times New Roman" panose="02020603050405020304" pitchFamily="18" charset="0"/>
              </a:rPr>
              <a:t> </a:t>
            </a:r>
            <a:r>
              <a:rPr lang="en-US">
                <a:ea typeface="Calibri" panose="020F0502020204030204" pitchFamily="34" charset="0"/>
                <a:cs typeface="Times New Roman" panose="02020603050405020304" pitchFamily="18" charset="0"/>
              </a:rPr>
              <a:t>in obtaining child support payments from the child’s absent parent(s).  However, this shall not be a condition of eligibility for receiving child care assistance.  </a:t>
            </a:r>
          </a:p>
          <a:p>
            <a:pPr>
              <a:lnSpc>
                <a:spcPct val="115000"/>
              </a:lnSpc>
            </a:pPr>
            <a:r>
              <a:rPr lang="en-US">
                <a:ea typeface="Calibri" panose="020F0502020204030204" pitchFamily="34" charset="0"/>
                <a:cs typeface="Times New Roman" panose="02020603050405020304" pitchFamily="18" charset="0"/>
              </a:rPr>
              <a:t> </a:t>
            </a:r>
          </a:p>
          <a:p>
            <a:pPr>
              <a:lnSpc>
                <a:spcPct val="115000"/>
              </a:lnSpc>
            </a:pPr>
            <a:r>
              <a:rPr lang="en-US">
                <a:ea typeface="Calibri" panose="020F0502020204030204" pitchFamily="34" charset="0"/>
                <a:cs typeface="Times New Roman" panose="02020603050405020304" pitchFamily="18" charset="0"/>
              </a:rPr>
              <a:t>The worker should try to obtain a written statement from the absent parent before taking recipient’s statement of child support.  </a:t>
            </a:r>
          </a:p>
          <a:p>
            <a:endParaRPr lang="en-US">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DBCC7D24-0DC9-4E9C-89C0-35D79A09D337}" type="slidenum">
              <a:rPr lang="en-US" smtClean="0"/>
              <a:t>18</a:t>
            </a:fld>
            <a:endParaRPr lang="en-US"/>
          </a:p>
        </p:txBody>
      </p:sp>
    </p:spTree>
    <p:extLst>
      <p:ext uri="{BB962C8B-B14F-4D97-AF65-F5344CB8AC3E}">
        <p14:creationId xmlns:p14="http://schemas.microsoft.com/office/powerpoint/2010/main" val="16983999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800">
              <a:solidFill>
                <a:srgbClr val="000000"/>
              </a:solidFill>
              <a:latin typeface="Times New Roman" panose="02020603050405020304" pitchFamily="18" charset="0"/>
            </a:endParaRPr>
          </a:p>
          <a:p>
            <a:r>
              <a:rPr lang="en-US" sz="1800">
                <a:solidFill>
                  <a:srgbClr val="000000"/>
                </a:solidFill>
                <a:latin typeface="Times New Roman" panose="02020603050405020304" pitchFamily="18" charset="0"/>
              </a:rPr>
              <a:t>1. In-Kind donations paid to the parent or directly to the creditor on the parent’s behalf by the non-custodial parent is countable income. Child care workers must use the 3-month base period. </a:t>
            </a:r>
          </a:p>
          <a:p>
            <a:endParaRPr lang="en-US" sz="1800">
              <a:solidFill>
                <a:srgbClr val="000000"/>
              </a:solidFill>
              <a:latin typeface="Times New Roman" panose="02020603050405020304" pitchFamily="18" charset="0"/>
            </a:endParaRPr>
          </a:p>
          <a:p>
            <a:r>
              <a:rPr lang="en-US" sz="1800">
                <a:solidFill>
                  <a:srgbClr val="000000"/>
                </a:solidFill>
                <a:latin typeface="Times New Roman" panose="02020603050405020304" pitchFamily="18" charset="0"/>
              </a:rPr>
              <a:t>2. Countable child support payments made by the non-custodial parent to the creditor / vendor on behalf of the applicant/responsible adult include: rent, mortgage payments, </a:t>
            </a:r>
          </a:p>
          <a:p>
            <a:r>
              <a:rPr lang="en-US" sz="1800">
                <a:solidFill>
                  <a:srgbClr val="000000"/>
                </a:solidFill>
                <a:latin typeface="Times New Roman" panose="02020603050405020304" pitchFamily="18" charset="0"/>
              </a:rPr>
              <a:t>utilities,  vehicle payments, and  payments for insurance other than health/medical insurance. </a:t>
            </a:r>
          </a:p>
          <a:p>
            <a:r>
              <a:rPr lang="en-US" sz="1800">
                <a:solidFill>
                  <a:srgbClr val="000000"/>
                </a:solidFill>
                <a:latin typeface="Times New Roman" panose="02020603050405020304" pitchFamily="18" charset="0"/>
              </a:rPr>
              <a:t>school tuition, camps, lessons, and afterschool activities </a:t>
            </a:r>
          </a:p>
          <a:p>
            <a:endParaRPr lang="en-US" sz="1800">
              <a:solidFill>
                <a:srgbClr val="000000"/>
              </a:solidFill>
              <a:latin typeface="Times New Roman" panose="02020603050405020304" pitchFamily="18" charset="0"/>
            </a:endParaRPr>
          </a:p>
          <a:p>
            <a:r>
              <a:rPr lang="en-US" sz="1800">
                <a:solidFill>
                  <a:srgbClr val="000000"/>
                </a:solidFill>
                <a:latin typeface="Times New Roman" panose="02020603050405020304" pitchFamily="18" charset="0"/>
              </a:rPr>
              <a:t>3. Non-countable items purchased by the non-custodial parent includes: diapers, </a:t>
            </a:r>
          </a:p>
          <a:p>
            <a:r>
              <a:rPr lang="en-US" sz="1800">
                <a:solidFill>
                  <a:srgbClr val="000000"/>
                </a:solidFill>
                <a:latin typeface="Times New Roman" panose="02020603050405020304" pitchFamily="18" charset="0"/>
              </a:rPr>
              <a:t>clothes, and </a:t>
            </a:r>
          </a:p>
          <a:p>
            <a:r>
              <a:rPr lang="en-US" sz="1800">
                <a:solidFill>
                  <a:srgbClr val="000000"/>
                </a:solidFill>
                <a:latin typeface="Times New Roman" panose="02020603050405020304" pitchFamily="18" charset="0"/>
              </a:rPr>
              <a:t>baby food. </a:t>
            </a:r>
          </a:p>
          <a:p>
            <a:endParaRPr lang="en-US" sz="1800">
              <a:solidFill>
                <a:srgbClr val="000000"/>
              </a:solidFill>
              <a:latin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BCC7D24-0DC9-4E9C-89C0-35D79A09D337}" type="slidenum">
              <a:rPr lang="en-US" smtClean="0"/>
              <a:t>19</a:t>
            </a:fld>
            <a:endParaRPr lang="en-US"/>
          </a:p>
        </p:txBody>
      </p:sp>
    </p:spTree>
    <p:extLst>
      <p:ext uri="{BB962C8B-B14F-4D97-AF65-F5344CB8AC3E}">
        <p14:creationId xmlns:p14="http://schemas.microsoft.com/office/powerpoint/2010/main" val="23580213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181921-FF87-4AC0-B971-D46A176B590C}" type="slidenum">
              <a:rPr lang="en-US" smtClean="0"/>
              <a:t>2</a:t>
            </a:fld>
            <a:endParaRPr lang="en-US"/>
          </a:p>
        </p:txBody>
      </p:sp>
    </p:spTree>
    <p:extLst>
      <p:ext uri="{BB962C8B-B14F-4D97-AF65-F5344CB8AC3E}">
        <p14:creationId xmlns:p14="http://schemas.microsoft.com/office/powerpoint/2010/main" val="5013222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latin typeface="Times New Roman" panose="02020603050405020304" pitchFamily="18" charset="0"/>
              </a:rPr>
              <a:t>If child support is received, the base period is three (3) months prior to the month of application or redetermination (date received in agency) if representative. The child care worker must review the payments issued during the 3-month period to determine the number of representative payments and then average the amount received over a period of three (3) months. </a:t>
            </a:r>
          </a:p>
          <a:p>
            <a:endParaRPr lang="en-US" sz="1800" dirty="0">
              <a:solidFill>
                <a:srgbClr val="000000"/>
              </a:solidFill>
              <a:latin typeface="Times New Roman" panose="02020603050405020304" pitchFamily="18" charset="0"/>
            </a:endParaRPr>
          </a:p>
          <a:p>
            <a:r>
              <a:rPr lang="en-US" sz="1800" dirty="0">
                <a:effectLst/>
                <a:latin typeface="Arial Narrow" panose="020B0606020202030204" pitchFamily="34" charset="0"/>
                <a:ea typeface="Times New Roman" panose="02020603050405020304" pitchFamily="18" charset="0"/>
                <a:cs typeface="Arial" panose="020B0604020202020204" pitchFamily="34" charset="0"/>
              </a:rPr>
              <a:t>When verifying child support payments in the online verification system (OVS), always use the three-month base period and the amounts shown for the months in the base period. If the base period is August, September, and October, and OVS shows child support issued on July 31, do not count the support from July 31 in the month of August. Only count the support shown for the three months. The subsidy section decided that would be best because the date to determine when the client will receive the actual child support could be confusing. </a:t>
            </a:r>
            <a:endParaRPr lang="en-US" sz="1800" dirty="0">
              <a:effectLst/>
              <a:latin typeface="Arial Narrow" panose="020B0606020202030204" pitchFamily="34" charset="0"/>
              <a:ea typeface="Times New Roman" panose="02020603050405020304" pitchFamily="18" charset="0"/>
              <a:cs typeface="Times New Roman" panose="02020603050405020304" pitchFamily="18" charset="0"/>
            </a:endParaRPr>
          </a:p>
          <a:p>
            <a:endParaRPr lang="en-US" sz="1800" dirty="0">
              <a:solidFill>
                <a:srgbClr val="000000"/>
              </a:solidFill>
              <a:latin typeface="Times New Roman" panose="02020603050405020304" pitchFamily="18" charset="0"/>
            </a:endParaRPr>
          </a:p>
          <a:p>
            <a:endParaRPr lang="en-US" sz="1800" dirty="0">
              <a:solidFill>
                <a:srgbClr val="000000"/>
              </a:solidFill>
              <a:latin typeface="Times New Roman" panose="02020603050405020304" pitchFamily="18" charset="0"/>
            </a:endParaRPr>
          </a:p>
          <a:p>
            <a:r>
              <a:rPr lang="en-US" sz="1800" dirty="0">
                <a:solidFill>
                  <a:srgbClr val="000000"/>
                </a:solidFill>
                <a:latin typeface="Times New Roman" panose="02020603050405020304" pitchFamily="18" charset="0"/>
              </a:rPr>
              <a:t>If child support payments are received weekly, child care workers are </a:t>
            </a:r>
            <a:r>
              <a:rPr lang="en-US" sz="1800" b="1" u="sng" dirty="0">
                <a:solidFill>
                  <a:srgbClr val="000000"/>
                </a:solidFill>
                <a:latin typeface="Times New Roman" panose="02020603050405020304" pitchFamily="18" charset="0"/>
              </a:rPr>
              <a:t>not to convert the weekly payments to a monthly payment. </a:t>
            </a:r>
            <a:r>
              <a:rPr lang="en-US" sz="1800" dirty="0">
                <a:solidFill>
                  <a:srgbClr val="000000"/>
                </a:solidFill>
                <a:latin typeface="Times New Roman" panose="02020603050405020304" pitchFamily="18" charset="0"/>
              </a:rPr>
              <a:t>Child care workers must calculate the sum of all child support payments received in the three (3) month base period and take the average by dividing the sum by three (3). </a:t>
            </a:r>
          </a:p>
          <a:p>
            <a:endParaRPr lang="en-US" sz="1800" dirty="0">
              <a:solidFill>
                <a:srgbClr val="000000"/>
              </a:solidFill>
              <a:latin typeface="Times New Roman" panose="02020603050405020304" pitchFamily="18" charset="0"/>
            </a:endParaRPr>
          </a:p>
          <a:p>
            <a:r>
              <a:rPr lang="en-US" sz="1800" dirty="0">
                <a:solidFill>
                  <a:srgbClr val="000000"/>
                </a:solidFill>
                <a:latin typeface="Times New Roman" panose="02020603050405020304" pitchFamily="18" charset="0"/>
              </a:rPr>
              <a:t>If child support received is based on a new order, and no payments have been received yet, do not project. A new order with payment in the base period requires the child care worker to divide by last three months. </a:t>
            </a:r>
          </a:p>
          <a:p>
            <a:endParaRPr lang="en-US" sz="1800" dirty="0">
              <a:solidFill>
                <a:srgbClr val="000000"/>
              </a:solidFill>
              <a:latin typeface="Times New Roman" panose="02020603050405020304" pitchFamily="18" charset="0"/>
            </a:endParaRPr>
          </a:p>
          <a:p>
            <a:r>
              <a:rPr lang="en-US" sz="1800" dirty="0">
                <a:solidFill>
                  <a:srgbClr val="000000"/>
                </a:solidFill>
                <a:latin typeface="Times New Roman" panose="02020603050405020304" pitchFamily="18" charset="0"/>
              </a:rPr>
              <a:t>Lump Sums: </a:t>
            </a:r>
          </a:p>
          <a:p>
            <a:endParaRPr lang="en-US" sz="1800" dirty="0">
              <a:solidFill>
                <a:srgbClr val="000000"/>
              </a:solidFill>
              <a:latin typeface="Times New Roman" panose="02020603050405020304" pitchFamily="18" charset="0"/>
            </a:endParaRPr>
          </a:p>
          <a:p>
            <a:r>
              <a:rPr lang="en-US" sz="1800" dirty="0">
                <a:solidFill>
                  <a:srgbClr val="000000"/>
                </a:solidFill>
                <a:latin typeface="Times New Roman" panose="02020603050405020304" pitchFamily="18" charset="0"/>
              </a:rPr>
              <a:t>If a recipient reports receiving child support income only via lump sum payments, the child care worker will use a 12-month base period (prior to the month of application or redetermination if representative), add the total child support payments received (regular payments and lump sum/tax intercept payment) from the 12 months together and average (divide by 12). Document the case record to support the decision to document the case record to support the decision to use a 12-month average. </a:t>
            </a:r>
          </a:p>
          <a:p>
            <a:endParaRPr lang="en-US" sz="1800" dirty="0">
              <a:solidFill>
                <a:srgbClr val="000000"/>
              </a:solidFill>
              <a:latin typeface="Times New Roman" panose="02020603050405020304" pitchFamily="18" charset="0"/>
            </a:endParaRPr>
          </a:p>
          <a:p>
            <a:r>
              <a:rPr lang="en-US" sz="1800" dirty="0">
                <a:solidFill>
                  <a:srgbClr val="000000"/>
                </a:solidFill>
                <a:latin typeface="Times New Roman" panose="02020603050405020304" pitchFamily="18" charset="0"/>
              </a:rPr>
              <a:t>The following are examples of child support lump sum payment types; however, this is not an exhaustive list.</a:t>
            </a:r>
          </a:p>
          <a:p>
            <a:endParaRPr lang="en-US" sz="1800" dirty="0">
              <a:solidFill>
                <a:srgbClr val="000000"/>
              </a:solidFill>
              <a:latin typeface="Times New Roman" panose="02020603050405020304" pitchFamily="18" charset="0"/>
            </a:endParaRPr>
          </a:p>
          <a:p>
            <a:r>
              <a:rPr lang="en-US" sz="1800" dirty="0">
                <a:solidFill>
                  <a:srgbClr val="000000"/>
                </a:solidFill>
                <a:latin typeface="Times New Roman" panose="02020603050405020304" pitchFamily="18" charset="0"/>
              </a:rPr>
              <a:t>One-time, nonrecurring lump sum payments</a:t>
            </a:r>
          </a:p>
          <a:p>
            <a:endParaRPr lang="en-US" sz="1800" dirty="0">
              <a:solidFill>
                <a:srgbClr val="000000"/>
              </a:solidFill>
              <a:latin typeface="Times New Roman" panose="02020603050405020304" pitchFamily="18" charset="0"/>
            </a:endParaRPr>
          </a:p>
          <a:p>
            <a:r>
              <a:rPr lang="en-US" sz="1800" dirty="0">
                <a:solidFill>
                  <a:srgbClr val="000000"/>
                </a:solidFill>
                <a:latin typeface="Times New Roman" panose="02020603050405020304" pitchFamily="18" charset="0"/>
              </a:rPr>
              <a:t>Recurring lump sum payments</a:t>
            </a:r>
          </a:p>
          <a:p>
            <a:endParaRPr lang="en-US" sz="1800" dirty="0">
              <a:solidFill>
                <a:srgbClr val="000000"/>
              </a:solidFill>
              <a:latin typeface="Times New Roman" panose="02020603050405020304" pitchFamily="18" charset="0"/>
            </a:endParaRPr>
          </a:p>
          <a:p>
            <a:r>
              <a:rPr lang="en-US" sz="1800" dirty="0">
                <a:solidFill>
                  <a:srgbClr val="000000"/>
                </a:solidFill>
                <a:latin typeface="Times New Roman" panose="02020603050405020304" pitchFamily="18" charset="0"/>
              </a:rPr>
              <a:t>Tax intercepts, payments received as a result of tax refund intercept.</a:t>
            </a:r>
          </a:p>
          <a:p>
            <a:endParaRPr lang="en-US" dirty="0">
              <a:latin typeface="Arial Narrow" panose="020B0606020202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BCC7D24-0DC9-4E9C-89C0-35D79A09D337}" type="slidenum">
              <a:rPr lang="en-US" smtClean="0"/>
              <a:t>20</a:t>
            </a:fld>
            <a:endParaRPr lang="en-US"/>
          </a:p>
        </p:txBody>
      </p:sp>
    </p:spTree>
    <p:extLst>
      <p:ext uri="{BB962C8B-B14F-4D97-AF65-F5344CB8AC3E}">
        <p14:creationId xmlns:p14="http://schemas.microsoft.com/office/powerpoint/2010/main" val="22092553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800">
                <a:solidFill>
                  <a:srgbClr val="000000"/>
                </a:solidFill>
                <a:latin typeface="Times New Roman" panose="02020603050405020304" pitchFamily="18" charset="0"/>
              </a:rPr>
              <a:t>Child Support Expense evidence must be entered into NC Fast to reflect the amount being paid out and the frequency; for example, if $100 is paid out and reflected on biweekly check stubs from the base month, the Child Care Expense </a:t>
            </a:r>
            <a:endParaRPr lang="en-US"/>
          </a:p>
        </p:txBody>
      </p:sp>
      <p:sp>
        <p:nvSpPr>
          <p:cNvPr id="4" name="Slide Number Placeholder 3"/>
          <p:cNvSpPr>
            <a:spLocks noGrp="1"/>
          </p:cNvSpPr>
          <p:nvPr>
            <p:ph type="sldNum" sz="quarter" idx="5"/>
          </p:nvPr>
        </p:nvSpPr>
        <p:spPr/>
        <p:txBody>
          <a:bodyPr/>
          <a:lstStyle/>
          <a:p>
            <a:pPr defTabSz="931774"/>
            <a:fld id="{DBCC7D24-0DC9-4E9C-89C0-35D79A09D337}" type="slidenum">
              <a:rPr lang="en-US">
                <a:solidFill>
                  <a:prstClr val="black"/>
                </a:solidFill>
                <a:latin typeface="Calibri" panose="020F0502020204030204"/>
              </a:rPr>
              <a:pPr defTabSz="931774"/>
              <a:t>21</a:t>
            </a:fld>
            <a:endParaRPr lang="en-US">
              <a:solidFill>
                <a:prstClr val="black"/>
              </a:solidFill>
              <a:latin typeface="Calibri" panose="020F0502020204030204"/>
            </a:endParaRPr>
          </a:p>
        </p:txBody>
      </p:sp>
    </p:spTree>
    <p:extLst>
      <p:ext uri="{BB962C8B-B14F-4D97-AF65-F5344CB8AC3E}">
        <p14:creationId xmlns:p14="http://schemas.microsoft.com/office/powerpoint/2010/main" val="31771875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dirty="0">
                <a:latin typeface="Arial" panose="020B0604020202020204" pitchFamily="34" charset="0"/>
                <a:cs typeface="Arial" panose="020B0604020202020204" pitchFamily="34" charset="0"/>
              </a:rPr>
              <a:t>Income documentation is required for all cases.</a:t>
            </a:r>
          </a:p>
          <a:p>
            <a:endParaRPr lang="en-US" dirty="0"/>
          </a:p>
          <a:p>
            <a:pPr defTabSz="931774"/>
            <a:r>
              <a:rPr lang="en-US" dirty="0">
                <a:latin typeface="Arial" panose="020B0604020202020204" pitchFamily="34" charset="0"/>
                <a:cs typeface="Arial" panose="020B0604020202020204" pitchFamily="34" charset="0"/>
              </a:rPr>
              <a:t>Documentation must be detailed so that a County, State, or Federal reviewer is able to determine the reasonableness of the determination.</a:t>
            </a:r>
          </a:p>
          <a:p>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22</a:t>
            </a:fld>
            <a:endParaRPr lang="en-US"/>
          </a:p>
        </p:txBody>
      </p:sp>
    </p:spTree>
    <p:extLst>
      <p:ext uri="{BB962C8B-B14F-4D97-AF65-F5344CB8AC3E}">
        <p14:creationId xmlns:p14="http://schemas.microsoft.com/office/powerpoint/2010/main" val="1025384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51C67E-EEFC-997A-191E-DAA424C6BB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2C9741-5598-5FE6-45F1-A16CC69285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1DCA97-31F6-D82D-8767-0F0CA3C41D0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8EA8A76-AC8C-FB04-24B9-FA9A1856C518}"/>
              </a:ext>
            </a:extLst>
          </p:cNvPr>
          <p:cNvSpPr>
            <a:spLocks noGrp="1"/>
          </p:cNvSpPr>
          <p:nvPr>
            <p:ph type="sldNum" sz="quarter" idx="10"/>
          </p:nvPr>
        </p:nvSpPr>
        <p:spPr/>
        <p:txBody>
          <a:bodyPr/>
          <a:lstStyle/>
          <a:p>
            <a:pPr defTabSz="931774"/>
            <a:fld id="{EA721B4A-F8EA-4953-8A86-A0154F0EB620}" type="slidenum">
              <a:rPr lang="en-US">
                <a:solidFill>
                  <a:prstClr val="black"/>
                </a:solidFill>
                <a:latin typeface="Calibri" panose="020F0502020204030204"/>
              </a:rPr>
              <a:pPr defTabSz="931774"/>
              <a:t>23</a:t>
            </a:fld>
            <a:endParaRPr lang="en-US">
              <a:solidFill>
                <a:prstClr val="black"/>
              </a:solidFill>
              <a:latin typeface="Calibri" panose="020F0502020204030204"/>
            </a:endParaRPr>
          </a:p>
        </p:txBody>
      </p:sp>
    </p:spTree>
    <p:extLst>
      <p:ext uri="{BB962C8B-B14F-4D97-AF65-F5344CB8AC3E}">
        <p14:creationId xmlns:p14="http://schemas.microsoft.com/office/powerpoint/2010/main" val="5547374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15 min</a:t>
            </a:r>
          </a:p>
        </p:txBody>
      </p:sp>
      <p:sp>
        <p:nvSpPr>
          <p:cNvPr id="4" name="Slide Number Placeholder 3"/>
          <p:cNvSpPr>
            <a:spLocks noGrp="1"/>
          </p:cNvSpPr>
          <p:nvPr>
            <p:ph type="sldNum" sz="quarter" idx="5"/>
          </p:nvPr>
        </p:nvSpPr>
        <p:spPr/>
        <p:txBody>
          <a:bodyPr/>
          <a:lstStyle/>
          <a:p>
            <a:pPr defTabSz="931774"/>
            <a:fld id="{00181921-FF87-4AC0-B971-D46A176B590C}" type="slidenum">
              <a:rPr lang="en-US">
                <a:solidFill>
                  <a:prstClr val="black"/>
                </a:solidFill>
                <a:latin typeface="Calibri" panose="020F0502020204030204"/>
              </a:rPr>
              <a:pPr defTabSz="931774"/>
              <a:t>24</a:t>
            </a:fld>
            <a:endParaRPr lang="en-US">
              <a:solidFill>
                <a:prstClr val="black"/>
              </a:solidFill>
              <a:latin typeface="Calibri" panose="020F0502020204030204"/>
            </a:endParaRPr>
          </a:p>
        </p:txBody>
      </p:sp>
    </p:spTree>
    <p:extLst>
      <p:ext uri="{BB962C8B-B14F-4D97-AF65-F5344CB8AC3E}">
        <p14:creationId xmlns:p14="http://schemas.microsoft.com/office/powerpoint/2010/main" val="17006808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Subsidized Child Care Assistance Program will only pay for the level of care that is needed. Payment for subsidized child care assistance is typically based on enrollment but in some instances may be based on attendance.</a:t>
            </a:r>
          </a:p>
          <a:p>
            <a:r>
              <a:rPr lang="en-US"/>
              <a:t>The payment is made based strictly on enrollment when the child is enrolled according to the family's plan of care and is attending regularly. </a:t>
            </a:r>
          </a:p>
          <a:p>
            <a:endParaRPr lang="en-US"/>
          </a:p>
          <a:p>
            <a:endParaRPr lang="en-US"/>
          </a:p>
        </p:txBody>
      </p:sp>
      <p:sp>
        <p:nvSpPr>
          <p:cNvPr id="4" name="Slide Number Placeholder 3"/>
          <p:cNvSpPr>
            <a:spLocks noGrp="1"/>
          </p:cNvSpPr>
          <p:nvPr>
            <p:ph type="sldNum" sz="quarter" idx="5"/>
          </p:nvPr>
        </p:nvSpPr>
        <p:spPr/>
        <p:txBody>
          <a:bodyPr/>
          <a:lstStyle/>
          <a:p>
            <a:pPr defTabSz="931774"/>
            <a:fld id="{EA721B4A-F8EA-4953-8A86-A0154F0EB620}" type="slidenum">
              <a:rPr lang="en-US">
                <a:solidFill>
                  <a:prstClr val="black"/>
                </a:solidFill>
                <a:latin typeface="Calibri" panose="020F0502020204030204"/>
              </a:rPr>
              <a:pPr defTabSz="931774"/>
              <a:t>25</a:t>
            </a:fld>
            <a:endParaRPr lang="en-US">
              <a:solidFill>
                <a:prstClr val="black"/>
              </a:solidFill>
              <a:latin typeface="Calibri" panose="020F0502020204030204"/>
            </a:endParaRPr>
          </a:p>
        </p:txBody>
      </p:sp>
    </p:spTree>
    <p:extLst>
      <p:ext uri="{BB962C8B-B14F-4D97-AF65-F5344CB8AC3E}">
        <p14:creationId xmlns:p14="http://schemas.microsoft.com/office/powerpoint/2010/main" val="26645898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not round hours. It can't be 31.99 to = full time at 32. It has to be 32 to qualify for full time, 100% care.  (Add to the level of care)</a:t>
            </a:r>
            <a:endParaRPr lang="en-US" dirty="0">
              <a:highlight>
                <a:srgbClr val="FFFF00"/>
              </a:highlight>
            </a:endParaRPr>
          </a:p>
          <a:p>
            <a:endParaRPr lang="en-US" dirty="0"/>
          </a:p>
        </p:txBody>
      </p:sp>
      <p:sp>
        <p:nvSpPr>
          <p:cNvPr id="4" name="Slide Number Placeholder 3"/>
          <p:cNvSpPr>
            <a:spLocks noGrp="1"/>
          </p:cNvSpPr>
          <p:nvPr>
            <p:ph type="sldNum" sz="quarter" idx="5"/>
          </p:nvPr>
        </p:nvSpPr>
        <p:spPr/>
        <p:txBody>
          <a:bodyPr/>
          <a:lstStyle/>
          <a:p>
            <a:pPr defTabSz="931774"/>
            <a:fld id="{EA721B4A-F8EA-4953-8A86-A0154F0EB620}" type="slidenum">
              <a:rPr lang="en-US">
                <a:solidFill>
                  <a:prstClr val="black"/>
                </a:solidFill>
                <a:latin typeface="Calibri" panose="020F0502020204030204"/>
              </a:rPr>
              <a:pPr defTabSz="931774"/>
              <a:t>26</a:t>
            </a:fld>
            <a:endParaRPr lang="en-US">
              <a:solidFill>
                <a:prstClr val="black"/>
              </a:solidFill>
              <a:latin typeface="Calibri" panose="020F0502020204030204"/>
            </a:endParaRPr>
          </a:p>
        </p:txBody>
      </p:sp>
    </p:spTree>
    <p:extLst>
      <p:ext uri="{BB962C8B-B14F-4D97-AF65-F5344CB8AC3E}">
        <p14:creationId xmlns:p14="http://schemas.microsoft.com/office/powerpoint/2010/main" val="42699460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solidFill>
                  <a:schemeClr val="bg1"/>
                </a:solidFill>
                <a:ea typeface="+mn-lt"/>
                <a:cs typeface="+mn-lt"/>
              </a:rPr>
              <a:t>Newly self-employed individuals receive 12 months to allow time to establish gainful employment. When families are self employed, gainful employment is defined as making at least minimum wage. </a:t>
            </a:r>
            <a:endParaRPr lang="en-US">
              <a:solidFill>
                <a:schemeClr val="bg1"/>
              </a:solidFill>
              <a:ea typeface="Calibri"/>
              <a:cs typeface="Calibri"/>
            </a:endParaRPr>
          </a:p>
          <a:p>
            <a:endParaRPr lang="en-US"/>
          </a:p>
        </p:txBody>
      </p:sp>
      <p:sp>
        <p:nvSpPr>
          <p:cNvPr id="4" name="Slide Number Placeholder 3"/>
          <p:cNvSpPr>
            <a:spLocks noGrp="1"/>
          </p:cNvSpPr>
          <p:nvPr>
            <p:ph type="sldNum" sz="quarter" idx="5"/>
          </p:nvPr>
        </p:nvSpPr>
        <p:spPr/>
        <p:txBody>
          <a:bodyPr/>
          <a:lstStyle/>
          <a:p>
            <a:pPr defTabSz="931774"/>
            <a:fld id="{00181921-FF87-4AC0-B971-D46A176B590C}" type="slidenum">
              <a:rPr lang="en-US">
                <a:solidFill>
                  <a:prstClr val="black"/>
                </a:solidFill>
                <a:latin typeface="Calibri" panose="020F0502020204030204"/>
              </a:rPr>
              <a:pPr defTabSz="931774"/>
              <a:t>27</a:t>
            </a:fld>
            <a:endParaRPr lang="en-US">
              <a:solidFill>
                <a:prstClr val="black"/>
              </a:solidFill>
              <a:latin typeface="Calibri" panose="020F0502020204030204"/>
            </a:endParaRPr>
          </a:p>
        </p:txBody>
      </p:sp>
    </p:spTree>
    <p:extLst>
      <p:ext uri="{BB962C8B-B14F-4D97-AF65-F5344CB8AC3E}">
        <p14:creationId xmlns:p14="http://schemas.microsoft.com/office/powerpoint/2010/main" val="14731703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1774"/>
            <a:fld id="{00181921-FF87-4AC0-B971-D46A176B590C}" type="slidenum">
              <a:rPr lang="en-US">
                <a:solidFill>
                  <a:prstClr val="black"/>
                </a:solidFill>
                <a:latin typeface="Calibri" panose="020F0502020204030204"/>
              </a:rPr>
              <a:pPr defTabSz="931774"/>
              <a:t>28</a:t>
            </a:fld>
            <a:endParaRPr lang="en-US">
              <a:solidFill>
                <a:prstClr val="black"/>
              </a:solidFill>
              <a:latin typeface="Calibri" panose="020F0502020204030204"/>
            </a:endParaRPr>
          </a:p>
        </p:txBody>
      </p:sp>
    </p:spTree>
    <p:extLst>
      <p:ext uri="{BB962C8B-B14F-4D97-AF65-F5344CB8AC3E}">
        <p14:creationId xmlns:p14="http://schemas.microsoft.com/office/powerpoint/2010/main" val="11938954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0D5814-21DA-4357-B5A6-577B5A13A403}" type="slidenum">
              <a:rPr lang="en-US" smtClean="0"/>
              <a:t>29</a:t>
            </a:fld>
            <a:endParaRPr lang="en-US"/>
          </a:p>
        </p:txBody>
      </p:sp>
    </p:spTree>
    <p:extLst>
      <p:ext uri="{BB962C8B-B14F-4D97-AF65-F5344CB8AC3E}">
        <p14:creationId xmlns:p14="http://schemas.microsoft.com/office/powerpoint/2010/main" val="40002288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0D5814-21DA-4357-B5A6-577B5A13A403}" type="slidenum">
              <a:rPr lang="en-US" smtClean="0"/>
              <a:t>3</a:t>
            </a:fld>
            <a:endParaRPr lang="en-US"/>
          </a:p>
        </p:txBody>
      </p:sp>
    </p:spTree>
    <p:extLst>
      <p:ext uri="{BB962C8B-B14F-4D97-AF65-F5344CB8AC3E}">
        <p14:creationId xmlns:p14="http://schemas.microsoft.com/office/powerpoint/2010/main" val="37856518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fld id="{00181921-FF87-4AC0-B971-D46A176B590C}" type="slidenum">
              <a:rPr lang="en-US">
                <a:solidFill>
                  <a:prstClr val="black"/>
                </a:solidFill>
                <a:latin typeface="Calibri" panose="020F0502020204030204"/>
              </a:rPr>
              <a:pPr defTabSz="931774"/>
              <a:t>30</a:t>
            </a:fld>
            <a:endParaRPr lang="en-US">
              <a:solidFill>
                <a:prstClr val="black"/>
              </a:solidFill>
              <a:latin typeface="Calibri" panose="020F0502020204030204"/>
            </a:endParaRPr>
          </a:p>
        </p:txBody>
      </p:sp>
    </p:spTree>
    <p:extLst>
      <p:ext uri="{BB962C8B-B14F-4D97-AF65-F5344CB8AC3E}">
        <p14:creationId xmlns:p14="http://schemas.microsoft.com/office/powerpoint/2010/main" val="30025127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a:latin typeface="Arial" panose="020B0604020202020204" pitchFamily="34" charset="0"/>
                <a:cs typeface="Arial" panose="020B0604020202020204" pitchFamily="34" charset="0"/>
              </a:rPr>
              <a:t>Self-Employment Income &amp; Expense Form: </a:t>
            </a:r>
          </a:p>
          <a:p>
            <a:pPr defTabSz="931774">
              <a:defRPr/>
            </a:pPr>
            <a:r>
              <a:rPr lang="en-US" dirty="0">
                <a:latin typeface="Arial" panose="020B0604020202020204" pitchFamily="34" charset="0"/>
                <a:cs typeface="Arial" panose="020B0604020202020204" pitchFamily="34" charset="0"/>
              </a:rPr>
              <a:t>If an applicant/recipient does not keep good business records, the Verification form for Self-Employment Income and Expenses can be provided. This can be considered client’s business records (per Collaboration rubric 24-25 tab, item #17). Worker must document that tax records were not available. </a:t>
            </a:r>
          </a:p>
          <a:p>
            <a:endParaRPr lang="en-US" dirty="0"/>
          </a:p>
          <a:p>
            <a:r>
              <a:rPr lang="en-US" b="1" dirty="0"/>
              <a:t>Client’s statement: </a:t>
            </a:r>
          </a:p>
          <a:p>
            <a:r>
              <a:rPr lang="en-US" dirty="0"/>
              <a:t>Client’s statement can be accepted as a last resort only if business records or tax forms are not available, and the applicant/recipient has not previously been informed of the requirement to keep business records.</a:t>
            </a:r>
          </a:p>
        </p:txBody>
      </p:sp>
      <p:sp>
        <p:nvSpPr>
          <p:cNvPr id="4" name="Slide Number Placeholder 3"/>
          <p:cNvSpPr>
            <a:spLocks noGrp="1"/>
          </p:cNvSpPr>
          <p:nvPr>
            <p:ph type="sldNum" sz="quarter" idx="5"/>
          </p:nvPr>
        </p:nvSpPr>
        <p:spPr/>
        <p:txBody>
          <a:bodyPr/>
          <a:lstStyle/>
          <a:p>
            <a:pPr defTabSz="931774"/>
            <a:fld id="{00181921-FF87-4AC0-B971-D46A176B590C}" type="slidenum">
              <a:rPr lang="en-US">
                <a:solidFill>
                  <a:prstClr val="black"/>
                </a:solidFill>
                <a:latin typeface="Calibri" panose="020F0502020204030204"/>
              </a:rPr>
              <a:pPr defTabSz="931774"/>
              <a:t>31</a:t>
            </a:fld>
            <a:endParaRPr lang="en-US">
              <a:solidFill>
                <a:prstClr val="black"/>
              </a:solidFill>
              <a:latin typeface="Calibri" panose="020F0502020204030204"/>
            </a:endParaRPr>
          </a:p>
        </p:txBody>
      </p:sp>
    </p:spTree>
    <p:extLst>
      <p:ext uri="{BB962C8B-B14F-4D97-AF65-F5344CB8AC3E}">
        <p14:creationId xmlns:p14="http://schemas.microsoft.com/office/powerpoint/2010/main" val="15895575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eligibility is being determined before that year’s tax filing deadline, and the applicant/recipient has already filed taxes, the most recent filed tax forms should be used. If the applicant/recipient has not yet filed taxes for the most recent tax year and it is before the tax filing deadline, the previous year tax forms are used. </a:t>
            </a:r>
          </a:p>
        </p:txBody>
      </p:sp>
      <p:sp>
        <p:nvSpPr>
          <p:cNvPr id="4" name="Slide Number Placeholder 3"/>
          <p:cNvSpPr>
            <a:spLocks noGrp="1"/>
          </p:cNvSpPr>
          <p:nvPr>
            <p:ph type="sldNum" sz="quarter" idx="5"/>
          </p:nvPr>
        </p:nvSpPr>
        <p:spPr/>
        <p:txBody>
          <a:bodyPr/>
          <a:lstStyle/>
          <a:p>
            <a:pPr defTabSz="931774"/>
            <a:fld id="{00181921-FF87-4AC0-B971-D46A176B590C}" type="slidenum">
              <a:rPr lang="en-US">
                <a:solidFill>
                  <a:prstClr val="black"/>
                </a:solidFill>
                <a:latin typeface="Calibri" panose="020F0502020204030204"/>
              </a:rPr>
              <a:pPr defTabSz="931774"/>
              <a:t>32</a:t>
            </a:fld>
            <a:endParaRPr lang="en-US">
              <a:solidFill>
                <a:prstClr val="black"/>
              </a:solidFill>
              <a:latin typeface="Calibri" panose="020F0502020204030204"/>
            </a:endParaRPr>
          </a:p>
        </p:txBody>
      </p:sp>
    </p:spTree>
    <p:extLst>
      <p:ext uri="{BB962C8B-B14F-4D97-AF65-F5344CB8AC3E}">
        <p14:creationId xmlns:p14="http://schemas.microsoft.com/office/powerpoint/2010/main" val="38098289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0D5814-21DA-4357-B5A6-577B5A13A403}" type="slidenum">
              <a:rPr lang="en-US" smtClean="0"/>
              <a:t>33</a:t>
            </a:fld>
            <a:endParaRPr lang="en-US"/>
          </a:p>
        </p:txBody>
      </p:sp>
    </p:spTree>
    <p:extLst>
      <p:ext uri="{BB962C8B-B14F-4D97-AF65-F5344CB8AC3E}">
        <p14:creationId xmlns:p14="http://schemas.microsoft.com/office/powerpoint/2010/main" val="4991954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0D5814-21DA-4357-B5A6-577B5A13A403}" type="slidenum">
              <a:rPr lang="en-US" smtClean="0"/>
              <a:t>34</a:t>
            </a:fld>
            <a:endParaRPr lang="en-US"/>
          </a:p>
        </p:txBody>
      </p:sp>
    </p:spTree>
    <p:extLst>
      <p:ext uri="{BB962C8B-B14F-4D97-AF65-F5344CB8AC3E}">
        <p14:creationId xmlns:p14="http://schemas.microsoft.com/office/powerpoint/2010/main" val="33507225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tax forms are provided, the child care worker should go ahead and review the expenses on the tax form and apply the higher expense amount, if the expenses on the tax form are higher than 20%. The applicant/recipient does not have to specifically request that the worker do this. </a:t>
            </a:r>
          </a:p>
        </p:txBody>
      </p:sp>
      <p:sp>
        <p:nvSpPr>
          <p:cNvPr id="4" name="Slide Number Placeholder 3"/>
          <p:cNvSpPr>
            <a:spLocks noGrp="1"/>
          </p:cNvSpPr>
          <p:nvPr>
            <p:ph type="sldNum" sz="quarter" idx="5"/>
          </p:nvPr>
        </p:nvSpPr>
        <p:spPr/>
        <p:txBody>
          <a:bodyPr/>
          <a:lstStyle/>
          <a:p>
            <a:pPr defTabSz="931774"/>
            <a:fld id="{00181921-FF87-4AC0-B971-D46A176B590C}" type="slidenum">
              <a:rPr lang="en-US">
                <a:solidFill>
                  <a:prstClr val="black"/>
                </a:solidFill>
                <a:latin typeface="Calibri" panose="020F0502020204030204"/>
              </a:rPr>
              <a:pPr defTabSz="931774"/>
              <a:t>35</a:t>
            </a:fld>
            <a:endParaRPr lang="en-US">
              <a:solidFill>
                <a:prstClr val="black"/>
              </a:solidFill>
              <a:latin typeface="Calibri" panose="020F0502020204030204"/>
            </a:endParaRPr>
          </a:p>
        </p:txBody>
      </p:sp>
    </p:spTree>
    <p:extLst>
      <p:ext uri="{BB962C8B-B14F-4D97-AF65-F5344CB8AC3E}">
        <p14:creationId xmlns:p14="http://schemas.microsoft.com/office/powerpoint/2010/main" val="30888443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0D5814-21DA-4357-B5A6-577B5A13A403}" type="slidenum">
              <a:rPr lang="en-US" smtClean="0"/>
              <a:t>36</a:t>
            </a:fld>
            <a:endParaRPr lang="en-US"/>
          </a:p>
        </p:txBody>
      </p:sp>
    </p:spTree>
    <p:extLst>
      <p:ext uri="{BB962C8B-B14F-4D97-AF65-F5344CB8AC3E}">
        <p14:creationId xmlns:p14="http://schemas.microsoft.com/office/powerpoint/2010/main" val="23554617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Each self-employment will automatically receive 20% expense deduction. If Expense Evidence with expenses greater than 20% is entered for one or more self-employments, the higher expense deduction will apply. </a:t>
            </a:r>
          </a:p>
        </p:txBody>
      </p:sp>
      <p:sp>
        <p:nvSpPr>
          <p:cNvPr id="4" name="Slide Number Placeholder 3"/>
          <p:cNvSpPr>
            <a:spLocks noGrp="1"/>
          </p:cNvSpPr>
          <p:nvPr>
            <p:ph type="sldNum" sz="quarter" idx="5"/>
          </p:nvPr>
        </p:nvSpPr>
        <p:spPr/>
        <p:txBody>
          <a:bodyPr/>
          <a:lstStyle/>
          <a:p>
            <a:pPr defTabSz="931774"/>
            <a:fld id="{00181921-FF87-4AC0-B971-D46A176B590C}" type="slidenum">
              <a:rPr lang="en-US">
                <a:solidFill>
                  <a:prstClr val="black"/>
                </a:solidFill>
                <a:latin typeface="Calibri" panose="020F0502020204030204"/>
              </a:rPr>
              <a:pPr defTabSz="931774"/>
              <a:t>37</a:t>
            </a:fld>
            <a:endParaRPr lang="en-US">
              <a:solidFill>
                <a:prstClr val="black"/>
              </a:solidFill>
              <a:latin typeface="Calibri" panose="020F0502020204030204"/>
            </a:endParaRPr>
          </a:p>
        </p:txBody>
      </p:sp>
    </p:spTree>
    <p:extLst>
      <p:ext uri="{BB962C8B-B14F-4D97-AF65-F5344CB8AC3E}">
        <p14:creationId xmlns:p14="http://schemas.microsoft.com/office/powerpoint/2010/main" val="11336536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Tax forms: applicant/recipient cannot simply fill out the form and turn in to the child care worker for verification of self-employment; they must actually file it with the IRS. For example, self-employed individual has a business but as of July, has not filed taxes for the previous calendar year. After applying for SCCA, they fill out their tax forms, but still do not file with the IRS. They cannot submit this to the child care worker as verification of their self-employment. In this situation, the individual would need to provide business records or the Verification Form for Self-Employment Income and Expenses. As a last resort, client’s statement can be used.</a:t>
            </a:r>
          </a:p>
        </p:txBody>
      </p:sp>
      <p:sp>
        <p:nvSpPr>
          <p:cNvPr id="4" name="Slide Number Placeholder 3"/>
          <p:cNvSpPr>
            <a:spLocks noGrp="1"/>
          </p:cNvSpPr>
          <p:nvPr>
            <p:ph type="sldNum" sz="quarter" idx="5"/>
          </p:nvPr>
        </p:nvSpPr>
        <p:spPr/>
        <p:txBody>
          <a:bodyPr/>
          <a:lstStyle/>
          <a:p>
            <a:pPr defTabSz="931774"/>
            <a:fld id="{00181921-FF87-4AC0-B971-D46A176B590C}" type="slidenum">
              <a:rPr lang="en-US">
                <a:solidFill>
                  <a:prstClr val="black"/>
                </a:solidFill>
                <a:latin typeface="Calibri" panose="020F0502020204030204"/>
              </a:rPr>
              <a:pPr defTabSz="931774"/>
              <a:t>38</a:t>
            </a:fld>
            <a:endParaRPr lang="en-US">
              <a:solidFill>
                <a:prstClr val="black"/>
              </a:solidFill>
              <a:latin typeface="Calibri" panose="020F0502020204030204"/>
            </a:endParaRPr>
          </a:p>
        </p:txBody>
      </p:sp>
    </p:spTree>
    <p:extLst>
      <p:ext uri="{BB962C8B-B14F-4D97-AF65-F5344CB8AC3E}">
        <p14:creationId xmlns:p14="http://schemas.microsoft.com/office/powerpoint/2010/main" val="16144460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0D5814-21DA-4357-B5A6-577B5A13A403}" type="slidenum">
              <a:rPr lang="en-US" smtClean="0"/>
              <a:t>39</a:t>
            </a:fld>
            <a:endParaRPr lang="en-US"/>
          </a:p>
        </p:txBody>
      </p:sp>
    </p:spTree>
    <p:extLst>
      <p:ext uri="{BB962C8B-B14F-4D97-AF65-F5344CB8AC3E}">
        <p14:creationId xmlns:p14="http://schemas.microsoft.com/office/powerpoint/2010/main" val="14266671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181921-FF87-4AC0-B971-D46A176B590C}" type="slidenum">
              <a:rPr lang="en-US" smtClean="0"/>
              <a:t>4</a:t>
            </a:fld>
            <a:endParaRPr lang="en-US"/>
          </a:p>
        </p:txBody>
      </p:sp>
    </p:spTree>
    <p:extLst>
      <p:ext uri="{BB962C8B-B14F-4D97-AF65-F5344CB8AC3E}">
        <p14:creationId xmlns:p14="http://schemas.microsoft.com/office/powerpoint/2010/main" val="4132493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t>Remember to enter Gross Receipts and Expense Evidence appropriately in NC FAST. The gross income ($341,840) must be entered as Gross Receipts evidence in NC FAST and the total expenses ($297,545) must be entered as Employment Expense Evidence in NC FAST. </a:t>
            </a:r>
          </a:p>
          <a:p>
            <a:endParaRPr lang="en-US"/>
          </a:p>
        </p:txBody>
      </p:sp>
      <p:sp>
        <p:nvSpPr>
          <p:cNvPr id="4" name="Slide Number Placeholder 3"/>
          <p:cNvSpPr>
            <a:spLocks noGrp="1"/>
          </p:cNvSpPr>
          <p:nvPr>
            <p:ph type="sldNum" sz="quarter" idx="5"/>
          </p:nvPr>
        </p:nvSpPr>
        <p:spPr/>
        <p:txBody>
          <a:bodyPr/>
          <a:lstStyle/>
          <a:p>
            <a:pPr defTabSz="931774"/>
            <a:fld id="{00181921-FF87-4AC0-B971-D46A176B590C}" type="slidenum">
              <a:rPr lang="en-US">
                <a:solidFill>
                  <a:prstClr val="black"/>
                </a:solidFill>
                <a:latin typeface="Calibri" panose="020F0502020204030204"/>
              </a:rPr>
              <a:pPr defTabSz="931774"/>
              <a:t>40</a:t>
            </a:fld>
            <a:endParaRPr lang="en-US">
              <a:solidFill>
                <a:prstClr val="black"/>
              </a:solidFill>
              <a:latin typeface="Calibri" panose="020F0502020204030204"/>
            </a:endParaRPr>
          </a:p>
        </p:txBody>
      </p:sp>
    </p:spTree>
    <p:extLst>
      <p:ext uri="{BB962C8B-B14F-4D97-AF65-F5344CB8AC3E}">
        <p14:creationId xmlns:p14="http://schemas.microsoft.com/office/powerpoint/2010/main" val="13997456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a Schedule C is submitted, the child care worker should determine the gross amount of income, which will be the higher amount such as in this example. Cost of Goods Sold (if present) is counted as an expense and added to Total Expenses from Part II. If line 1 is higher than line 7, use line 1. If line 7 is higher than line 1, use line 7. Use the higher of the two (line 1 or line 7).</a:t>
            </a:r>
          </a:p>
        </p:txBody>
      </p:sp>
      <p:sp>
        <p:nvSpPr>
          <p:cNvPr id="4" name="Slide Number Placeholder 3"/>
          <p:cNvSpPr>
            <a:spLocks noGrp="1"/>
          </p:cNvSpPr>
          <p:nvPr>
            <p:ph type="sldNum" sz="quarter" idx="5"/>
          </p:nvPr>
        </p:nvSpPr>
        <p:spPr/>
        <p:txBody>
          <a:bodyPr/>
          <a:lstStyle/>
          <a:p>
            <a:pPr defTabSz="931774"/>
            <a:fld id="{00181921-FF87-4AC0-B971-D46A176B590C}" type="slidenum">
              <a:rPr lang="en-US">
                <a:solidFill>
                  <a:prstClr val="black"/>
                </a:solidFill>
                <a:latin typeface="Calibri" panose="020F0502020204030204"/>
              </a:rPr>
              <a:pPr defTabSz="931774"/>
              <a:t>41</a:t>
            </a:fld>
            <a:endParaRPr lang="en-US">
              <a:solidFill>
                <a:prstClr val="black"/>
              </a:solidFill>
              <a:latin typeface="Calibri" panose="020F0502020204030204"/>
            </a:endParaRPr>
          </a:p>
        </p:txBody>
      </p:sp>
    </p:spTree>
    <p:extLst>
      <p:ext uri="{BB962C8B-B14F-4D97-AF65-F5344CB8AC3E}">
        <p14:creationId xmlns:p14="http://schemas.microsoft.com/office/powerpoint/2010/main" val="34432276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b="1" dirty="0">
                <a:solidFill>
                  <a:srgbClr val="FF0000"/>
                </a:solidFill>
              </a:rPr>
              <a:t>The child care worker must document the month and year that the new business started. </a:t>
            </a:r>
          </a:p>
          <a:p>
            <a:r>
              <a:rPr lang="en-US" dirty="0"/>
              <a:t>Newly self-employed = self-employed less than 12 months</a:t>
            </a:r>
          </a:p>
          <a:p>
            <a:endParaRPr lang="en-US" dirty="0"/>
          </a:p>
          <a:p>
            <a:endParaRPr lang="en-US" dirty="0"/>
          </a:p>
        </p:txBody>
      </p:sp>
      <p:sp>
        <p:nvSpPr>
          <p:cNvPr id="4" name="Slide Number Placeholder 3"/>
          <p:cNvSpPr>
            <a:spLocks noGrp="1"/>
          </p:cNvSpPr>
          <p:nvPr>
            <p:ph type="sldNum" sz="quarter" idx="5"/>
          </p:nvPr>
        </p:nvSpPr>
        <p:spPr/>
        <p:txBody>
          <a:bodyPr/>
          <a:lstStyle/>
          <a:p>
            <a:pPr defTabSz="931774"/>
            <a:fld id="{00181921-FF87-4AC0-B971-D46A176B590C}" type="slidenum">
              <a:rPr lang="en-US">
                <a:solidFill>
                  <a:prstClr val="black"/>
                </a:solidFill>
                <a:latin typeface="Calibri" panose="020F0502020204030204"/>
              </a:rPr>
              <a:pPr defTabSz="931774"/>
              <a:t>42</a:t>
            </a:fld>
            <a:endParaRPr lang="en-US">
              <a:solidFill>
                <a:prstClr val="black"/>
              </a:solidFill>
              <a:latin typeface="Calibri" panose="020F0502020204030204"/>
            </a:endParaRPr>
          </a:p>
        </p:txBody>
      </p:sp>
    </p:spTree>
    <p:extLst>
      <p:ext uri="{BB962C8B-B14F-4D97-AF65-F5344CB8AC3E}">
        <p14:creationId xmlns:p14="http://schemas.microsoft.com/office/powerpoint/2010/main" val="22082490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0D5814-21DA-4357-B5A6-577B5A13A403}" type="slidenum">
              <a:rPr lang="en-US" smtClean="0"/>
              <a:t>43</a:t>
            </a:fld>
            <a:endParaRPr lang="en-US"/>
          </a:p>
        </p:txBody>
      </p:sp>
    </p:spTree>
    <p:extLst>
      <p:ext uri="{BB962C8B-B14F-4D97-AF65-F5344CB8AC3E}">
        <p14:creationId xmlns:p14="http://schemas.microsoft.com/office/powerpoint/2010/main" val="23422399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temporary loss of profit is reported during the certification period, the worker must determine if the loss of profit is a normal variation or an unexpected, abnormal loss of income. </a:t>
            </a:r>
          </a:p>
        </p:txBody>
      </p:sp>
      <p:sp>
        <p:nvSpPr>
          <p:cNvPr id="4" name="Slide Number Placeholder 3"/>
          <p:cNvSpPr>
            <a:spLocks noGrp="1"/>
          </p:cNvSpPr>
          <p:nvPr>
            <p:ph type="sldNum" sz="quarter" idx="5"/>
          </p:nvPr>
        </p:nvSpPr>
        <p:spPr/>
        <p:txBody>
          <a:bodyPr/>
          <a:lstStyle/>
          <a:p>
            <a:pPr defTabSz="931774"/>
            <a:fld id="{00181921-FF87-4AC0-B971-D46A176B590C}" type="slidenum">
              <a:rPr lang="en-US">
                <a:solidFill>
                  <a:prstClr val="black"/>
                </a:solidFill>
                <a:latin typeface="Calibri" panose="020F0502020204030204"/>
              </a:rPr>
              <a:pPr defTabSz="931774"/>
              <a:t>44</a:t>
            </a:fld>
            <a:endParaRPr lang="en-US">
              <a:solidFill>
                <a:prstClr val="black"/>
              </a:solidFill>
              <a:latin typeface="Calibri" panose="020F0502020204030204"/>
            </a:endParaRPr>
          </a:p>
        </p:txBody>
      </p:sp>
    </p:spTree>
    <p:extLst>
      <p:ext uri="{BB962C8B-B14F-4D97-AF65-F5344CB8AC3E}">
        <p14:creationId xmlns:p14="http://schemas.microsoft.com/office/powerpoint/2010/main" val="28497054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0D5814-21DA-4357-B5A6-577B5A13A403}" type="slidenum">
              <a:rPr lang="en-US" smtClean="0"/>
              <a:t>45</a:t>
            </a:fld>
            <a:endParaRPr lang="en-US"/>
          </a:p>
        </p:txBody>
      </p:sp>
    </p:spTree>
    <p:extLst>
      <p:ext uri="{BB962C8B-B14F-4D97-AF65-F5344CB8AC3E}">
        <p14:creationId xmlns:p14="http://schemas.microsoft.com/office/powerpoint/2010/main" val="136822249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1774"/>
            <a:fld id="{00181921-FF87-4AC0-B971-D46A176B590C}" type="slidenum">
              <a:rPr lang="en-US">
                <a:solidFill>
                  <a:prstClr val="black"/>
                </a:solidFill>
                <a:latin typeface="Calibri" panose="020F0502020204030204"/>
              </a:rPr>
              <a:pPr defTabSz="931774"/>
              <a:t>46</a:t>
            </a:fld>
            <a:endParaRPr lang="en-US">
              <a:solidFill>
                <a:prstClr val="black"/>
              </a:solidFill>
              <a:latin typeface="Calibri" panose="020F0502020204030204"/>
            </a:endParaRPr>
          </a:p>
        </p:txBody>
      </p:sp>
    </p:spTree>
    <p:extLst>
      <p:ext uri="{BB962C8B-B14F-4D97-AF65-F5344CB8AC3E}">
        <p14:creationId xmlns:p14="http://schemas.microsoft.com/office/powerpoint/2010/main" val="13855171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dirty="0"/>
              <a:t>Do not round hours. It can't be 31.99 to = full time at 32. It has to be 32 to qualify for full time, 100% care.  (Add to the level of care)</a:t>
            </a:r>
            <a:endParaRPr lang="en-US" dirty="0">
              <a:highlight>
                <a:srgbClr val="FFFF00"/>
              </a:highlight>
            </a:endParaRPr>
          </a:p>
          <a:p>
            <a:endParaRPr lang="en-US" dirty="0"/>
          </a:p>
          <a:p>
            <a:endParaRPr lang="en-US" dirty="0"/>
          </a:p>
          <a:p>
            <a:pPr defTabSz="931774"/>
            <a:r>
              <a:rPr lang="en-US" b="1" dirty="0">
                <a:latin typeface="Arial" panose="020B0604020202020204" pitchFamily="34" charset="0"/>
                <a:cs typeface="Arial" panose="020B0604020202020204" pitchFamily="34" charset="0"/>
              </a:rPr>
              <a:t>At application, if the applicant has been self-employed longer than 12 months and reports they do not have any earnings, therefore not gainfully employed, the applicant is not eligible since their gross income ($0) divided by minimum wage results in zero gainfully employed hours.</a:t>
            </a:r>
          </a:p>
          <a:p>
            <a:pPr defTabSz="931774"/>
            <a:endParaRPr lang="en-US" b="1" dirty="0">
              <a:latin typeface="Arial" panose="020B0604020202020204" pitchFamily="34" charset="0"/>
              <a:cs typeface="Arial" panose="020B0604020202020204" pitchFamily="34" charset="0"/>
            </a:endParaRPr>
          </a:p>
          <a:p>
            <a:pPr defTabSz="931774"/>
            <a:r>
              <a:rPr lang="en-US" b="1" dirty="0">
                <a:latin typeface="Arial" panose="020B0604020202020204" pitchFamily="34" charset="0"/>
                <a:cs typeface="Arial" panose="020B0604020202020204" pitchFamily="34" charset="0"/>
              </a:rPr>
              <a:t>If the applicant has been self-employed for less than 12 months and is not gainfully employed, refer to section SCCA Manual Chapter 7, V.D. Gainful Employment. </a:t>
            </a:r>
          </a:p>
          <a:p>
            <a:pPr defTabSz="931774"/>
            <a:endParaRPr lang="en-US" b="1"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defTabSz="931774"/>
            <a:fld id="{00181921-FF87-4AC0-B971-D46A176B590C}" type="slidenum">
              <a:rPr lang="en-US">
                <a:solidFill>
                  <a:prstClr val="black"/>
                </a:solidFill>
                <a:latin typeface="Calibri" panose="020F0502020204030204"/>
              </a:rPr>
              <a:pPr defTabSz="931774"/>
              <a:t>47</a:t>
            </a:fld>
            <a:endParaRPr lang="en-US">
              <a:solidFill>
                <a:prstClr val="black"/>
              </a:solidFill>
              <a:latin typeface="Calibri" panose="020F0502020204030204"/>
            </a:endParaRPr>
          </a:p>
        </p:txBody>
      </p:sp>
    </p:spTree>
    <p:extLst>
      <p:ext uri="{BB962C8B-B14F-4D97-AF65-F5344CB8AC3E}">
        <p14:creationId xmlns:p14="http://schemas.microsoft.com/office/powerpoint/2010/main" val="36876071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ighlight>
                  <a:srgbClr val="FFFF00"/>
                </a:highlight>
              </a:rPr>
              <a:t>Break down to monthly******</a:t>
            </a:r>
          </a:p>
          <a:p>
            <a:endParaRPr lang="en-US" dirty="0"/>
          </a:p>
          <a:p>
            <a:r>
              <a:rPr lang="en-US" dirty="0">
                <a:highlight>
                  <a:srgbClr val="FFFF00"/>
                </a:highlight>
              </a:rPr>
              <a:t>Gross income annually is $7,800. Divide by 12 = $650 monthly. 650 divided by minimum wage of $7.25 = 89.66. 89.66 divided by 4 = 22.415 = 22.42 hours weekly. *****</a:t>
            </a:r>
          </a:p>
          <a:p>
            <a:endParaRPr lang="en-US" dirty="0">
              <a:highlight>
                <a:srgbClr val="FFFF00"/>
              </a:highlight>
            </a:endParaRPr>
          </a:p>
          <a:p>
            <a:r>
              <a:rPr lang="en-US" dirty="0"/>
              <a:t>Do not round hours. It can't be 31.99 to = full time at 32. It has to be 32 to qualify for full time, 100% care.  (Add to the level of care)</a:t>
            </a:r>
            <a:endParaRPr lang="en-US" dirty="0">
              <a:highlight>
                <a:srgbClr val="FFFF00"/>
              </a:highlight>
            </a:endParaRPr>
          </a:p>
        </p:txBody>
      </p:sp>
      <p:sp>
        <p:nvSpPr>
          <p:cNvPr id="4" name="Slide Number Placeholder 3"/>
          <p:cNvSpPr>
            <a:spLocks noGrp="1"/>
          </p:cNvSpPr>
          <p:nvPr>
            <p:ph type="sldNum" sz="quarter" idx="5"/>
          </p:nvPr>
        </p:nvSpPr>
        <p:spPr/>
        <p:txBody>
          <a:bodyPr/>
          <a:lstStyle/>
          <a:p>
            <a:pPr defTabSz="931774"/>
            <a:fld id="{00181921-FF87-4AC0-B971-D46A176B590C}" type="slidenum">
              <a:rPr lang="en-US">
                <a:solidFill>
                  <a:prstClr val="black"/>
                </a:solidFill>
                <a:latin typeface="Calibri" panose="020F0502020204030204"/>
              </a:rPr>
              <a:pPr defTabSz="931774"/>
              <a:t>48</a:t>
            </a:fld>
            <a:endParaRPr lang="en-US">
              <a:solidFill>
                <a:prstClr val="black"/>
              </a:solidFill>
              <a:latin typeface="Calibri" panose="020F0502020204030204"/>
            </a:endParaRPr>
          </a:p>
        </p:txBody>
      </p:sp>
    </p:spTree>
    <p:extLst>
      <p:ext uri="{BB962C8B-B14F-4D97-AF65-F5344CB8AC3E}">
        <p14:creationId xmlns:p14="http://schemas.microsoft.com/office/powerpoint/2010/main" val="160190541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Example: recipient reports becoming self-employed in June 2024. Certification Period ends November 2024. At recert in November 2024, recipient has not been self-employed for 12 months, and is not gainfully employed. Recipient will have until the NEXT recertification in November 2025 to establish gainful employment. The child care worker will not check for gainful employment at any time during the eligibility period. </a:t>
            </a:r>
          </a:p>
        </p:txBody>
      </p:sp>
      <p:sp>
        <p:nvSpPr>
          <p:cNvPr id="4" name="Slide Number Placeholder 3"/>
          <p:cNvSpPr>
            <a:spLocks noGrp="1"/>
          </p:cNvSpPr>
          <p:nvPr>
            <p:ph type="sldNum" sz="quarter" idx="5"/>
          </p:nvPr>
        </p:nvSpPr>
        <p:spPr/>
        <p:txBody>
          <a:bodyPr/>
          <a:lstStyle/>
          <a:p>
            <a:pPr defTabSz="931774"/>
            <a:fld id="{00181921-FF87-4AC0-B971-D46A176B590C}" type="slidenum">
              <a:rPr lang="en-US">
                <a:solidFill>
                  <a:prstClr val="black"/>
                </a:solidFill>
                <a:latin typeface="Calibri" panose="020F0502020204030204"/>
              </a:rPr>
              <a:pPr defTabSz="931774"/>
              <a:t>49</a:t>
            </a:fld>
            <a:endParaRPr lang="en-US">
              <a:solidFill>
                <a:prstClr val="black"/>
              </a:solidFill>
              <a:latin typeface="Calibri" panose="020F0502020204030204"/>
            </a:endParaRPr>
          </a:p>
        </p:txBody>
      </p:sp>
    </p:spTree>
    <p:extLst>
      <p:ext uri="{BB962C8B-B14F-4D97-AF65-F5344CB8AC3E}">
        <p14:creationId xmlns:p14="http://schemas.microsoft.com/office/powerpoint/2010/main" val="4684149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Representative income (</a:t>
            </a:r>
            <a:r>
              <a:rPr lang="en-US" dirty="0"/>
              <a:t>majority cases) - The base period for most income is the month prior to the month of application (date received in agency) or redetermination, if representative.  Use one (1) month of earnings or 3 months if child support. If new income provided is representative, use the appropriate base period income to average gross income. </a:t>
            </a:r>
          </a:p>
          <a:p>
            <a:pPr defTabSz="931774">
              <a:defRPr/>
            </a:pPr>
            <a:endParaRPr lang="en-US" dirty="0"/>
          </a:p>
          <a:p>
            <a:pPr defTabSz="931774">
              <a:defRPr/>
            </a:pPr>
            <a:r>
              <a:rPr lang="en-US" dirty="0"/>
              <a:t>When assessing child support, child care workers must determine if the child support is received or paid out. The base period for child support, and alimony when received is the three months prior to the month of application or redetermination (date received in agency), if representative. The base period when child support is paid out is the one month prior to the month of in agency), if representative. Calculate by adding the months together and divide by 3 to obtain application or redetermination (date received a monthly average.  </a:t>
            </a:r>
          </a:p>
          <a:p>
            <a:pPr defTabSz="931774">
              <a:defRPr/>
            </a:pPr>
            <a:endParaRPr lang="en-US" dirty="0"/>
          </a:p>
          <a:p>
            <a:pPr defTabSz="931774">
              <a:defRPr/>
            </a:pPr>
            <a:r>
              <a:rPr lang="en-US" dirty="0"/>
              <a:t>If the income is received annually or from self-employment income tax returns, the base period is 12 month. </a:t>
            </a:r>
          </a:p>
          <a:p>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5</a:t>
            </a:fld>
            <a:endParaRPr lang="en-US"/>
          </a:p>
        </p:txBody>
      </p:sp>
    </p:spTree>
    <p:extLst>
      <p:ext uri="{BB962C8B-B14F-4D97-AF65-F5344CB8AC3E}">
        <p14:creationId xmlns:p14="http://schemas.microsoft.com/office/powerpoint/2010/main" val="284254401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31774"/>
            <a:fld id="{EA721B4A-F8EA-4953-8A86-A0154F0EB620}" type="slidenum">
              <a:rPr lang="en-US">
                <a:solidFill>
                  <a:prstClr val="black"/>
                </a:solidFill>
                <a:latin typeface="Calibri" panose="020F0502020204030204"/>
              </a:rPr>
              <a:pPr defTabSz="931774"/>
              <a:t>50</a:t>
            </a:fld>
            <a:endParaRPr lang="en-US">
              <a:solidFill>
                <a:prstClr val="black"/>
              </a:solidFill>
              <a:latin typeface="Calibri" panose="020F0502020204030204"/>
            </a:endParaRPr>
          </a:p>
        </p:txBody>
      </p:sp>
    </p:spTree>
    <p:extLst>
      <p:ext uri="{BB962C8B-B14F-4D97-AF65-F5344CB8AC3E}">
        <p14:creationId xmlns:p14="http://schemas.microsoft.com/office/powerpoint/2010/main" val="235115800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CC7D24-0DC9-4E9C-89C0-35D79A09D337}" type="slidenum">
              <a:rPr lang="en-US" smtClean="0"/>
              <a:t>51</a:t>
            </a:fld>
            <a:endParaRPr lang="en-US"/>
          </a:p>
        </p:txBody>
      </p:sp>
    </p:spTree>
    <p:extLst>
      <p:ext uri="{BB962C8B-B14F-4D97-AF65-F5344CB8AC3E}">
        <p14:creationId xmlns:p14="http://schemas.microsoft.com/office/powerpoint/2010/main" val="205308400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181921-FF87-4AC0-B971-D46A176B590C}" type="slidenum">
              <a:rPr lang="en-US" smtClean="0"/>
              <a:t>52</a:t>
            </a:fld>
            <a:endParaRPr lang="en-US"/>
          </a:p>
        </p:txBody>
      </p:sp>
    </p:spTree>
    <p:extLst>
      <p:ext uri="{BB962C8B-B14F-4D97-AF65-F5344CB8AC3E}">
        <p14:creationId xmlns:p14="http://schemas.microsoft.com/office/powerpoint/2010/main" val="222170655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181921-FF87-4AC0-B971-D46A176B590C}" type="slidenum">
              <a:rPr lang="en-US" smtClean="0"/>
              <a:t>53</a:t>
            </a:fld>
            <a:endParaRPr lang="en-US"/>
          </a:p>
        </p:txBody>
      </p:sp>
    </p:spTree>
    <p:extLst>
      <p:ext uri="{BB962C8B-B14F-4D97-AF65-F5344CB8AC3E}">
        <p14:creationId xmlns:p14="http://schemas.microsoft.com/office/powerpoint/2010/main" val="284418146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181921-FF87-4AC0-B971-D46A176B590C}" type="slidenum">
              <a:rPr lang="en-US" smtClean="0"/>
              <a:t>54</a:t>
            </a:fld>
            <a:endParaRPr lang="en-US"/>
          </a:p>
        </p:txBody>
      </p:sp>
    </p:spTree>
    <p:extLst>
      <p:ext uri="{BB962C8B-B14F-4D97-AF65-F5344CB8AC3E}">
        <p14:creationId xmlns:p14="http://schemas.microsoft.com/office/powerpoint/2010/main" val="1271876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Nonrepresentative income is income from the base period that is received irregularly, has changed or terminated and cannot be reasonably expected to be available to the household during the certification period.  Nonrepresentative income includes new income that was not available during the base period and therefore no base period information is available to project the income that will be available to the household during the certification period. </a:t>
            </a:r>
          </a:p>
          <a:p>
            <a:r>
              <a:rPr lang="en-US" dirty="0"/>
              <a:t> </a:t>
            </a:r>
          </a:p>
          <a:p>
            <a:r>
              <a:rPr lang="en-US" dirty="0"/>
              <a:t>If reported income is not representative, the child care worker must determine which budgeting method is the most representative estimate of the budget unit’s income over the certification period.  The child care worker must provide detailed documentation of what was used for representative income and why it was used. </a:t>
            </a:r>
          </a:p>
          <a:p>
            <a:r>
              <a:rPr lang="en-US" dirty="0"/>
              <a:t>Explain </a:t>
            </a:r>
          </a:p>
          <a:p>
            <a:r>
              <a:rPr lang="en-US" dirty="0"/>
              <a:t> </a:t>
            </a:r>
          </a:p>
          <a:p>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6</a:t>
            </a:fld>
            <a:endParaRPr lang="en-US"/>
          </a:p>
        </p:txBody>
      </p:sp>
    </p:spTree>
    <p:extLst>
      <p:ext uri="{BB962C8B-B14F-4D97-AF65-F5344CB8AC3E}">
        <p14:creationId xmlns:p14="http://schemas.microsoft.com/office/powerpoint/2010/main" val="28188517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Income that fluctuates significantly should be averaged in such a way that child care assistance will not be interrupted, and the family can anticipate and budget for the recipient fee that remains unchanged throughout the eligibility period.  Use this method of calculating income when income is Non-Representative.  </a:t>
            </a:r>
          </a:p>
          <a:p>
            <a:endParaRPr lang="en-US" dirty="0"/>
          </a:p>
          <a:p>
            <a:r>
              <a:rPr lang="en-US" dirty="0"/>
              <a:t>Refer to Chapter 7 A. II. </a:t>
            </a:r>
            <a:r>
              <a:rPr lang="en-US" dirty="0" err="1"/>
              <a:t>pg</a:t>
            </a:r>
            <a:r>
              <a:rPr lang="en-US" dirty="0"/>
              <a:t> 40 for additional information formation regarding exceptions to the base periods.</a:t>
            </a:r>
          </a:p>
          <a:p>
            <a:endParaRPr lang="en-US" b="1" u="sng" dirty="0"/>
          </a:p>
          <a:p>
            <a:r>
              <a:rPr lang="en-US" b="1" i="0" dirty="0">
                <a:solidFill>
                  <a:srgbClr val="1F1F1F"/>
                </a:solidFill>
                <a:effectLst/>
                <a:latin typeface="Google Sans"/>
              </a:rPr>
              <a:t>Per diem work is </a:t>
            </a:r>
            <a:r>
              <a:rPr lang="en-US" b="1" i="0" dirty="0">
                <a:solidFill>
                  <a:srgbClr val="040C28"/>
                </a:solidFill>
                <a:effectLst/>
                <a:latin typeface="Google Sans"/>
              </a:rPr>
              <a:t>employment on an as-needed basis that is paid daily, rather than per shift, hour, or annually</a:t>
            </a:r>
            <a:r>
              <a:rPr lang="en-US" b="1" i="0" dirty="0">
                <a:solidFill>
                  <a:srgbClr val="1F1F1F"/>
                </a:solidFill>
                <a:effectLst/>
                <a:latin typeface="Google Sans"/>
              </a:rPr>
              <a:t>. </a:t>
            </a:r>
            <a:r>
              <a:rPr lang="en-US" b="1" dirty="0"/>
              <a:t>Per Diem Employee Examples:  Substitute Teachers, Temp. Agency Employees, PRN Health care workers, </a:t>
            </a:r>
          </a:p>
        </p:txBody>
      </p:sp>
      <p:sp>
        <p:nvSpPr>
          <p:cNvPr id="4" name="Slide Number Placeholder 3"/>
          <p:cNvSpPr>
            <a:spLocks noGrp="1"/>
          </p:cNvSpPr>
          <p:nvPr>
            <p:ph type="sldNum" sz="quarter" idx="5"/>
          </p:nvPr>
        </p:nvSpPr>
        <p:spPr/>
        <p:txBody>
          <a:bodyPr/>
          <a:lstStyle/>
          <a:p>
            <a:fld id="{DBCC7D24-0DC9-4E9C-89C0-35D79A09D337}" type="slidenum">
              <a:rPr lang="en-US" smtClean="0"/>
              <a:t>7</a:t>
            </a:fld>
            <a:endParaRPr lang="en-US"/>
          </a:p>
        </p:txBody>
      </p:sp>
    </p:spTree>
    <p:extLst>
      <p:ext uri="{BB962C8B-B14F-4D97-AF65-F5344CB8AC3E}">
        <p14:creationId xmlns:p14="http://schemas.microsoft.com/office/powerpoint/2010/main" val="21422685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Individuals who need child care assistance must qualify on the basis of income.  The </a:t>
            </a:r>
            <a:r>
              <a:rPr lang="en-US">
                <a:hlinkClick r:id="rId3">
                  <a:extLst>
                    <a:ext uri="{A12FA001-AC4F-418D-AE19-62706E023703}">
                      <ahyp:hlinkClr xmlns:ahyp="http://schemas.microsoft.com/office/drawing/2018/hyperlinkcolor" val="tx"/>
                    </a:ext>
                  </a:extLst>
                </a:hlinkClick>
              </a:rPr>
              <a:t>gross monthly income</a:t>
            </a:r>
            <a:r>
              <a:rPr lang="en-US"/>
              <a:t> must not exceed the state’s maximum income eligibility limit for the number and age of persons in the income unit. </a:t>
            </a:r>
          </a:p>
          <a:p>
            <a:endParaRPr lang="en-US"/>
          </a:p>
          <a:p>
            <a:r>
              <a:rPr lang="en-US"/>
              <a:t>The term “income unit” shall apply to persons who live in the same household and who, according to North Carolina law, are responsible for the financial support of the child whose eligibility for child care services is being determined.</a:t>
            </a:r>
          </a:p>
          <a:p>
            <a:endParaRPr lang="en-US"/>
          </a:p>
          <a:p>
            <a:r>
              <a:rPr lang="en-US"/>
              <a:t>Additionally, the household income unit must include the parent, stepparent and the stepparent’s child(ren), if applicable.</a:t>
            </a:r>
          </a:p>
          <a:p>
            <a:endParaRPr lang="en-US"/>
          </a:p>
          <a:p>
            <a:endParaRPr lang="en-US"/>
          </a:p>
          <a:p>
            <a:r>
              <a:rPr lang="en-US"/>
              <a:t>There are certain situations in which SCCA is available </a:t>
            </a:r>
            <a:r>
              <a:rPr lang="en-US" b="1"/>
              <a:t>without regard to income </a:t>
            </a:r>
            <a:r>
              <a:rPr lang="en-US"/>
              <a:t>such as non-parent relatives and other responsible adults.   Situations without regard to income include:</a:t>
            </a:r>
          </a:p>
          <a:p>
            <a:pPr defTabSz="931774"/>
            <a:r>
              <a:rPr lang="en-US"/>
              <a:t>Children who need child care assistance to support </a:t>
            </a:r>
            <a:r>
              <a:rPr lang="en-US">
                <a:hlinkClick r:id="rId4">
                  <a:extLst>
                    <a:ext uri="{A12FA001-AC4F-418D-AE19-62706E023703}">
                      <ahyp:hlinkClr xmlns:ahyp="http://schemas.microsoft.com/office/drawing/2018/hyperlinkcolor" val="tx"/>
                    </a:ext>
                  </a:extLst>
                </a:hlinkClick>
              </a:rPr>
              <a:t>child protective services. </a:t>
            </a:r>
            <a:endParaRPr lang="en-US"/>
          </a:p>
          <a:p>
            <a:pPr defTabSz="931774"/>
            <a:r>
              <a:rPr lang="en-US"/>
              <a:t>Children who need child care assistance and meet eligibility criteria for </a:t>
            </a:r>
            <a:r>
              <a:rPr lang="en-US">
                <a:hlinkClick r:id="rId5">
                  <a:extLst>
                    <a:ext uri="{A12FA001-AC4F-418D-AE19-62706E023703}">
                      <ahyp:hlinkClr xmlns:ahyp="http://schemas.microsoft.com/office/drawing/2018/hyperlinkcolor" val="tx"/>
                    </a:ext>
                  </a:extLst>
                </a:hlinkClick>
              </a:rPr>
              <a:t>child welfare services.</a:t>
            </a:r>
            <a:endParaRPr lang="en-US"/>
          </a:p>
          <a:p>
            <a:pPr defTabSz="931774"/>
            <a:r>
              <a:rPr lang="en-US"/>
              <a:t>Children receiving </a:t>
            </a:r>
            <a:r>
              <a:rPr lang="en-US">
                <a:hlinkClick r:id="rId6">
                  <a:extLst>
                    <a:ext uri="{A12FA001-AC4F-418D-AE19-62706E023703}">
                      <ahyp:hlinkClr xmlns:ahyp="http://schemas.microsoft.com/office/drawing/2018/hyperlinkcolor" val="tx"/>
                    </a:ext>
                  </a:extLst>
                </a:hlinkClick>
              </a:rPr>
              <a:t>foster care services</a:t>
            </a:r>
            <a:r>
              <a:rPr lang="en-US"/>
              <a:t> who are in the custody of a county department of social services (DSS) and have been placed either with an adult other than their parents or in a licensed foster home. </a:t>
            </a:r>
          </a:p>
          <a:p>
            <a:pPr defTabSz="931774"/>
            <a:endParaRPr lang="en-US"/>
          </a:p>
          <a:p>
            <a:endParaRPr lang="en-US"/>
          </a:p>
        </p:txBody>
      </p:sp>
      <p:sp>
        <p:nvSpPr>
          <p:cNvPr id="4" name="Slide Number Placeholder 3"/>
          <p:cNvSpPr>
            <a:spLocks noGrp="1"/>
          </p:cNvSpPr>
          <p:nvPr>
            <p:ph type="sldNum" sz="quarter" idx="5"/>
          </p:nvPr>
        </p:nvSpPr>
        <p:spPr/>
        <p:txBody>
          <a:bodyPr/>
          <a:lstStyle/>
          <a:p>
            <a:fld id="{DBCC7D24-0DC9-4E9C-89C0-35D79A09D337}" type="slidenum">
              <a:rPr lang="en-US" smtClean="0"/>
              <a:t>8</a:t>
            </a:fld>
            <a:endParaRPr lang="en-US"/>
          </a:p>
        </p:txBody>
      </p:sp>
    </p:spTree>
    <p:extLst>
      <p:ext uri="{BB962C8B-B14F-4D97-AF65-F5344CB8AC3E}">
        <p14:creationId xmlns:p14="http://schemas.microsoft.com/office/powerpoint/2010/main" val="9814984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721B4A-F8EA-4953-8A86-A0154F0EB620}" type="slidenum">
              <a:rPr lang="en-US" smtClean="0"/>
              <a:t>9</a:t>
            </a:fld>
            <a:endParaRPr lang="en-US"/>
          </a:p>
        </p:txBody>
      </p:sp>
    </p:spTree>
    <p:extLst>
      <p:ext uri="{BB962C8B-B14F-4D97-AF65-F5344CB8AC3E}">
        <p14:creationId xmlns:p14="http://schemas.microsoft.com/office/powerpoint/2010/main" val="29335128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Master" Target="../slideMasters/slideMaster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4E32E-2106-4B38-9E20-237A530655F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346FA3C-283E-B504-457A-70AE5F991CE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E2D1C98-58BD-14A0-054F-E24B7857D364}"/>
              </a:ext>
            </a:extLst>
          </p:cNvPr>
          <p:cNvSpPr>
            <a:spLocks noGrp="1"/>
          </p:cNvSpPr>
          <p:nvPr>
            <p:ph type="dt" sz="half" idx="10"/>
          </p:nvPr>
        </p:nvSpPr>
        <p:spPr/>
        <p:txBody>
          <a:bodyPr/>
          <a:lstStyle/>
          <a:p>
            <a:fld id="{8A515BEA-C47A-4112-83BB-8374F53D2E0A}" type="datetimeFigureOut">
              <a:rPr lang="en-US" smtClean="0"/>
              <a:t>2/6/2025</a:t>
            </a:fld>
            <a:endParaRPr lang="en-US"/>
          </a:p>
        </p:txBody>
      </p:sp>
      <p:sp>
        <p:nvSpPr>
          <p:cNvPr id="5" name="Footer Placeholder 4">
            <a:extLst>
              <a:ext uri="{FF2B5EF4-FFF2-40B4-BE49-F238E27FC236}">
                <a16:creationId xmlns:a16="http://schemas.microsoft.com/office/drawing/2014/main" id="{BF46449F-5CBF-F937-E0EF-E023A3A68B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5D28B8-A8F1-C8F4-9BCF-4850DA614F74}"/>
              </a:ext>
            </a:extLst>
          </p:cNvPr>
          <p:cNvSpPr>
            <a:spLocks noGrp="1"/>
          </p:cNvSpPr>
          <p:nvPr>
            <p:ph type="sldNum" sz="quarter" idx="12"/>
          </p:nvPr>
        </p:nvSpPr>
        <p:spPr/>
        <p:txBody>
          <a:bodyPr/>
          <a:lstStyle/>
          <a:p>
            <a:fld id="{3D5CE824-8DA7-46C1-968F-8B8F265D94E6}" type="slidenum">
              <a:rPr lang="en-US" smtClean="0"/>
              <a:t>‹#›</a:t>
            </a:fld>
            <a:endParaRPr lang="en-US"/>
          </a:p>
        </p:txBody>
      </p:sp>
    </p:spTree>
    <p:extLst>
      <p:ext uri="{BB962C8B-B14F-4D97-AF65-F5344CB8AC3E}">
        <p14:creationId xmlns:p14="http://schemas.microsoft.com/office/powerpoint/2010/main" val="15409471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B5F95-1A9B-6D7A-57B0-84726ED8CCF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861EEF-8516-703E-63E7-FA24594672C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6970C0-CE30-B831-A55D-E5C526092753}"/>
              </a:ext>
            </a:extLst>
          </p:cNvPr>
          <p:cNvSpPr>
            <a:spLocks noGrp="1"/>
          </p:cNvSpPr>
          <p:nvPr>
            <p:ph type="dt" sz="half" idx="10"/>
          </p:nvPr>
        </p:nvSpPr>
        <p:spPr/>
        <p:txBody>
          <a:bodyPr/>
          <a:lstStyle/>
          <a:p>
            <a:fld id="{8A515BEA-C47A-4112-83BB-8374F53D2E0A}" type="datetimeFigureOut">
              <a:rPr lang="en-US" smtClean="0"/>
              <a:t>2/6/2025</a:t>
            </a:fld>
            <a:endParaRPr lang="en-US"/>
          </a:p>
        </p:txBody>
      </p:sp>
      <p:sp>
        <p:nvSpPr>
          <p:cNvPr id="5" name="Footer Placeholder 4">
            <a:extLst>
              <a:ext uri="{FF2B5EF4-FFF2-40B4-BE49-F238E27FC236}">
                <a16:creationId xmlns:a16="http://schemas.microsoft.com/office/drawing/2014/main" id="{5B6062CA-566B-BB0D-2DE2-FBF1BA8FFE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DB7670-04BA-670F-CA06-0AACD473A010}"/>
              </a:ext>
            </a:extLst>
          </p:cNvPr>
          <p:cNvSpPr>
            <a:spLocks noGrp="1"/>
          </p:cNvSpPr>
          <p:nvPr>
            <p:ph type="sldNum" sz="quarter" idx="12"/>
          </p:nvPr>
        </p:nvSpPr>
        <p:spPr/>
        <p:txBody>
          <a:bodyPr/>
          <a:lstStyle/>
          <a:p>
            <a:fld id="{3D5CE824-8DA7-46C1-968F-8B8F265D94E6}" type="slidenum">
              <a:rPr lang="en-US" smtClean="0"/>
              <a:t>‹#›</a:t>
            </a:fld>
            <a:endParaRPr lang="en-US"/>
          </a:p>
        </p:txBody>
      </p:sp>
    </p:spTree>
    <p:extLst>
      <p:ext uri="{BB962C8B-B14F-4D97-AF65-F5344CB8AC3E}">
        <p14:creationId xmlns:p14="http://schemas.microsoft.com/office/powerpoint/2010/main" val="20410849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4B6BC80-7B54-B9A7-44F8-403B3458412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D992417-8648-6576-0827-C009963A3AE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FB3DB5-FB90-BBA0-8F95-03649CE916F1}"/>
              </a:ext>
            </a:extLst>
          </p:cNvPr>
          <p:cNvSpPr>
            <a:spLocks noGrp="1"/>
          </p:cNvSpPr>
          <p:nvPr>
            <p:ph type="dt" sz="half" idx="10"/>
          </p:nvPr>
        </p:nvSpPr>
        <p:spPr/>
        <p:txBody>
          <a:bodyPr/>
          <a:lstStyle/>
          <a:p>
            <a:fld id="{8A515BEA-C47A-4112-83BB-8374F53D2E0A}" type="datetimeFigureOut">
              <a:rPr lang="en-US" smtClean="0"/>
              <a:t>2/6/2025</a:t>
            </a:fld>
            <a:endParaRPr lang="en-US"/>
          </a:p>
        </p:txBody>
      </p:sp>
      <p:sp>
        <p:nvSpPr>
          <p:cNvPr id="5" name="Footer Placeholder 4">
            <a:extLst>
              <a:ext uri="{FF2B5EF4-FFF2-40B4-BE49-F238E27FC236}">
                <a16:creationId xmlns:a16="http://schemas.microsoft.com/office/drawing/2014/main" id="{D5830DBB-8813-9E02-673C-EF8653F5CF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71937B-19EF-5F83-01CE-3AE5851D9EE7}"/>
              </a:ext>
            </a:extLst>
          </p:cNvPr>
          <p:cNvSpPr>
            <a:spLocks noGrp="1"/>
          </p:cNvSpPr>
          <p:nvPr>
            <p:ph type="sldNum" sz="quarter" idx="12"/>
          </p:nvPr>
        </p:nvSpPr>
        <p:spPr/>
        <p:txBody>
          <a:bodyPr/>
          <a:lstStyle/>
          <a:p>
            <a:fld id="{3D5CE824-8DA7-46C1-968F-8B8F265D94E6}" type="slidenum">
              <a:rPr lang="en-US" smtClean="0"/>
              <a:t>‹#›</a:t>
            </a:fld>
            <a:endParaRPr lang="en-US"/>
          </a:p>
        </p:txBody>
      </p:sp>
    </p:spTree>
    <p:extLst>
      <p:ext uri="{BB962C8B-B14F-4D97-AF65-F5344CB8AC3E}">
        <p14:creationId xmlns:p14="http://schemas.microsoft.com/office/powerpoint/2010/main" val="11321606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 Photo header Color Seal">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8867" y="2067905"/>
            <a:ext cx="2689348" cy="1990847"/>
          </a:xfrm>
          <a:prstGeom prst="rect">
            <a:avLst/>
          </a:prstGeom>
        </p:spPr>
      </p:pic>
      <p:sp>
        <p:nvSpPr>
          <p:cNvPr id="11" name="Rectangle 10"/>
          <p:cNvSpPr/>
          <p:nvPr userDrawn="1"/>
        </p:nvSpPr>
        <p:spPr>
          <a:xfrm>
            <a:off x="0" y="6607418"/>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3691462" y="2051009"/>
            <a:ext cx="7699023" cy="2020824"/>
          </a:xfrm>
          <a:prstGeom prst="rect">
            <a:avLst/>
          </a:prstGeom>
        </p:spPr>
        <p:txBody>
          <a:bodyPr anchor="ctr">
            <a:noAutofit/>
          </a:bodyPr>
          <a:lstStyle>
            <a:lvl1pPr marL="0" indent="0">
              <a:buNone/>
              <a:defRPr sz="3200" b="1" i="0" baseline="0">
                <a:latin typeface="Arial" panose="020B0604020202020204" pitchFamily="34" charset="0"/>
                <a:ea typeface="Arial" panose="020B0604020202020204" pitchFamily="34" charset="0"/>
                <a:cs typeface="Arial" panose="020B06040202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a:t>Click to Add Presentation Title</a:t>
            </a:r>
          </a:p>
        </p:txBody>
      </p:sp>
      <p:sp>
        <p:nvSpPr>
          <p:cNvPr id="16" name="Text Placeholder 15"/>
          <p:cNvSpPr>
            <a:spLocks noGrp="1"/>
          </p:cNvSpPr>
          <p:nvPr>
            <p:ph type="body" sz="quarter" idx="11" hasCustomPrompt="1"/>
          </p:nvPr>
        </p:nvSpPr>
        <p:spPr>
          <a:xfrm>
            <a:off x="3691462" y="4071833"/>
            <a:ext cx="7699023" cy="948752"/>
          </a:xfrm>
          <a:prstGeom prst="rect">
            <a:avLst/>
          </a:prstGeom>
        </p:spPr>
        <p:txBody>
          <a:bodyPr anchor="b">
            <a:noAutofit/>
          </a:bodyPr>
          <a:lstStyle>
            <a:lvl1pPr marL="0" indent="0">
              <a:lnSpc>
                <a:spcPct val="100000"/>
              </a:lnSpc>
              <a:spcBef>
                <a:spcPts val="0"/>
              </a:spcBef>
              <a:buNone/>
              <a:defRPr sz="2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Presenter Name and Title</a:t>
            </a:r>
          </a:p>
        </p:txBody>
      </p:sp>
      <p:sp>
        <p:nvSpPr>
          <p:cNvPr id="17" name="Text Placeholder 17"/>
          <p:cNvSpPr>
            <a:spLocks noGrp="1"/>
          </p:cNvSpPr>
          <p:nvPr>
            <p:ph type="body" sz="quarter" idx="12" hasCustomPrompt="1"/>
          </p:nvPr>
        </p:nvSpPr>
        <p:spPr>
          <a:xfrm>
            <a:off x="3691462" y="5020585"/>
            <a:ext cx="7699023" cy="488226"/>
          </a:xfrm>
          <a:prstGeom prst="rect">
            <a:avLst/>
          </a:prstGeom>
        </p:spPr>
        <p:txBody>
          <a:bodyPr anchor="b">
            <a:normAutofit/>
          </a:bodyPr>
          <a:lstStyle>
            <a:lvl1pPr marL="0" indent="0">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Date</a:t>
            </a:r>
          </a:p>
        </p:txBody>
      </p:sp>
      <p:sp>
        <p:nvSpPr>
          <p:cNvPr id="27" name="Rectangle 26">
            <a:extLst>
              <a:ext uri="{FF2B5EF4-FFF2-40B4-BE49-F238E27FC236}">
                <a16:creationId xmlns:a16="http://schemas.microsoft.com/office/drawing/2014/main" id="{E0FD344B-6B01-554D-8ED2-3BB8677B5CA3}"/>
              </a:ext>
            </a:extLst>
          </p:cNvPr>
          <p:cNvSpPr/>
          <p:nvPr userDrawn="1"/>
        </p:nvSpPr>
        <p:spPr>
          <a:xfrm>
            <a:off x="0" y="-2388"/>
            <a:ext cx="12192000" cy="1667901"/>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pic>
        <p:nvPicPr>
          <p:cNvPr id="22" name="Picture 21">
            <a:extLst>
              <a:ext uri="{FF2B5EF4-FFF2-40B4-BE49-F238E27FC236}">
                <a16:creationId xmlns:a16="http://schemas.microsoft.com/office/drawing/2014/main" id="{E55F9543-F264-E749-BE41-F4DED20160B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45" y="230730"/>
            <a:ext cx="2433261" cy="1216631"/>
          </a:xfrm>
          <a:prstGeom prst="rect">
            <a:avLst/>
          </a:prstGeom>
        </p:spPr>
      </p:pic>
      <p:pic>
        <p:nvPicPr>
          <p:cNvPr id="23" name="Picture 22">
            <a:extLst>
              <a:ext uri="{FF2B5EF4-FFF2-40B4-BE49-F238E27FC236}">
                <a16:creationId xmlns:a16="http://schemas.microsoft.com/office/drawing/2014/main" id="{77FB28BE-95CF-A648-9958-233FA3E2FD4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502782" y="232219"/>
            <a:ext cx="2427068" cy="1213653"/>
          </a:xfrm>
          <a:prstGeom prst="rect">
            <a:avLst/>
          </a:prstGeom>
        </p:spPr>
      </p:pic>
      <p:pic>
        <p:nvPicPr>
          <p:cNvPr id="24" name="Picture 23">
            <a:extLst>
              <a:ext uri="{FF2B5EF4-FFF2-40B4-BE49-F238E27FC236}">
                <a16:creationId xmlns:a16="http://schemas.microsoft.com/office/drawing/2014/main" id="{E36632A4-6418-EB46-8B31-F39C39E1D0E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014287" y="230097"/>
            <a:ext cx="2157071" cy="1217897"/>
          </a:xfrm>
          <a:prstGeom prst="rect">
            <a:avLst/>
          </a:prstGeom>
        </p:spPr>
      </p:pic>
      <p:pic>
        <p:nvPicPr>
          <p:cNvPr id="25" name="Picture 24">
            <a:extLst>
              <a:ext uri="{FF2B5EF4-FFF2-40B4-BE49-F238E27FC236}">
                <a16:creationId xmlns:a16="http://schemas.microsoft.com/office/drawing/2014/main" id="{92ACDB17-9B72-2747-AC8F-8FD41A14435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259715" y="231327"/>
            <a:ext cx="2431536" cy="1215436"/>
          </a:xfrm>
          <a:prstGeom prst="rect">
            <a:avLst/>
          </a:prstGeom>
        </p:spPr>
      </p:pic>
      <p:pic>
        <p:nvPicPr>
          <p:cNvPr id="26" name="Picture 25">
            <a:extLst>
              <a:ext uri="{FF2B5EF4-FFF2-40B4-BE49-F238E27FC236}">
                <a16:creationId xmlns:a16="http://schemas.microsoft.com/office/drawing/2014/main" id="{F764052B-33F9-6041-8EFF-89AD41BE985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60631" y="231327"/>
            <a:ext cx="2431500" cy="1215436"/>
          </a:xfrm>
          <a:prstGeom prst="rect">
            <a:avLst/>
          </a:prstGeom>
        </p:spPr>
      </p:pic>
    </p:spTree>
    <p:extLst>
      <p:ext uri="{BB962C8B-B14F-4D97-AF65-F5344CB8AC3E}">
        <p14:creationId xmlns:p14="http://schemas.microsoft.com/office/powerpoint/2010/main" val="10082665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8_Content Slide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0" y="624054"/>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838200" y="1447801"/>
            <a:ext cx="10517717" cy="4795307"/>
          </a:xfrm>
          <a:prstGeom prst="rect">
            <a:avLst/>
          </a:prstGeom>
        </p:spPr>
        <p:txBody>
          <a:bodyPr>
            <a:noAutofit/>
          </a:bodyPr>
          <a:lstStyle>
            <a:lvl1pPr marL="228600" indent="-228600">
              <a:lnSpc>
                <a:spcPct val="100000"/>
              </a:lnSpc>
              <a:spcBef>
                <a:spcPts val="1200"/>
              </a:spcBef>
              <a:defRPr sz="2800" b="1" i="0">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buFont typeface="Franklin Gothic Medium" panose="020B0603020102020204" pitchFamily="34" charset="0"/>
              <a:buChar char="−"/>
              <a:defRPr sz="2400" b="1" i="0">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696383" y="6243108"/>
            <a:ext cx="10656007"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cxnSp>
        <p:nvCxnSpPr>
          <p:cNvPr id="18" name="Straight Connector 17"/>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74434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 Slide - Table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0" y="624054"/>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Gotham Bold" charset="0"/>
              <a:ea typeface="Gotham Bold" charset="0"/>
              <a:cs typeface="Gotham Bold" charset="0"/>
            </a:endParaRPr>
          </a:p>
        </p:txBody>
      </p:sp>
      <p:sp>
        <p:nvSpPr>
          <p:cNvPr id="12" name="Content Placeholder 11"/>
          <p:cNvSpPr>
            <a:spLocks noGrp="1"/>
          </p:cNvSpPr>
          <p:nvPr>
            <p:ph sz="quarter" idx="14" hasCustomPrompt="1"/>
          </p:nvPr>
        </p:nvSpPr>
        <p:spPr>
          <a:xfrm>
            <a:off x="829733" y="1335573"/>
            <a:ext cx="10526184" cy="4902890"/>
          </a:xfrm>
          <a:prstGeom prst="rect">
            <a:avLst/>
          </a:prstGeom>
        </p:spPr>
        <p:txBody>
          <a:bodyPr/>
          <a:lstStyle>
            <a:lvl1pPr marL="0" indent="0" algn="ctr">
              <a:buNone/>
              <a:defRPr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icon below to add table or chart</a:t>
            </a:r>
          </a:p>
        </p:txBody>
      </p:sp>
      <p:cxnSp>
        <p:nvCxnSpPr>
          <p:cNvPr id="6" name="Straight Connector 5"/>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59927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6342932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0615750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6438580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7034224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6901183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349A5-9BA8-FFDA-9C28-9F543B51EE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9A6D9E-4940-E6E3-D91A-3F9428DB8C1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075CAF-92BB-9BD8-BC04-AFC88CFCDCFB}"/>
              </a:ext>
            </a:extLst>
          </p:cNvPr>
          <p:cNvSpPr>
            <a:spLocks noGrp="1"/>
          </p:cNvSpPr>
          <p:nvPr>
            <p:ph type="dt" sz="half" idx="10"/>
          </p:nvPr>
        </p:nvSpPr>
        <p:spPr/>
        <p:txBody>
          <a:bodyPr/>
          <a:lstStyle/>
          <a:p>
            <a:fld id="{8A515BEA-C47A-4112-83BB-8374F53D2E0A}" type="datetimeFigureOut">
              <a:rPr lang="en-US" smtClean="0"/>
              <a:t>2/6/2025</a:t>
            </a:fld>
            <a:endParaRPr lang="en-US"/>
          </a:p>
        </p:txBody>
      </p:sp>
      <p:sp>
        <p:nvSpPr>
          <p:cNvPr id="5" name="Footer Placeholder 4">
            <a:extLst>
              <a:ext uri="{FF2B5EF4-FFF2-40B4-BE49-F238E27FC236}">
                <a16:creationId xmlns:a16="http://schemas.microsoft.com/office/drawing/2014/main" id="{AE2432E0-969A-CA24-5F28-26ACB102C2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356FFE-9B0F-5F4B-17D2-9222E751C5F1}"/>
              </a:ext>
            </a:extLst>
          </p:cNvPr>
          <p:cNvSpPr>
            <a:spLocks noGrp="1"/>
          </p:cNvSpPr>
          <p:nvPr>
            <p:ph type="sldNum" sz="quarter" idx="12"/>
          </p:nvPr>
        </p:nvSpPr>
        <p:spPr/>
        <p:txBody>
          <a:bodyPr/>
          <a:lstStyle/>
          <a:p>
            <a:fld id="{3D5CE824-8DA7-46C1-968F-8B8F265D94E6}" type="slidenum">
              <a:rPr lang="en-US" smtClean="0"/>
              <a:t>‹#›</a:t>
            </a:fld>
            <a:endParaRPr lang="en-US"/>
          </a:p>
        </p:txBody>
      </p:sp>
    </p:spTree>
    <p:extLst>
      <p:ext uri="{BB962C8B-B14F-4D97-AF65-F5344CB8AC3E}">
        <p14:creationId xmlns:p14="http://schemas.microsoft.com/office/powerpoint/2010/main" val="5737757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4540198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5933663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7930808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7168550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42516919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3653719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le Slide - Photo header Color Seal">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8867" y="2067905"/>
            <a:ext cx="2689348" cy="1990847"/>
          </a:xfrm>
          <a:prstGeom prst="rect">
            <a:avLst/>
          </a:prstGeom>
        </p:spPr>
      </p:pic>
      <p:sp>
        <p:nvSpPr>
          <p:cNvPr id="11" name="Rectangle 10"/>
          <p:cNvSpPr/>
          <p:nvPr userDrawn="1"/>
        </p:nvSpPr>
        <p:spPr>
          <a:xfrm>
            <a:off x="0" y="6607418"/>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3691462" y="2051009"/>
            <a:ext cx="7699023" cy="2020824"/>
          </a:xfrm>
          <a:prstGeom prst="rect">
            <a:avLst/>
          </a:prstGeom>
        </p:spPr>
        <p:txBody>
          <a:bodyPr anchor="ctr">
            <a:noAutofit/>
          </a:bodyPr>
          <a:lstStyle>
            <a:lvl1pPr marL="0" indent="0">
              <a:buNone/>
              <a:defRPr sz="3200" b="1" i="0" baseline="0">
                <a:latin typeface="Arial" panose="020B0604020202020204" pitchFamily="34" charset="0"/>
                <a:ea typeface="Arial" panose="020B0604020202020204" pitchFamily="34" charset="0"/>
                <a:cs typeface="Arial" panose="020B06040202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a:t>Click to Add Presentation Title</a:t>
            </a:r>
          </a:p>
        </p:txBody>
      </p:sp>
      <p:sp>
        <p:nvSpPr>
          <p:cNvPr id="16" name="Text Placeholder 15"/>
          <p:cNvSpPr>
            <a:spLocks noGrp="1"/>
          </p:cNvSpPr>
          <p:nvPr>
            <p:ph type="body" sz="quarter" idx="11" hasCustomPrompt="1"/>
          </p:nvPr>
        </p:nvSpPr>
        <p:spPr>
          <a:xfrm>
            <a:off x="3691462" y="4071833"/>
            <a:ext cx="7699023" cy="948752"/>
          </a:xfrm>
          <a:prstGeom prst="rect">
            <a:avLst/>
          </a:prstGeom>
        </p:spPr>
        <p:txBody>
          <a:bodyPr anchor="b">
            <a:noAutofit/>
          </a:bodyPr>
          <a:lstStyle>
            <a:lvl1pPr marL="0" indent="0">
              <a:lnSpc>
                <a:spcPct val="100000"/>
              </a:lnSpc>
              <a:spcBef>
                <a:spcPts val="0"/>
              </a:spcBef>
              <a:buNone/>
              <a:defRPr sz="2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Presenter Name and Title</a:t>
            </a:r>
          </a:p>
        </p:txBody>
      </p:sp>
      <p:sp>
        <p:nvSpPr>
          <p:cNvPr id="17" name="Text Placeholder 17"/>
          <p:cNvSpPr>
            <a:spLocks noGrp="1"/>
          </p:cNvSpPr>
          <p:nvPr>
            <p:ph type="body" sz="quarter" idx="12" hasCustomPrompt="1"/>
          </p:nvPr>
        </p:nvSpPr>
        <p:spPr>
          <a:xfrm>
            <a:off x="3691462" y="5020585"/>
            <a:ext cx="7699023" cy="488226"/>
          </a:xfrm>
          <a:prstGeom prst="rect">
            <a:avLst/>
          </a:prstGeom>
        </p:spPr>
        <p:txBody>
          <a:bodyPr anchor="b">
            <a:normAutofit/>
          </a:bodyPr>
          <a:lstStyle>
            <a:lvl1pPr marL="0" indent="0">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Date</a:t>
            </a:r>
          </a:p>
        </p:txBody>
      </p:sp>
      <p:sp>
        <p:nvSpPr>
          <p:cNvPr id="27" name="Rectangle 26">
            <a:extLst>
              <a:ext uri="{FF2B5EF4-FFF2-40B4-BE49-F238E27FC236}">
                <a16:creationId xmlns:a16="http://schemas.microsoft.com/office/drawing/2014/main" id="{E0FD344B-6B01-554D-8ED2-3BB8677B5CA3}"/>
              </a:ext>
            </a:extLst>
          </p:cNvPr>
          <p:cNvSpPr/>
          <p:nvPr userDrawn="1"/>
        </p:nvSpPr>
        <p:spPr>
          <a:xfrm>
            <a:off x="0" y="-2388"/>
            <a:ext cx="12192000" cy="1667901"/>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pic>
        <p:nvPicPr>
          <p:cNvPr id="22" name="Picture 21">
            <a:extLst>
              <a:ext uri="{FF2B5EF4-FFF2-40B4-BE49-F238E27FC236}">
                <a16:creationId xmlns:a16="http://schemas.microsoft.com/office/drawing/2014/main" id="{E55F9543-F264-E749-BE41-F4DED20160B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45" y="230730"/>
            <a:ext cx="2433261" cy="1216631"/>
          </a:xfrm>
          <a:prstGeom prst="rect">
            <a:avLst/>
          </a:prstGeom>
        </p:spPr>
      </p:pic>
      <p:pic>
        <p:nvPicPr>
          <p:cNvPr id="23" name="Picture 22">
            <a:extLst>
              <a:ext uri="{FF2B5EF4-FFF2-40B4-BE49-F238E27FC236}">
                <a16:creationId xmlns:a16="http://schemas.microsoft.com/office/drawing/2014/main" id="{77FB28BE-95CF-A648-9958-233FA3E2FD4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502782" y="232219"/>
            <a:ext cx="2427068" cy="1213653"/>
          </a:xfrm>
          <a:prstGeom prst="rect">
            <a:avLst/>
          </a:prstGeom>
        </p:spPr>
      </p:pic>
      <p:pic>
        <p:nvPicPr>
          <p:cNvPr id="24" name="Picture 23">
            <a:extLst>
              <a:ext uri="{FF2B5EF4-FFF2-40B4-BE49-F238E27FC236}">
                <a16:creationId xmlns:a16="http://schemas.microsoft.com/office/drawing/2014/main" id="{E36632A4-6418-EB46-8B31-F39C39E1D0E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014287" y="230097"/>
            <a:ext cx="2157071" cy="1217897"/>
          </a:xfrm>
          <a:prstGeom prst="rect">
            <a:avLst/>
          </a:prstGeom>
        </p:spPr>
      </p:pic>
      <p:pic>
        <p:nvPicPr>
          <p:cNvPr id="25" name="Picture 24">
            <a:extLst>
              <a:ext uri="{FF2B5EF4-FFF2-40B4-BE49-F238E27FC236}">
                <a16:creationId xmlns:a16="http://schemas.microsoft.com/office/drawing/2014/main" id="{92ACDB17-9B72-2747-AC8F-8FD41A14435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259715" y="231327"/>
            <a:ext cx="2431536" cy="1215436"/>
          </a:xfrm>
          <a:prstGeom prst="rect">
            <a:avLst/>
          </a:prstGeom>
        </p:spPr>
      </p:pic>
      <p:pic>
        <p:nvPicPr>
          <p:cNvPr id="26" name="Picture 25">
            <a:extLst>
              <a:ext uri="{FF2B5EF4-FFF2-40B4-BE49-F238E27FC236}">
                <a16:creationId xmlns:a16="http://schemas.microsoft.com/office/drawing/2014/main" id="{F764052B-33F9-6041-8EFF-89AD41BE985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60631" y="231327"/>
            <a:ext cx="2431500" cy="1215436"/>
          </a:xfrm>
          <a:prstGeom prst="rect">
            <a:avLst/>
          </a:prstGeom>
        </p:spPr>
      </p:pic>
    </p:spTree>
    <p:extLst>
      <p:ext uri="{BB962C8B-B14F-4D97-AF65-F5344CB8AC3E}">
        <p14:creationId xmlns:p14="http://schemas.microsoft.com/office/powerpoint/2010/main" val="8457029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Content Slide - Table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0" y="624054"/>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Gotham Bold" charset="0"/>
              <a:ea typeface="Gotham Bold" charset="0"/>
              <a:cs typeface="Gotham Bold" charset="0"/>
            </a:endParaRPr>
          </a:p>
        </p:txBody>
      </p:sp>
      <p:sp>
        <p:nvSpPr>
          <p:cNvPr id="12" name="Content Placeholder 11"/>
          <p:cNvSpPr>
            <a:spLocks noGrp="1"/>
          </p:cNvSpPr>
          <p:nvPr>
            <p:ph sz="quarter" idx="14" hasCustomPrompt="1"/>
          </p:nvPr>
        </p:nvSpPr>
        <p:spPr>
          <a:xfrm>
            <a:off x="829733" y="1335573"/>
            <a:ext cx="10526184" cy="4902890"/>
          </a:xfrm>
          <a:prstGeom prst="rect">
            <a:avLst/>
          </a:prstGeom>
        </p:spPr>
        <p:txBody>
          <a:bodyPr/>
          <a:lstStyle>
            <a:lvl1pPr marL="0" indent="0" algn="ctr">
              <a:buNone/>
              <a:defRPr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icon below to add table or chart</a:t>
            </a:r>
          </a:p>
        </p:txBody>
      </p:sp>
      <p:cxnSp>
        <p:nvCxnSpPr>
          <p:cNvPr id="6" name="Straight Connector 5"/>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33366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Content Slide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0" y="624054"/>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838200" y="1447801"/>
            <a:ext cx="10517717" cy="4795307"/>
          </a:xfrm>
          <a:prstGeom prst="rect">
            <a:avLst/>
          </a:prstGeom>
        </p:spPr>
        <p:txBody>
          <a:bodyPr>
            <a:noAutofit/>
          </a:bodyPr>
          <a:lstStyle>
            <a:lvl1pPr marL="228600" indent="-228600">
              <a:lnSpc>
                <a:spcPct val="100000"/>
              </a:lnSpc>
              <a:spcBef>
                <a:spcPts val="1200"/>
              </a:spcBef>
              <a:defRPr sz="2800" b="1" i="0">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buFont typeface="Franklin Gothic Medium" panose="020B0603020102020204" pitchFamily="34" charset="0"/>
              <a:buChar char="−"/>
              <a:defRPr sz="2400" b="1" i="0">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cxnSp>
        <p:nvCxnSpPr>
          <p:cNvPr id="18" name="Straight Connector 17"/>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37462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1_Content Slide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0" y="624054"/>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838200" y="1447801"/>
            <a:ext cx="10517717" cy="4795307"/>
          </a:xfrm>
          <a:prstGeom prst="rect">
            <a:avLst/>
          </a:prstGeom>
        </p:spPr>
        <p:txBody>
          <a:bodyPr>
            <a:noAutofit/>
          </a:bodyPr>
          <a:lstStyle>
            <a:lvl1pPr marL="228600" indent="-228600">
              <a:lnSpc>
                <a:spcPct val="100000"/>
              </a:lnSpc>
              <a:spcBef>
                <a:spcPts val="1200"/>
              </a:spcBef>
              <a:defRPr sz="2800" b="1" i="0">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buFont typeface="Franklin Gothic Medium" panose="020B0603020102020204" pitchFamily="34" charset="0"/>
              <a:buChar char="−"/>
              <a:defRPr sz="2400" b="1" i="0">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696383" y="6243108"/>
            <a:ext cx="10656007"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cxnSp>
        <p:nvCxnSpPr>
          <p:cNvPr id="18" name="Straight Connector 17"/>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52285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23842-37C0-05CE-7155-FD380AB156A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9E1E359-00E4-BFBF-84A1-A20CD60BC39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0D1F897-8528-CC7C-4F6B-02B39444063C}"/>
              </a:ext>
            </a:extLst>
          </p:cNvPr>
          <p:cNvSpPr>
            <a:spLocks noGrp="1"/>
          </p:cNvSpPr>
          <p:nvPr>
            <p:ph type="dt" sz="half" idx="10"/>
          </p:nvPr>
        </p:nvSpPr>
        <p:spPr/>
        <p:txBody>
          <a:bodyPr/>
          <a:lstStyle/>
          <a:p>
            <a:fld id="{8A515BEA-C47A-4112-83BB-8374F53D2E0A}" type="datetimeFigureOut">
              <a:rPr lang="en-US" smtClean="0"/>
              <a:t>2/6/2025</a:t>
            </a:fld>
            <a:endParaRPr lang="en-US"/>
          </a:p>
        </p:txBody>
      </p:sp>
      <p:sp>
        <p:nvSpPr>
          <p:cNvPr id="5" name="Footer Placeholder 4">
            <a:extLst>
              <a:ext uri="{FF2B5EF4-FFF2-40B4-BE49-F238E27FC236}">
                <a16:creationId xmlns:a16="http://schemas.microsoft.com/office/drawing/2014/main" id="{CA98F8BA-A97A-198C-267D-028C330EA9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3EF425-B475-B852-9AD0-2BFA15F3BB6B}"/>
              </a:ext>
            </a:extLst>
          </p:cNvPr>
          <p:cNvSpPr>
            <a:spLocks noGrp="1"/>
          </p:cNvSpPr>
          <p:nvPr>
            <p:ph type="sldNum" sz="quarter" idx="12"/>
          </p:nvPr>
        </p:nvSpPr>
        <p:spPr/>
        <p:txBody>
          <a:bodyPr/>
          <a:lstStyle/>
          <a:p>
            <a:fld id="{3D5CE824-8DA7-46C1-968F-8B8F265D94E6}" type="slidenum">
              <a:rPr lang="en-US" smtClean="0"/>
              <a:t>‹#›</a:t>
            </a:fld>
            <a:endParaRPr lang="en-US"/>
          </a:p>
        </p:txBody>
      </p:sp>
    </p:spTree>
    <p:extLst>
      <p:ext uri="{BB962C8B-B14F-4D97-AF65-F5344CB8AC3E}">
        <p14:creationId xmlns:p14="http://schemas.microsoft.com/office/powerpoint/2010/main" val="29733493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2 Col-Text">
    <p:spTree>
      <p:nvGrpSpPr>
        <p:cNvPr id="1" name=""/>
        <p:cNvGrpSpPr/>
        <p:nvPr/>
      </p:nvGrpSpPr>
      <p:grpSpPr>
        <a:xfrm>
          <a:off x="0" y="0"/>
          <a:ext cx="0" cy="0"/>
          <a:chOff x="0" y="0"/>
          <a:chExt cx="0" cy="0"/>
        </a:xfrm>
      </p:grpSpPr>
      <p:sp>
        <p:nvSpPr>
          <p:cNvPr id="6" name="Text Placeholder 5"/>
          <p:cNvSpPr>
            <a:spLocks noGrp="1"/>
          </p:cNvSpPr>
          <p:nvPr>
            <p:ph type="body" sz="quarter" idx="18" hasCustomPrompt="1"/>
          </p:nvPr>
        </p:nvSpPr>
        <p:spPr>
          <a:xfrm>
            <a:off x="829734" y="1849439"/>
            <a:ext cx="5120217" cy="4402137"/>
          </a:xfrm>
          <a:prstGeom prst="rect">
            <a:avLst/>
          </a:prstGeom>
        </p:spPr>
        <p:txBody>
          <a:bodyPr>
            <a:noAutofit/>
          </a:bodyPr>
          <a:lstStyle>
            <a:lvl1pPr>
              <a:lnSpc>
                <a:spcPct val="100000"/>
              </a:lnSpc>
              <a:spcBef>
                <a:spcPts val="0"/>
              </a:spcBef>
              <a:spcAft>
                <a:spcPts val="0"/>
              </a:spcAft>
              <a:defRPr sz="2000" b="1" i="0">
                <a:latin typeface="Arial" panose="020B0604020202020204" pitchFamily="34" charset="0"/>
                <a:ea typeface="Arial" panose="020B0604020202020204" pitchFamily="34" charset="0"/>
                <a:cs typeface="Arial" panose="020B0604020202020204" pitchFamily="34" charset="0"/>
              </a:defRPr>
            </a:lvl1pPr>
            <a:lvl2pPr marL="514350" indent="-171450">
              <a:buFont typeface="Franklin Gothic Medium Cond" panose="020B0606030402020204" pitchFamily="34" charset="0"/>
              <a:buChar char="–"/>
              <a:defRPr sz="2000" b="1" i="0">
                <a:latin typeface="Arial" panose="020B0604020202020204" pitchFamily="34" charset="0"/>
                <a:ea typeface="Arial" panose="020B0604020202020204" pitchFamily="34" charset="0"/>
                <a:cs typeface="Arial" panose="020B0604020202020204" pitchFamily="34" charset="0"/>
              </a:defRPr>
            </a:lvl2pPr>
            <a:lvl3pPr>
              <a:defRPr sz="2000" b="1" i="0">
                <a:latin typeface="Arial" panose="020B0604020202020204" pitchFamily="34" charset="0"/>
                <a:ea typeface="Arial" panose="020B0604020202020204" pitchFamily="34" charset="0"/>
                <a:cs typeface="Arial" panose="020B0604020202020204" pitchFamily="34" charset="0"/>
              </a:defRPr>
            </a:lvl3pPr>
          </a:lstStyle>
          <a:p>
            <a:pPr lvl="0"/>
            <a:r>
              <a:rPr lang="en-US"/>
              <a:t>Click to add bullets</a:t>
            </a:r>
          </a:p>
          <a:p>
            <a:pPr lvl="1"/>
            <a:r>
              <a:rPr lang="en-US"/>
              <a:t>Bullet 2</a:t>
            </a:r>
          </a:p>
          <a:p>
            <a:pPr lvl="2"/>
            <a:r>
              <a:rPr lang="en-US"/>
              <a:t>Bullet 3</a:t>
            </a:r>
          </a:p>
        </p:txBody>
      </p:sp>
      <p:sp>
        <p:nvSpPr>
          <p:cNvPr id="2" name="Title 1"/>
          <p:cNvSpPr>
            <a:spLocks noGrp="1"/>
          </p:cNvSpPr>
          <p:nvPr>
            <p:ph type="title" hasCustomPrompt="1"/>
          </p:nvPr>
        </p:nvSpPr>
        <p:spPr>
          <a:xfrm>
            <a:off x="899160" y="624054"/>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6" hasCustomPrompt="1"/>
          </p:nvPr>
        </p:nvSpPr>
        <p:spPr>
          <a:xfrm>
            <a:off x="829733" y="1278465"/>
            <a:ext cx="5120640" cy="500063"/>
          </a:xfrm>
          <a:prstGeom prst="rect">
            <a:avLst/>
          </a:prstGeo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title</a:t>
            </a:r>
          </a:p>
        </p:txBody>
      </p:sp>
      <p:sp>
        <p:nvSpPr>
          <p:cNvPr id="13" name="Text Placeholder 3"/>
          <p:cNvSpPr>
            <a:spLocks noGrp="1"/>
          </p:cNvSpPr>
          <p:nvPr>
            <p:ph type="body" sz="quarter" idx="17" hasCustomPrompt="1"/>
          </p:nvPr>
        </p:nvSpPr>
        <p:spPr>
          <a:xfrm>
            <a:off x="6220176" y="1278465"/>
            <a:ext cx="5120640" cy="500063"/>
          </a:xfrm>
          <a:prstGeom prst="rect">
            <a:avLst/>
          </a:prstGeo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title</a:t>
            </a:r>
          </a:p>
        </p:txBody>
      </p:sp>
      <p:sp>
        <p:nvSpPr>
          <p:cNvPr id="15" name="Text Placeholder 5"/>
          <p:cNvSpPr>
            <a:spLocks noGrp="1"/>
          </p:cNvSpPr>
          <p:nvPr>
            <p:ph type="body" sz="quarter" idx="19" hasCustomPrompt="1"/>
          </p:nvPr>
        </p:nvSpPr>
        <p:spPr>
          <a:xfrm>
            <a:off x="6220600" y="1840560"/>
            <a:ext cx="5120217" cy="4402137"/>
          </a:xfrm>
          <a:prstGeom prst="rect">
            <a:avLst/>
          </a:prstGeom>
        </p:spPr>
        <p:txBody>
          <a:bodyPr>
            <a:noAutofit/>
          </a:bodyPr>
          <a:lstStyle>
            <a:lvl1pPr>
              <a:lnSpc>
                <a:spcPct val="100000"/>
              </a:lnSpc>
              <a:spcBef>
                <a:spcPts val="0"/>
              </a:spcBef>
              <a:spcAft>
                <a:spcPts val="0"/>
              </a:spcAft>
              <a:defRPr sz="2000" b="1" i="0">
                <a:latin typeface="Arial" panose="020B0604020202020204" pitchFamily="34" charset="0"/>
                <a:ea typeface="Arial" panose="020B0604020202020204" pitchFamily="34" charset="0"/>
                <a:cs typeface="Arial" panose="020B0604020202020204" pitchFamily="34" charset="0"/>
              </a:defRPr>
            </a:lvl1pPr>
            <a:lvl2pPr marL="514350" indent="-171450">
              <a:buFont typeface="Franklin Gothic Medium Cond" panose="020B0606030402020204" pitchFamily="34" charset="0"/>
              <a:buChar char="–"/>
              <a:defRPr sz="2000" b="1" i="0" baseline="0">
                <a:latin typeface="Arial" panose="020B0604020202020204" pitchFamily="34" charset="0"/>
                <a:ea typeface="Arial" panose="020B0604020202020204" pitchFamily="34" charset="0"/>
                <a:cs typeface="Arial" panose="020B0604020202020204" pitchFamily="34" charset="0"/>
              </a:defRPr>
            </a:lvl2pPr>
            <a:lvl3pPr>
              <a:defRPr sz="2000" b="1" i="0" baseline="0">
                <a:latin typeface="Arial" panose="020B0604020202020204" pitchFamily="34" charset="0"/>
                <a:ea typeface="Arial" panose="020B0604020202020204" pitchFamily="34" charset="0"/>
                <a:cs typeface="Arial" panose="020B0604020202020204" pitchFamily="34" charset="0"/>
              </a:defRPr>
            </a:lvl3pPr>
          </a:lstStyle>
          <a:p>
            <a:pPr lvl="0"/>
            <a:r>
              <a:rPr lang="en-US"/>
              <a:t>Click to add bullets</a:t>
            </a:r>
          </a:p>
          <a:p>
            <a:pPr lvl="1"/>
            <a:r>
              <a:rPr lang="en-US"/>
              <a:t>Bullet 2</a:t>
            </a:r>
          </a:p>
          <a:p>
            <a:pPr lvl="2"/>
            <a:r>
              <a:rPr lang="en-US"/>
              <a:t>Bullet 3</a:t>
            </a:r>
          </a:p>
        </p:txBody>
      </p:sp>
      <p:cxnSp>
        <p:nvCxnSpPr>
          <p:cNvPr id="9" name="Straight Connector 8"/>
          <p:cNvCxnSpPr/>
          <p:nvPr userDrawn="1"/>
        </p:nvCxnSpPr>
        <p:spPr>
          <a:xfrm>
            <a:off x="277091" y="6251576"/>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73215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Content Slide - Bullets&amp;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0" y="624054"/>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838200" y="1335573"/>
            <a:ext cx="10517717" cy="1212895"/>
          </a:xfrm>
          <a:prstGeom prst="rect">
            <a:avLst/>
          </a:prstGeom>
        </p:spPr>
        <p:txBody>
          <a:bodyPr>
            <a:noAutofit/>
          </a:bodyPr>
          <a:lstStyle>
            <a:lvl1pPr marL="228600" indent="-228600">
              <a:lnSpc>
                <a:spcPct val="100000"/>
              </a:lnSpc>
              <a:spcBef>
                <a:spcPts val="0"/>
              </a:spcBef>
              <a:defRPr sz="2000" b="1" i="0">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spcBef>
                <a:spcPts val="0"/>
              </a:spcBef>
              <a:buFont typeface="Franklin Gothic Medium" panose="020B0603020102020204" pitchFamily="34" charset="0"/>
              <a:buChar char="−"/>
              <a:defRPr sz="2000" b="1" i="0">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spcBef>
                <a:spcPts val="0"/>
              </a:spcBef>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696383" y="6251575"/>
            <a:ext cx="10656007"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sp>
        <p:nvSpPr>
          <p:cNvPr id="12" name="Content Placeholder 11"/>
          <p:cNvSpPr>
            <a:spLocks noGrp="1"/>
          </p:cNvSpPr>
          <p:nvPr>
            <p:ph sz="quarter" idx="14" hasCustomPrompt="1"/>
          </p:nvPr>
        </p:nvSpPr>
        <p:spPr>
          <a:xfrm>
            <a:off x="829733" y="2548467"/>
            <a:ext cx="10526184" cy="3694230"/>
          </a:xfrm>
          <a:prstGeom prst="rect">
            <a:avLst/>
          </a:prstGeom>
        </p:spPr>
        <p:txBody>
          <a:bodyPr/>
          <a:lstStyle>
            <a:lvl1pPr marL="0" indent="0" algn="ctr">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icon below to add table or chart</a:t>
            </a:r>
          </a:p>
        </p:txBody>
      </p:sp>
      <p:cxnSp>
        <p:nvCxnSpPr>
          <p:cNvPr id="7" name="Straight Connector 6"/>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43557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8_Content Slide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0" y="624054"/>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838200" y="1447801"/>
            <a:ext cx="10517717" cy="4795307"/>
          </a:xfrm>
          <a:prstGeom prst="rect">
            <a:avLst/>
          </a:prstGeom>
        </p:spPr>
        <p:txBody>
          <a:bodyPr>
            <a:noAutofit/>
          </a:bodyPr>
          <a:lstStyle>
            <a:lvl1pPr marL="228600" indent="-228600">
              <a:lnSpc>
                <a:spcPct val="100000"/>
              </a:lnSpc>
              <a:spcBef>
                <a:spcPts val="1200"/>
              </a:spcBef>
              <a:defRPr sz="2800" b="1" i="0">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buFont typeface="Franklin Gothic Medium" panose="020B0603020102020204" pitchFamily="34" charset="0"/>
              <a:buChar char="−"/>
              <a:defRPr sz="2400" b="1" i="0">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696383" y="6243108"/>
            <a:ext cx="10656007"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cxnSp>
        <p:nvCxnSpPr>
          <p:cNvPr id="18" name="Straight Connector 17"/>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49945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9_Content Slide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0" y="624054"/>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838200" y="1447801"/>
            <a:ext cx="10517717" cy="4795307"/>
          </a:xfrm>
          <a:prstGeom prst="rect">
            <a:avLst/>
          </a:prstGeom>
        </p:spPr>
        <p:txBody>
          <a:bodyPr>
            <a:noAutofit/>
          </a:bodyPr>
          <a:lstStyle>
            <a:lvl1pPr marL="228600" indent="-228600">
              <a:lnSpc>
                <a:spcPct val="100000"/>
              </a:lnSpc>
              <a:spcBef>
                <a:spcPts val="1200"/>
              </a:spcBef>
              <a:defRPr sz="2800" b="1" i="0">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buFont typeface="Franklin Gothic Medium" panose="020B0603020102020204" pitchFamily="34" charset="0"/>
              <a:buChar char="−"/>
              <a:defRPr sz="2400" b="1" i="0">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696383" y="6243108"/>
            <a:ext cx="10656007"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cxnSp>
        <p:nvCxnSpPr>
          <p:cNvPr id="18" name="Straight Connector 17"/>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99070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3_Content Slide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0" y="624054"/>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838200" y="1447801"/>
            <a:ext cx="10517717" cy="4795307"/>
          </a:xfrm>
          <a:prstGeom prst="rect">
            <a:avLst/>
          </a:prstGeom>
        </p:spPr>
        <p:txBody>
          <a:bodyPr>
            <a:noAutofit/>
          </a:bodyPr>
          <a:lstStyle>
            <a:lvl1pPr marL="228600" indent="-228600">
              <a:lnSpc>
                <a:spcPct val="100000"/>
              </a:lnSpc>
              <a:spcBef>
                <a:spcPts val="1200"/>
              </a:spcBef>
              <a:defRPr sz="2800" b="1" i="0">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buFont typeface="Franklin Gothic Medium" panose="020B0603020102020204" pitchFamily="34" charset="0"/>
              <a:buChar char="−"/>
              <a:defRPr sz="2400" b="1" i="0">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696383" y="6243108"/>
            <a:ext cx="10656007"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cxnSp>
        <p:nvCxnSpPr>
          <p:cNvPr id="18" name="Straight Connector 17"/>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16638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4_Content Slide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0" y="624054"/>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838200" y="1447801"/>
            <a:ext cx="10517717" cy="4795307"/>
          </a:xfrm>
          <a:prstGeom prst="rect">
            <a:avLst/>
          </a:prstGeom>
        </p:spPr>
        <p:txBody>
          <a:bodyPr>
            <a:noAutofit/>
          </a:bodyPr>
          <a:lstStyle>
            <a:lvl1pPr marL="228600" indent="-228600">
              <a:lnSpc>
                <a:spcPct val="100000"/>
              </a:lnSpc>
              <a:spcBef>
                <a:spcPts val="1200"/>
              </a:spcBef>
              <a:defRPr sz="2800" b="1" i="0">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buFont typeface="Franklin Gothic Medium" panose="020B0603020102020204" pitchFamily="34" charset="0"/>
              <a:buChar char="−"/>
              <a:defRPr sz="2400" b="1" i="0">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696383" y="6243108"/>
            <a:ext cx="10656007"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cxnSp>
        <p:nvCxnSpPr>
          <p:cNvPr id="18" name="Straight Connector 17"/>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15119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5_Content Slide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0" y="624054"/>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838200" y="1447801"/>
            <a:ext cx="10517717" cy="4795307"/>
          </a:xfrm>
          <a:prstGeom prst="rect">
            <a:avLst/>
          </a:prstGeom>
        </p:spPr>
        <p:txBody>
          <a:bodyPr>
            <a:noAutofit/>
          </a:bodyPr>
          <a:lstStyle>
            <a:lvl1pPr marL="228600" indent="-228600">
              <a:lnSpc>
                <a:spcPct val="100000"/>
              </a:lnSpc>
              <a:spcBef>
                <a:spcPts val="1200"/>
              </a:spcBef>
              <a:defRPr sz="2800" b="1" i="0">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buFont typeface="Franklin Gothic Medium" panose="020B0603020102020204" pitchFamily="34" charset="0"/>
              <a:buChar char="−"/>
              <a:defRPr sz="2400" b="1" i="0">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696383" y="6243108"/>
            <a:ext cx="10656007"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cxnSp>
        <p:nvCxnSpPr>
          <p:cNvPr id="18" name="Straight Connector 17"/>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62934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4_Content Slide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0" y="624054"/>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838200" y="1447801"/>
            <a:ext cx="10517717" cy="4795307"/>
          </a:xfrm>
          <a:prstGeom prst="rect">
            <a:avLst/>
          </a:prstGeom>
        </p:spPr>
        <p:txBody>
          <a:bodyPr>
            <a:noAutofit/>
          </a:bodyPr>
          <a:lstStyle>
            <a:lvl1pPr marL="228600" indent="-228600">
              <a:lnSpc>
                <a:spcPct val="100000"/>
              </a:lnSpc>
              <a:spcBef>
                <a:spcPts val="1200"/>
              </a:spcBef>
              <a:defRPr sz="2800" b="1" i="0">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buFont typeface="Franklin Gothic Medium" panose="020B0603020102020204" pitchFamily="34" charset="0"/>
              <a:buChar char="−"/>
              <a:defRPr sz="2400" b="1" i="0">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696383" y="6243108"/>
            <a:ext cx="10656007"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cxnSp>
        <p:nvCxnSpPr>
          <p:cNvPr id="18" name="Straight Connector 17"/>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98501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3_Content Slide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0" y="624054"/>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838200" y="1447801"/>
            <a:ext cx="10517717" cy="4795307"/>
          </a:xfrm>
          <a:prstGeom prst="rect">
            <a:avLst/>
          </a:prstGeom>
        </p:spPr>
        <p:txBody>
          <a:bodyPr>
            <a:noAutofit/>
          </a:bodyPr>
          <a:lstStyle>
            <a:lvl1pPr marL="228600" indent="-228600">
              <a:lnSpc>
                <a:spcPct val="100000"/>
              </a:lnSpc>
              <a:spcBef>
                <a:spcPts val="1200"/>
              </a:spcBef>
              <a:defRPr sz="2800" b="1" i="0">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buFont typeface="Franklin Gothic Medium" panose="020B0603020102020204" pitchFamily="34" charset="0"/>
              <a:buChar char="−"/>
              <a:defRPr sz="2400" b="1" i="0">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696383" y="6243108"/>
            <a:ext cx="10656007"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cxnSp>
        <p:nvCxnSpPr>
          <p:cNvPr id="18" name="Straight Connector 17"/>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13798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8_Content Slide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0" y="624054"/>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838200" y="1447801"/>
            <a:ext cx="10517717" cy="4795307"/>
          </a:xfrm>
          <a:prstGeom prst="rect">
            <a:avLst/>
          </a:prstGeom>
        </p:spPr>
        <p:txBody>
          <a:bodyPr>
            <a:noAutofit/>
          </a:bodyPr>
          <a:lstStyle>
            <a:lvl1pPr marL="228600" indent="-228600">
              <a:lnSpc>
                <a:spcPct val="100000"/>
              </a:lnSpc>
              <a:spcBef>
                <a:spcPts val="1200"/>
              </a:spcBef>
              <a:defRPr sz="2800" b="1" i="0">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buFont typeface="Franklin Gothic Medium" panose="020B0603020102020204" pitchFamily="34" charset="0"/>
              <a:buChar char="−"/>
              <a:defRPr sz="2400" b="1" i="0">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696383" y="6243108"/>
            <a:ext cx="10656007"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cxnSp>
        <p:nvCxnSpPr>
          <p:cNvPr id="18" name="Straight Connector 17"/>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6262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D87AE-0B9C-9769-3EDF-B2E81D7DD8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8FAC92-B10C-77EC-4576-B9C7048146F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7131314-292F-B7CF-A6DD-B5529A69F7A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0A1DD9C-9D49-02BF-FD52-1D3ACFD6892A}"/>
              </a:ext>
            </a:extLst>
          </p:cNvPr>
          <p:cNvSpPr>
            <a:spLocks noGrp="1"/>
          </p:cNvSpPr>
          <p:nvPr>
            <p:ph type="dt" sz="half" idx="10"/>
          </p:nvPr>
        </p:nvSpPr>
        <p:spPr/>
        <p:txBody>
          <a:bodyPr/>
          <a:lstStyle/>
          <a:p>
            <a:fld id="{8A515BEA-C47A-4112-83BB-8374F53D2E0A}" type="datetimeFigureOut">
              <a:rPr lang="en-US" smtClean="0"/>
              <a:t>2/6/2025</a:t>
            </a:fld>
            <a:endParaRPr lang="en-US"/>
          </a:p>
        </p:txBody>
      </p:sp>
      <p:sp>
        <p:nvSpPr>
          <p:cNvPr id="6" name="Footer Placeholder 5">
            <a:extLst>
              <a:ext uri="{FF2B5EF4-FFF2-40B4-BE49-F238E27FC236}">
                <a16:creationId xmlns:a16="http://schemas.microsoft.com/office/drawing/2014/main" id="{A9918EBB-E5A7-0EE0-E731-97832C82F0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FFE8ED-4B3D-DBFB-3C36-6869D8C3C90B}"/>
              </a:ext>
            </a:extLst>
          </p:cNvPr>
          <p:cNvSpPr>
            <a:spLocks noGrp="1"/>
          </p:cNvSpPr>
          <p:nvPr>
            <p:ph type="sldNum" sz="quarter" idx="12"/>
          </p:nvPr>
        </p:nvSpPr>
        <p:spPr/>
        <p:txBody>
          <a:bodyPr/>
          <a:lstStyle/>
          <a:p>
            <a:fld id="{3D5CE824-8DA7-46C1-968F-8B8F265D94E6}" type="slidenum">
              <a:rPr lang="en-US" smtClean="0"/>
              <a:t>‹#›</a:t>
            </a:fld>
            <a:endParaRPr lang="en-US"/>
          </a:p>
        </p:txBody>
      </p:sp>
    </p:spTree>
    <p:extLst>
      <p:ext uri="{BB962C8B-B14F-4D97-AF65-F5344CB8AC3E}">
        <p14:creationId xmlns:p14="http://schemas.microsoft.com/office/powerpoint/2010/main" val="11759990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9_Content Slide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0" y="624054"/>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838200" y="1447801"/>
            <a:ext cx="10517717" cy="4795307"/>
          </a:xfrm>
          <a:prstGeom prst="rect">
            <a:avLst/>
          </a:prstGeom>
        </p:spPr>
        <p:txBody>
          <a:bodyPr>
            <a:noAutofit/>
          </a:bodyPr>
          <a:lstStyle>
            <a:lvl1pPr marL="228600" indent="-228600">
              <a:lnSpc>
                <a:spcPct val="100000"/>
              </a:lnSpc>
              <a:spcBef>
                <a:spcPts val="1200"/>
              </a:spcBef>
              <a:defRPr sz="2800" b="1" i="0">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buFont typeface="Franklin Gothic Medium" panose="020B0603020102020204" pitchFamily="34" charset="0"/>
              <a:buChar char="−"/>
              <a:defRPr sz="2400" b="1" i="0">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696383" y="6243108"/>
            <a:ext cx="10656007"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cxnSp>
        <p:nvCxnSpPr>
          <p:cNvPr id="18" name="Straight Connector 17"/>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23920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6_Content Slide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0" y="624054"/>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838200" y="1447801"/>
            <a:ext cx="10517717" cy="4795307"/>
          </a:xfrm>
          <a:prstGeom prst="rect">
            <a:avLst/>
          </a:prstGeom>
        </p:spPr>
        <p:txBody>
          <a:bodyPr>
            <a:noAutofit/>
          </a:bodyPr>
          <a:lstStyle>
            <a:lvl1pPr marL="228600" indent="-228600">
              <a:lnSpc>
                <a:spcPct val="100000"/>
              </a:lnSpc>
              <a:spcBef>
                <a:spcPts val="1200"/>
              </a:spcBef>
              <a:defRPr sz="2800" b="1" i="0">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buFont typeface="Franklin Gothic Medium" panose="020B0603020102020204" pitchFamily="34" charset="0"/>
              <a:buChar char="−"/>
              <a:defRPr sz="2400" b="1" i="0">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696383" y="6243108"/>
            <a:ext cx="10656007"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cxnSp>
        <p:nvCxnSpPr>
          <p:cNvPr id="18" name="Straight Connector 17"/>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92305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0_Content Slide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0" y="624054"/>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838200" y="1447801"/>
            <a:ext cx="10517717" cy="4795307"/>
          </a:xfrm>
          <a:prstGeom prst="rect">
            <a:avLst/>
          </a:prstGeom>
        </p:spPr>
        <p:txBody>
          <a:bodyPr>
            <a:noAutofit/>
          </a:bodyPr>
          <a:lstStyle>
            <a:lvl1pPr marL="228600" indent="-228600">
              <a:lnSpc>
                <a:spcPct val="100000"/>
              </a:lnSpc>
              <a:spcBef>
                <a:spcPts val="1200"/>
              </a:spcBef>
              <a:defRPr sz="2800" b="1" i="0">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buFont typeface="Franklin Gothic Medium" panose="020B0603020102020204" pitchFamily="34" charset="0"/>
              <a:buChar char="−"/>
              <a:defRPr sz="2400" b="1" i="0">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696383" y="6243108"/>
            <a:ext cx="10656007"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cxnSp>
        <p:nvCxnSpPr>
          <p:cNvPr id="18" name="Straight Connector 17"/>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97235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1_Content Slide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0" y="624054"/>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838200" y="1447801"/>
            <a:ext cx="10517717" cy="4795307"/>
          </a:xfrm>
          <a:prstGeom prst="rect">
            <a:avLst/>
          </a:prstGeom>
        </p:spPr>
        <p:txBody>
          <a:bodyPr>
            <a:noAutofit/>
          </a:bodyPr>
          <a:lstStyle>
            <a:lvl1pPr marL="228600" indent="-228600">
              <a:lnSpc>
                <a:spcPct val="100000"/>
              </a:lnSpc>
              <a:spcBef>
                <a:spcPts val="1200"/>
              </a:spcBef>
              <a:defRPr sz="2800" b="1" i="0">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buFont typeface="Franklin Gothic Medium" panose="020B0603020102020204" pitchFamily="34" charset="0"/>
              <a:buChar char="−"/>
              <a:defRPr sz="2400" b="1" i="0">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696383" y="6243108"/>
            <a:ext cx="10656007"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cxnSp>
        <p:nvCxnSpPr>
          <p:cNvPr id="18" name="Straight Connector 17"/>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10083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2_Content Slide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0" y="624054"/>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838200" y="1447801"/>
            <a:ext cx="10517717" cy="4795307"/>
          </a:xfrm>
          <a:prstGeom prst="rect">
            <a:avLst/>
          </a:prstGeom>
        </p:spPr>
        <p:txBody>
          <a:bodyPr>
            <a:noAutofit/>
          </a:bodyPr>
          <a:lstStyle>
            <a:lvl1pPr marL="228600" indent="-228600">
              <a:lnSpc>
                <a:spcPct val="100000"/>
              </a:lnSpc>
              <a:spcBef>
                <a:spcPts val="1200"/>
              </a:spcBef>
              <a:defRPr sz="2800" b="1" i="0">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buFont typeface="Franklin Gothic Medium" panose="020B0603020102020204" pitchFamily="34" charset="0"/>
              <a:buChar char="−"/>
              <a:defRPr sz="2400" b="1" i="0">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696383" y="6243108"/>
            <a:ext cx="10656007"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cxnSp>
        <p:nvCxnSpPr>
          <p:cNvPr id="18" name="Straight Connector 17"/>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89799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3_Content Slide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0" y="624054"/>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838200" y="1447801"/>
            <a:ext cx="10517717" cy="4795307"/>
          </a:xfrm>
          <a:prstGeom prst="rect">
            <a:avLst/>
          </a:prstGeom>
        </p:spPr>
        <p:txBody>
          <a:bodyPr>
            <a:noAutofit/>
          </a:bodyPr>
          <a:lstStyle>
            <a:lvl1pPr marL="228600" indent="-228600">
              <a:lnSpc>
                <a:spcPct val="100000"/>
              </a:lnSpc>
              <a:spcBef>
                <a:spcPts val="1200"/>
              </a:spcBef>
              <a:defRPr sz="2800" b="1" i="0">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buFont typeface="Franklin Gothic Medium" panose="020B0603020102020204" pitchFamily="34" charset="0"/>
              <a:buChar char="−"/>
              <a:defRPr sz="2400" b="1" i="0">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696383" y="6243108"/>
            <a:ext cx="10656007"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cxnSp>
        <p:nvCxnSpPr>
          <p:cNvPr id="18" name="Straight Connector 17"/>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8687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4_Content Slide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0" y="624054"/>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838200" y="1447801"/>
            <a:ext cx="10517717" cy="4795307"/>
          </a:xfrm>
          <a:prstGeom prst="rect">
            <a:avLst/>
          </a:prstGeom>
        </p:spPr>
        <p:txBody>
          <a:bodyPr>
            <a:noAutofit/>
          </a:bodyPr>
          <a:lstStyle>
            <a:lvl1pPr marL="228600" indent="-228600">
              <a:lnSpc>
                <a:spcPct val="100000"/>
              </a:lnSpc>
              <a:spcBef>
                <a:spcPts val="1200"/>
              </a:spcBef>
              <a:defRPr sz="2800" b="1" i="0">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buFont typeface="Franklin Gothic Medium" panose="020B0603020102020204" pitchFamily="34" charset="0"/>
              <a:buChar char="−"/>
              <a:defRPr sz="2400" b="1" i="0">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696383" y="6243108"/>
            <a:ext cx="10656007"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cxnSp>
        <p:nvCxnSpPr>
          <p:cNvPr id="18" name="Straight Connector 17"/>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76031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25_Content Slide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0" y="624054"/>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838200" y="1447801"/>
            <a:ext cx="10517717" cy="4795307"/>
          </a:xfrm>
          <a:prstGeom prst="rect">
            <a:avLst/>
          </a:prstGeom>
        </p:spPr>
        <p:txBody>
          <a:bodyPr>
            <a:noAutofit/>
          </a:bodyPr>
          <a:lstStyle>
            <a:lvl1pPr marL="228600" indent="-228600">
              <a:lnSpc>
                <a:spcPct val="100000"/>
              </a:lnSpc>
              <a:spcBef>
                <a:spcPts val="1200"/>
              </a:spcBef>
              <a:defRPr sz="2800" b="1" i="0">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buFont typeface="Franklin Gothic Medium" panose="020B0603020102020204" pitchFamily="34" charset="0"/>
              <a:buChar char="−"/>
              <a:defRPr sz="2400" b="1" i="0">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696383" y="6243108"/>
            <a:ext cx="10656007"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cxnSp>
        <p:nvCxnSpPr>
          <p:cNvPr id="18" name="Straight Connector 17"/>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00681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Content Slide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0" y="624054"/>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838200" y="1447801"/>
            <a:ext cx="10517717" cy="4795307"/>
          </a:xfrm>
          <a:prstGeom prst="rect">
            <a:avLst/>
          </a:prstGeom>
        </p:spPr>
        <p:txBody>
          <a:bodyPr>
            <a:noAutofit/>
          </a:bodyPr>
          <a:lstStyle>
            <a:lvl1pPr marL="228600" indent="-228600">
              <a:lnSpc>
                <a:spcPct val="100000"/>
              </a:lnSpc>
              <a:spcBef>
                <a:spcPts val="1200"/>
              </a:spcBef>
              <a:defRPr sz="2800" b="1" i="0">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buFont typeface="Franklin Gothic Medium" panose="020B0603020102020204" pitchFamily="34" charset="0"/>
              <a:buChar char="−"/>
              <a:defRPr sz="2400" b="1" i="0">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cxnSp>
        <p:nvCxnSpPr>
          <p:cNvPr id="18" name="Straight Connector 17"/>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23461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3B7D2-1750-A755-DCF0-37BFE8454C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B30D3D3-AFFD-9A72-FA53-64B2245AB06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BE6D225-65DA-B98F-BCB8-35CF48090133}"/>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36CDFB49-0E8B-DB47-3651-A5DC651E2B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8F0973-0957-2313-FF6F-54925C56D521}"/>
              </a:ext>
            </a:extLst>
          </p:cNvPr>
          <p:cNvSpPr>
            <a:spLocks noGrp="1"/>
          </p:cNvSpPr>
          <p:nvPr>
            <p:ph type="sldNum" sz="quarter" idx="12"/>
          </p:nvPr>
        </p:nvSpPr>
        <p:spPr/>
        <p:txBody>
          <a:bodyPr/>
          <a:lstStyle/>
          <a:p>
            <a:fld id="{EC5EA5DB-3BBA-4313-8543-B9EEF2ACD883}" type="slidenum">
              <a:rPr lang="en-US" smtClean="0"/>
              <a:t>‹#›</a:t>
            </a:fld>
            <a:endParaRPr lang="en-US"/>
          </a:p>
        </p:txBody>
      </p:sp>
    </p:spTree>
    <p:extLst>
      <p:ext uri="{BB962C8B-B14F-4D97-AF65-F5344CB8AC3E}">
        <p14:creationId xmlns:p14="http://schemas.microsoft.com/office/powerpoint/2010/main" val="1270235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C0DA3-9382-2578-6801-A1D859C3253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37EBC61-3075-64E8-0820-1E202AFE199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8D736C9-19AD-292F-0884-8F13166FC00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037C7DB-6013-288D-8C28-D9DFBBB7FF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40A0A19-965E-B488-89A0-B16487F9143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293EA9E-D73E-E18E-741F-C611766FDB75}"/>
              </a:ext>
            </a:extLst>
          </p:cNvPr>
          <p:cNvSpPr>
            <a:spLocks noGrp="1"/>
          </p:cNvSpPr>
          <p:nvPr>
            <p:ph type="dt" sz="half" idx="10"/>
          </p:nvPr>
        </p:nvSpPr>
        <p:spPr/>
        <p:txBody>
          <a:bodyPr/>
          <a:lstStyle/>
          <a:p>
            <a:fld id="{8A515BEA-C47A-4112-83BB-8374F53D2E0A}" type="datetimeFigureOut">
              <a:rPr lang="en-US" smtClean="0"/>
              <a:t>2/6/2025</a:t>
            </a:fld>
            <a:endParaRPr lang="en-US"/>
          </a:p>
        </p:txBody>
      </p:sp>
      <p:sp>
        <p:nvSpPr>
          <p:cNvPr id="8" name="Footer Placeholder 7">
            <a:extLst>
              <a:ext uri="{FF2B5EF4-FFF2-40B4-BE49-F238E27FC236}">
                <a16:creationId xmlns:a16="http://schemas.microsoft.com/office/drawing/2014/main" id="{1435EB48-7E59-448B-FB4D-F1EC6CC218E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8ACA81C-BA57-9EB5-63FA-2669347D5E44}"/>
              </a:ext>
            </a:extLst>
          </p:cNvPr>
          <p:cNvSpPr>
            <a:spLocks noGrp="1"/>
          </p:cNvSpPr>
          <p:nvPr>
            <p:ph type="sldNum" sz="quarter" idx="12"/>
          </p:nvPr>
        </p:nvSpPr>
        <p:spPr/>
        <p:txBody>
          <a:bodyPr/>
          <a:lstStyle/>
          <a:p>
            <a:fld id="{3D5CE824-8DA7-46C1-968F-8B8F265D94E6}" type="slidenum">
              <a:rPr lang="en-US" smtClean="0"/>
              <a:t>‹#›</a:t>
            </a:fld>
            <a:endParaRPr lang="en-US"/>
          </a:p>
        </p:txBody>
      </p:sp>
    </p:spTree>
    <p:extLst>
      <p:ext uri="{BB962C8B-B14F-4D97-AF65-F5344CB8AC3E}">
        <p14:creationId xmlns:p14="http://schemas.microsoft.com/office/powerpoint/2010/main" val="57344891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5B73A-741B-F513-9181-97EC5F5FEB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5361C4-6362-EA87-F337-8331D97D10F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3DCE15-AE16-3CB9-8DAD-EC85B47BE264}"/>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D034EA71-DA0B-3BEC-83CF-CCF6E8173B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EB8230-6CDB-A499-9F3F-52567A33F12E}"/>
              </a:ext>
            </a:extLst>
          </p:cNvPr>
          <p:cNvSpPr>
            <a:spLocks noGrp="1"/>
          </p:cNvSpPr>
          <p:nvPr>
            <p:ph type="sldNum" sz="quarter" idx="12"/>
          </p:nvPr>
        </p:nvSpPr>
        <p:spPr/>
        <p:txBody>
          <a:bodyPr/>
          <a:lstStyle/>
          <a:p>
            <a:fld id="{EC5EA5DB-3BBA-4313-8543-B9EEF2ACD883}" type="slidenum">
              <a:rPr lang="en-US" smtClean="0"/>
              <a:t>‹#›</a:t>
            </a:fld>
            <a:endParaRPr lang="en-US"/>
          </a:p>
        </p:txBody>
      </p:sp>
    </p:spTree>
    <p:extLst>
      <p:ext uri="{BB962C8B-B14F-4D97-AF65-F5344CB8AC3E}">
        <p14:creationId xmlns:p14="http://schemas.microsoft.com/office/powerpoint/2010/main" val="339800044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F46F9-1A28-04E9-190B-279DC8EF54B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65777F2-FF42-4E31-2AA8-6CDDDB5EA67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0D4B681-EEC2-EDCA-85B1-BBE5F497871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3BBDBEB9-2218-317E-603B-4E68F62358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6E7360-7552-7C82-14B0-26D94D0472B0}"/>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2224765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75EAC-7517-F974-CDCE-0CF925E389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8DDEE3-082F-C3B3-61AA-5F7563ECDBE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C14A3B-9CC0-C9EA-05D8-E37B98D3867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7EBB331-0369-D8E4-9FAA-93F6FEF7C12D}"/>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9DF4A15E-C474-9B98-31C9-899B21FCC9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B36270-B74B-EE9A-54E2-0260377A28E2}"/>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56563434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7B731-6E63-457F-A199-22605996073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0AE3143-35C3-ABE5-4BF4-D34E4F53B3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00F2BD2-216A-7B14-2DC0-DCCCA268484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ADEAB83-C4CF-8E71-2A24-5AD8DDF4C18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CB923DA-AFB3-7243-5459-66AA3C6EF71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8EDC788-8F13-3076-0BE7-5D97F778CE3D}"/>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1CA5CDD1-8A14-24FE-22BC-88D81841915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4412337-75F3-E90A-1F3B-1B7A1664A492}"/>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98249640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C7146-A17F-18FD-52BB-9301DAA652F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77789DB-CF40-0ADD-7535-23EDA9B22770}"/>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265B1037-9604-66CA-C2AB-93D197E8ADA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DDCBEB3-BD4E-500F-11C6-FAE779935BCA}"/>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42978758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7DABB6-83C2-9894-6BD3-3FBE69BDF548}"/>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91F6D93B-6057-BAD8-8E1E-036F91DEF0E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866E79A-F759-85FF-7E77-6184140BF994}"/>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2973263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C343A-BAD2-F4EB-E06E-92410FB9A6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994797C-874C-D9CD-EA62-7ECE2372C08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C5B8962-6656-8831-A3A2-8DF2AC57A9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2B6AA4-FA6A-C493-BD4A-6B19E616ECFB}"/>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AFFEE2D2-E504-7445-BF79-E2EBB32203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5E8C89-26E1-D667-4AEC-BE2AF10E3DC8}"/>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5604994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A7DF3-700F-8E1B-DBFD-35AB3E18F9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EE5F6D6-22F3-B6B9-5FFF-03F8E072B9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B09BBB1-937D-39DA-C13C-819C9520CC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A522CF-4FA2-7570-4D27-A25939C7A62D}"/>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54D47AAE-452C-3E7A-91E4-59F338B8A0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1AA7EB-CE91-4FD1-E6B8-ADB6C5E6DF88}"/>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52740652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EB43A-89BE-C744-113C-9AE99F5537F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F68CF3-6F09-D8A0-2E41-36877DA1494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040AD2-8598-66B3-6CB3-C62045248F9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B1E62CFA-D11F-E4B0-98DC-6E55004D07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FCBD6D-915F-ECFE-6625-A848A4751984}"/>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43642876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5B5A06-06DF-F0DF-6F55-A62895F6B76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F0F7543-9141-3FDA-5C68-94DD3F25302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03870C-1CD6-A261-7E10-60D013526903}"/>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B3466DC-1E74-0052-5315-D691CA2206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6D6358-FED3-957A-834D-23D070D08DF4}"/>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4841689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6549E-540D-FF2A-FB38-1BCDE3ED72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B1EBD37-B8BA-E020-05DF-65136D3E8FD4}"/>
              </a:ext>
            </a:extLst>
          </p:cNvPr>
          <p:cNvSpPr>
            <a:spLocks noGrp="1"/>
          </p:cNvSpPr>
          <p:nvPr>
            <p:ph type="dt" sz="half" idx="10"/>
          </p:nvPr>
        </p:nvSpPr>
        <p:spPr/>
        <p:txBody>
          <a:bodyPr/>
          <a:lstStyle/>
          <a:p>
            <a:fld id="{8A515BEA-C47A-4112-83BB-8374F53D2E0A}" type="datetimeFigureOut">
              <a:rPr lang="en-US" smtClean="0"/>
              <a:t>2/6/2025</a:t>
            </a:fld>
            <a:endParaRPr lang="en-US"/>
          </a:p>
        </p:txBody>
      </p:sp>
      <p:sp>
        <p:nvSpPr>
          <p:cNvPr id="4" name="Footer Placeholder 3">
            <a:extLst>
              <a:ext uri="{FF2B5EF4-FFF2-40B4-BE49-F238E27FC236}">
                <a16:creationId xmlns:a16="http://schemas.microsoft.com/office/drawing/2014/main" id="{CB54CBBF-F6A9-9073-8274-F32AE392F86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DE4B711-3A90-FF40-CF87-3C9BDDDB0E1A}"/>
              </a:ext>
            </a:extLst>
          </p:cNvPr>
          <p:cNvSpPr>
            <a:spLocks noGrp="1"/>
          </p:cNvSpPr>
          <p:nvPr>
            <p:ph type="sldNum" sz="quarter" idx="12"/>
          </p:nvPr>
        </p:nvSpPr>
        <p:spPr/>
        <p:txBody>
          <a:bodyPr/>
          <a:lstStyle/>
          <a:p>
            <a:fld id="{3D5CE824-8DA7-46C1-968F-8B8F265D94E6}" type="slidenum">
              <a:rPr lang="en-US" smtClean="0"/>
              <a:t>‹#›</a:t>
            </a:fld>
            <a:endParaRPr lang="en-US"/>
          </a:p>
        </p:txBody>
      </p:sp>
    </p:spTree>
    <p:extLst>
      <p:ext uri="{BB962C8B-B14F-4D97-AF65-F5344CB8AC3E}">
        <p14:creationId xmlns:p14="http://schemas.microsoft.com/office/powerpoint/2010/main" val="191204180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Content Slide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0" y="624054"/>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838200" y="1447801"/>
            <a:ext cx="10517717" cy="4795307"/>
          </a:xfrm>
          <a:prstGeom prst="rect">
            <a:avLst/>
          </a:prstGeom>
        </p:spPr>
        <p:txBody>
          <a:bodyPr>
            <a:noAutofit/>
          </a:bodyPr>
          <a:lstStyle>
            <a:lvl1pPr marL="228600" indent="-228600">
              <a:lnSpc>
                <a:spcPct val="100000"/>
              </a:lnSpc>
              <a:spcBef>
                <a:spcPts val="1200"/>
              </a:spcBef>
              <a:defRPr sz="2800" b="1" i="0">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buFont typeface="Franklin Gothic Medium" panose="020B0603020102020204" pitchFamily="34" charset="0"/>
              <a:buChar char="−"/>
              <a:defRPr sz="2400" b="1" i="0">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696383" y="6243108"/>
            <a:ext cx="10656007"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cxnSp>
        <p:nvCxnSpPr>
          <p:cNvPr id="18" name="Straight Connector 17"/>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84869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Content Slide - Table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0" y="624054"/>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699911" y="6249458"/>
            <a:ext cx="10656007"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sp>
        <p:nvSpPr>
          <p:cNvPr id="12" name="Content Placeholder 11"/>
          <p:cNvSpPr>
            <a:spLocks noGrp="1"/>
          </p:cNvSpPr>
          <p:nvPr>
            <p:ph sz="quarter" idx="14" hasCustomPrompt="1"/>
          </p:nvPr>
        </p:nvSpPr>
        <p:spPr>
          <a:xfrm>
            <a:off x="829733" y="1335573"/>
            <a:ext cx="10526184" cy="4902890"/>
          </a:xfrm>
          <a:prstGeom prst="rect">
            <a:avLst/>
          </a:prstGeom>
        </p:spPr>
        <p:txBody>
          <a:bodyPr/>
          <a:lstStyle>
            <a:lvl1pPr marL="0" indent="0" algn="ctr">
              <a:buNone/>
              <a:defRPr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icon below to add table or chart</a:t>
            </a:r>
          </a:p>
        </p:txBody>
      </p:sp>
      <p:cxnSp>
        <p:nvCxnSpPr>
          <p:cNvPr id="6" name="Straight Connector 5"/>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31785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2 Col-Text">
    <p:spTree>
      <p:nvGrpSpPr>
        <p:cNvPr id="1" name=""/>
        <p:cNvGrpSpPr/>
        <p:nvPr/>
      </p:nvGrpSpPr>
      <p:grpSpPr>
        <a:xfrm>
          <a:off x="0" y="0"/>
          <a:ext cx="0" cy="0"/>
          <a:chOff x="0" y="0"/>
          <a:chExt cx="0" cy="0"/>
        </a:xfrm>
      </p:grpSpPr>
      <p:sp>
        <p:nvSpPr>
          <p:cNvPr id="6" name="Text Placeholder 5"/>
          <p:cNvSpPr>
            <a:spLocks noGrp="1"/>
          </p:cNvSpPr>
          <p:nvPr>
            <p:ph type="body" sz="quarter" idx="18" hasCustomPrompt="1"/>
          </p:nvPr>
        </p:nvSpPr>
        <p:spPr>
          <a:xfrm>
            <a:off x="829734" y="1849439"/>
            <a:ext cx="5120217" cy="4402137"/>
          </a:xfrm>
          <a:prstGeom prst="rect">
            <a:avLst/>
          </a:prstGeom>
        </p:spPr>
        <p:txBody>
          <a:bodyPr>
            <a:noAutofit/>
          </a:bodyPr>
          <a:lstStyle>
            <a:lvl1pPr>
              <a:lnSpc>
                <a:spcPct val="100000"/>
              </a:lnSpc>
              <a:spcBef>
                <a:spcPts val="0"/>
              </a:spcBef>
              <a:spcAft>
                <a:spcPts val="0"/>
              </a:spcAft>
              <a:defRPr sz="2000" b="1" i="0">
                <a:latin typeface="Arial" panose="020B0604020202020204" pitchFamily="34" charset="0"/>
                <a:ea typeface="Arial" panose="020B0604020202020204" pitchFamily="34" charset="0"/>
                <a:cs typeface="Arial" panose="020B0604020202020204" pitchFamily="34" charset="0"/>
              </a:defRPr>
            </a:lvl1pPr>
            <a:lvl2pPr marL="514350" indent="-171450">
              <a:buFont typeface="Franklin Gothic Medium Cond" panose="020B0606030402020204" pitchFamily="34" charset="0"/>
              <a:buChar char="–"/>
              <a:defRPr sz="2000" b="1" i="0">
                <a:latin typeface="Arial" panose="020B0604020202020204" pitchFamily="34" charset="0"/>
                <a:ea typeface="Arial" panose="020B0604020202020204" pitchFamily="34" charset="0"/>
                <a:cs typeface="Arial" panose="020B0604020202020204" pitchFamily="34" charset="0"/>
              </a:defRPr>
            </a:lvl2pPr>
            <a:lvl3pPr>
              <a:defRPr sz="2000" b="1" i="0">
                <a:latin typeface="Arial" panose="020B0604020202020204" pitchFamily="34" charset="0"/>
                <a:ea typeface="Arial" panose="020B0604020202020204" pitchFamily="34" charset="0"/>
                <a:cs typeface="Arial" panose="020B0604020202020204" pitchFamily="34" charset="0"/>
              </a:defRPr>
            </a:lvl3pPr>
          </a:lstStyle>
          <a:p>
            <a:pPr lvl="0"/>
            <a:r>
              <a:rPr lang="en-US"/>
              <a:t>Click to add bullets</a:t>
            </a:r>
          </a:p>
          <a:p>
            <a:pPr lvl="1"/>
            <a:r>
              <a:rPr lang="en-US"/>
              <a:t>Bullet 2</a:t>
            </a:r>
          </a:p>
          <a:p>
            <a:pPr lvl="2"/>
            <a:r>
              <a:rPr lang="en-US"/>
              <a:t>Bullet 3</a:t>
            </a:r>
          </a:p>
        </p:txBody>
      </p:sp>
      <p:sp>
        <p:nvSpPr>
          <p:cNvPr id="2" name="Title 1"/>
          <p:cNvSpPr>
            <a:spLocks noGrp="1"/>
          </p:cNvSpPr>
          <p:nvPr>
            <p:ph type="title" hasCustomPrompt="1"/>
          </p:nvPr>
        </p:nvSpPr>
        <p:spPr>
          <a:xfrm>
            <a:off x="899160" y="624054"/>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699911" y="6251575"/>
            <a:ext cx="10656007"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sp>
        <p:nvSpPr>
          <p:cNvPr id="4" name="Text Placeholder 3"/>
          <p:cNvSpPr>
            <a:spLocks noGrp="1"/>
          </p:cNvSpPr>
          <p:nvPr>
            <p:ph type="body" sz="quarter" idx="16" hasCustomPrompt="1"/>
          </p:nvPr>
        </p:nvSpPr>
        <p:spPr>
          <a:xfrm>
            <a:off x="829733" y="1278465"/>
            <a:ext cx="5120640" cy="500063"/>
          </a:xfrm>
          <a:prstGeom prst="rect">
            <a:avLst/>
          </a:prstGeo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title</a:t>
            </a:r>
          </a:p>
        </p:txBody>
      </p:sp>
      <p:sp>
        <p:nvSpPr>
          <p:cNvPr id="13" name="Text Placeholder 3"/>
          <p:cNvSpPr>
            <a:spLocks noGrp="1"/>
          </p:cNvSpPr>
          <p:nvPr>
            <p:ph type="body" sz="quarter" idx="17" hasCustomPrompt="1"/>
          </p:nvPr>
        </p:nvSpPr>
        <p:spPr>
          <a:xfrm>
            <a:off x="6220176" y="1278465"/>
            <a:ext cx="5120640" cy="500063"/>
          </a:xfrm>
          <a:prstGeom prst="rect">
            <a:avLst/>
          </a:prstGeo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title</a:t>
            </a:r>
          </a:p>
        </p:txBody>
      </p:sp>
      <p:sp>
        <p:nvSpPr>
          <p:cNvPr id="15" name="Text Placeholder 5"/>
          <p:cNvSpPr>
            <a:spLocks noGrp="1"/>
          </p:cNvSpPr>
          <p:nvPr>
            <p:ph type="body" sz="quarter" idx="19" hasCustomPrompt="1"/>
          </p:nvPr>
        </p:nvSpPr>
        <p:spPr>
          <a:xfrm>
            <a:off x="6220600" y="1840560"/>
            <a:ext cx="5120217" cy="4402137"/>
          </a:xfrm>
          <a:prstGeom prst="rect">
            <a:avLst/>
          </a:prstGeom>
        </p:spPr>
        <p:txBody>
          <a:bodyPr>
            <a:noAutofit/>
          </a:bodyPr>
          <a:lstStyle>
            <a:lvl1pPr>
              <a:lnSpc>
                <a:spcPct val="100000"/>
              </a:lnSpc>
              <a:spcBef>
                <a:spcPts val="0"/>
              </a:spcBef>
              <a:spcAft>
                <a:spcPts val="0"/>
              </a:spcAft>
              <a:defRPr sz="2000" b="1" i="0">
                <a:latin typeface="Arial" panose="020B0604020202020204" pitchFamily="34" charset="0"/>
                <a:ea typeface="Arial" panose="020B0604020202020204" pitchFamily="34" charset="0"/>
                <a:cs typeface="Arial" panose="020B0604020202020204" pitchFamily="34" charset="0"/>
              </a:defRPr>
            </a:lvl1pPr>
            <a:lvl2pPr marL="514350" indent="-171450">
              <a:buFont typeface="Franklin Gothic Medium Cond" panose="020B0606030402020204" pitchFamily="34" charset="0"/>
              <a:buChar char="–"/>
              <a:defRPr sz="2000" b="1" i="0" baseline="0">
                <a:latin typeface="Arial" panose="020B0604020202020204" pitchFamily="34" charset="0"/>
                <a:ea typeface="Arial" panose="020B0604020202020204" pitchFamily="34" charset="0"/>
                <a:cs typeface="Arial" panose="020B0604020202020204" pitchFamily="34" charset="0"/>
              </a:defRPr>
            </a:lvl2pPr>
            <a:lvl3pPr>
              <a:defRPr sz="2000" b="1" i="0" baseline="0">
                <a:latin typeface="Arial" panose="020B0604020202020204" pitchFamily="34" charset="0"/>
                <a:ea typeface="Arial" panose="020B0604020202020204" pitchFamily="34" charset="0"/>
                <a:cs typeface="Arial" panose="020B0604020202020204" pitchFamily="34" charset="0"/>
              </a:defRPr>
            </a:lvl3pPr>
          </a:lstStyle>
          <a:p>
            <a:pPr lvl="0"/>
            <a:r>
              <a:rPr lang="en-US"/>
              <a:t>Click to add bullets</a:t>
            </a:r>
          </a:p>
          <a:p>
            <a:pPr lvl="1"/>
            <a:r>
              <a:rPr lang="en-US"/>
              <a:t>Bullet 2</a:t>
            </a:r>
          </a:p>
          <a:p>
            <a:pPr lvl="2"/>
            <a:r>
              <a:rPr lang="en-US"/>
              <a:t>Bullet 3</a:t>
            </a:r>
          </a:p>
        </p:txBody>
      </p:sp>
      <p:cxnSp>
        <p:nvCxnSpPr>
          <p:cNvPr id="9" name="Straight Connector 8"/>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16417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85DB45-7471-0FBB-4D2C-D7D6BF2485A7}"/>
              </a:ext>
            </a:extLst>
          </p:cNvPr>
          <p:cNvSpPr>
            <a:spLocks noGrp="1"/>
          </p:cNvSpPr>
          <p:nvPr>
            <p:ph type="dt" sz="half" idx="10"/>
          </p:nvPr>
        </p:nvSpPr>
        <p:spPr/>
        <p:txBody>
          <a:bodyPr/>
          <a:lstStyle/>
          <a:p>
            <a:fld id="{8A515BEA-C47A-4112-83BB-8374F53D2E0A}" type="datetimeFigureOut">
              <a:rPr lang="en-US" smtClean="0"/>
              <a:t>2/6/2025</a:t>
            </a:fld>
            <a:endParaRPr lang="en-US"/>
          </a:p>
        </p:txBody>
      </p:sp>
      <p:sp>
        <p:nvSpPr>
          <p:cNvPr id="3" name="Footer Placeholder 2">
            <a:extLst>
              <a:ext uri="{FF2B5EF4-FFF2-40B4-BE49-F238E27FC236}">
                <a16:creationId xmlns:a16="http://schemas.microsoft.com/office/drawing/2014/main" id="{28ECE527-47E1-C41F-0A66-50A26FFECE0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0ABCA61-205F-2E2B-76FD-C3B62FF05A03}"/>
              </a:ext>
            </a:extLst>
          </p:cNvPr>
          <p:cNvSpPr>
            <a:spLocks noGrp="1"/>
          </p:cNvSpPr>
          <p:nvPr>
            <p:ph type="sldNum" sz="quarter" idx="12"/>
          </p:nvPr>
        </p:nvSpPr>
        <p:spPr/>
        <p:txBody>
          <a:bodyPr/>
          <a:lstStyle/>
          <a:p>
            <a:fld id="{3D5CE824-8DA7-46C1-968F-8B8F265D94E6}" type="slidenum">
              <a:rPr lang="en-US" smtClean="0"/>
              <a:t>‹#›</a:t>
            </a:fld>
            <a:endParaRPr lang="en-US"/>
          </a:p>
        </p:txBody>
      </p:sp>
    </p:spTree>
    <p:extLst>
      <p:ext uri="{BB962C8B-B14F-4D97-AF65-F5344CB8AC3E}">
        <p14:creationId xmlns:p14="http://schemas.microsoft.com/office/powerpoint/2010/main" val="903900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A914C-2081-3A2E-4F4E-D3CAF6466E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A5A714C-0A62-48B5-88DB-99D56F80C9B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D746AC-09FB-D2E1-C6B8-36BEF7141A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6E8473-ADE7-7BA7-EE4C-4403631BC11D}"/>
              </a:ext>
            </a:extLst>
          </p:cNvPr>
          <p:cNvSpPr>
            <a:spLocks noGrp="1"/>
          </p:cNvSpPr>
          <p:nvPr>
            <p:ph type="dt" sz="half" idx="10"/>
          </p:nvPr>
        </p:nvSpPr>
        <p:spPr/>
        <p:txBody>
          <a:bodyPr/>
          <a:lstStyle/>
          <a:p>
            <a:fld id="{8A515BEA-C47A-4112-83BB-8374F53D2E0A}" type="datetimeFigureOut">
              <a:rPr lang="en-US" smtClean="0"/>
              <a:t>2/6/2025</a:t>
            </a:fld>
            <a:endParaRPr lang="en-US"/>
          </a:p>
        </p:txBody>
      </p:sp>
      <p:sp>
        <p:nvSpPr>
          <p:cNvPr id="6" name="Footer Placeholder 5">
            <a:extLst>
              <a:ext uri="{FF2B5EF4-FFF2-40B4-BE49-F238E27FC236}">
                <a16:creationId xmlns:a16="http://schemas.microsoft.com/office/drawing/2014/main" id="{644026FA-EF16-90BC-FC6C-DE8C1812D6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8C4C09-B835-78E6-500B-468FE7B8B141}"/>
              </a:ext>
            </a:extLst>
          </p:cNvPr>
          <p:cNvSpPr>
            <a:spLocks noGrp="1"/>
          </p:cNvSpPr>
          <p:nvPr>
            <p:ph type="sldNum" sz="quarter" idx="12"/>
          </p:nvPr>
        </p:nvSpPr>
        <p:spPr/>
        <p:txBody>
          <a:bodyPr/>
          <a:lstStyle/>
          <a:p>
            <a:fld id="{3D5CE824-8DA7-46C1-968F-8B8F265D94E6}" type="slidenum">
              <a:rPr lang="en-US" smtClean="0"/>
              <a:t>‹#›</a:t>
            </a:fld>
            <a:endParaRPr lang="en-US"/>
          </a:p>
        </p:txBody>
      </p:sp>
    </p:spTree>
    <p:extLst>
      <p:ext uri="{BB962C8B-B14F-4D97-AF65-F5344CB8AC3E}">
        <p14:creationId xmlns:p14="http://schemas.microsoft.com/office/powerpoint/2010/main" val="32209258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0705A-AF50-6E9C-4714-4C4ABD8CF0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4D79C7-5D5A-7B8C-2D7A-E2AC812AC7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771027C-8625-6F54-3F6F-A51B6F6DC0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257A72-41AA-CD5C-6617-A923C2460B20}"/>
              </a:ext>
            </a:extLst>
          </p:cNvPr>
          <p:cNvSpPr>
            <a:spLocks noGrp="1"/>
          </p:cNvSpPr>
          <p:nvPr>
            <p:ph type="dt" sz="half" idx="10"/>
          </p:nvPr>
        </p:nvSpPr>
        <p:spPr/>
        <p:txBody>
          <a:bodyPr/>
          <a:lstStyle/>
          <a:p>
            <a:fld id="{8A515BEA-C47A-4112-83BB-8374F53D2E0A}" type="datetimeFigureOut">
              <a:rPr lang="en-US" smtClean="0"/>
              <a:t>2/6/2025</a:t>
            </a:fld>
            <a:endParaRPr lang="en-US"/>
          </a:p>
        </p:txBody>
      </p:sp>
      <p:sp>
        <p:nvSpPr>
          <p:cNvPr id="6" name="Footer Placeholder 5">
            <a:extLst>
              <a:ext uri="{FF2B5EF4-FFF2-40B4-BE49-F238E27FC236}">
                <a16:creationId xmlns:a16="http://schemas.microsoft.com/office/drawing/2014/main" id="{B8B13C3C-5321-214D-CCC9-1C9958384E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CE5D0D-3921-DC8E-52EE-EF6AD93F667B}"/>
              </a:ext>
            </a:extLst>
          </p:cNvPr>
          <p:cNvSpPr>
            <a:spLocks noGrp="1"/>
          </p:cNvSpPr>
          <p:nvPr>
            <p:ph type="sldNum" sz="quarter" idx="12"/>
          </p:nvPr>
        </p:nvSpPr>
        <p:spPr/>
        <p:txBody>
          <a:bodyPr/>
          <a:lstStyle/>
          <a:p>
            <a:fld id="{3D5CE824-8DA7-46C1-968F-8B8F265D94E6}" type="slidenum">
              <a:rPr lang="en-US" smtClean="0"/>
              <a:t>‹#›</a:t>
            </a:fld>
            <a:endParaRPr lang="en-US"/>
          </a:p>
        </p:txBody>
      </p:sp>
    </p:spTree>
    <p:extLst>
      <p:ext uri="{BB962C8B-B14F-4D97-AF65-F5344CB8AC3E}">
        <p14:creationId xmlns:p14="http://schemas.microsoft.com/office/powerpoint/2010/main" val="15151944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slideLayout" Target="../slideLayouts/slideLayout40.xml"/><Relationship Id="rId3" Type="http://schemas.openxmlformats.org/officeDocument/2006/relationships/slideLayout" Target="../slideLayouts/slideLayout17.xml"/><Relationship Id="rId21" Type="http://schemas.openxmlformats.org/officeDocument/2006/relationships/slideLayout" Target="../slideLayouts/slideLayout35.xml"/><Relationship Id="rId34" Type="http://schemas.openxmlformats.org/officeDocument/2006/relationships/slideLayout" Target="../slideLayouts/slideLayout48.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33" Type="http://schemas.openxmlformats.org/officeDocument/2006/relationships/slideLayout" Target="../slideLayouts/slideLayout47.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29" Type="http://schemas.openxmlformats.org/officeDocument/2006/relationships/slideLayout" Target="../slideLayouts/slideLayout43.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32" Type="http://schemas.openxmlformats.org/officeDocument/2006/relationships/slideLayout" Target="../slideLayouts/slideLayout46.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28" Type="http://schemas.openxmlformats.org/officeDocument/2006/relationships/slideLayout" Target="../slideLayouts/slideLayout42.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31" Type="http://schemas.openxmlformats.org/officeDocument/2006/relationships/slideLayout" Target="../slideLayouts/slideLayout45.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slideLayout" Target="../slideLayouts/slideLayout41.xml"/><Relationship Id="rId30" Type="http://schemas.openxmlformats.org/officeDocument/2006/relationships/slideLayout" Target="../slideLayouts/slideLayout44.xml"/><Relationship Id="rId35" Type="http://schemas.openxmlformats.org/officeDocument/2006/relationships/theme" Target="../theme/theme2.xml"/><Relationship Id="rId8"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theme" Target="../theme/theme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8832F5-8441-7C8C-1D78-8595C1FD22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72B432A-C06C-E5F8-4E80-4E806AA908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C5D7C3-3C4D-139E-2354-0AF5E657A4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A515BEA-C47A-4112-83BB-8374F53D2E0A}" type="datetimeFigureOut">
              <a:rPr lang="en-US" smtClean="0"/>
              <a:t>2/6/2025</a:t>
            </a:fld>
            <a:endParaRPr lang="en-US"/>
          </a:p>
        </p:txBody>
      </p:sp>
      <p:sp>
        <p:nvSpPr>
          <p:cNvPr id="5" name="Footer Placeholder 4">
            <a:extLst>
              <a:ext uri="{FF2B5EF4-FFF2-40B4-BE49-F238E27FC236}">
                <a16:creationId xmlns:a16="http://schemas.microsoft.com/office/drawing/2014/main" id="{9892CD0D-693A-A56D-B583-CEB1BD3722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AEF163C-8BC9-66EB-D580-305FEFB63C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D5CE824-8DA7-46C1-968F-8B8F265D94E6}" type="slidenum">
              <a:rPr lang="en-US" smtClean="0"/>
              <a:t>‹#›</a:t>
            </a:fld>
            <a:endParaRPr lang="en-US"/>
          </a:p>
        </p:txBody>
      </p:sp>
    </p:spTree>
    <p:extLst>
      <p:ext uri="{BB962C8B-B14F-4D97-AF65-F5344CB8AC3E}">
        <p14:creationId xmlns:p14="http://schemas.microsoft.com/office/powerpoint/2010/main" val="14177928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
        <p:nvSpPr>
          <p:cNvPr id="7" name="Date Placeholder 3">
            <a:extLst>
              <a:ext uri="{FF2B5EF4-FFF2-40B4-BE49-F238E27FC236}">
                <a16:creationId xmlns:a16="http://schemas.microsoft.com/office/drawing/2014/main" id="{DAB16FF9-C2D3-CA26-0270-1F8F95CD3215}"/>
              </a:ext>
            </a:extLst>
          </p:cNvPr>
          <p:cNvSpPr txBox="1">
            <a:spLocks/>
          </p:cNvSpPr>
          <p:nvPr userDrawn="1"/>
        </p:nvSpPr>
        <p:spPr>
          <a:xfrm>
            <a:off x="1968592" y="4746337"/>
            <a:ext cx="8781288"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Tree>
    <p:extLst>
      <p:ext uri="{BB962C8B-B14F-4D97-AF65-F5344CB8AC3E}">
        <p14:creationId xmlns:p14="http://schemas.microsoft.com/office/powerpoint/2010/main" val="370972243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 id="2147483684" r:id="rId21"/>
    <p:sldLayoutId id="2147483685" r:id="rId22"/>
    <p:sldLayoutId id="2147483686" r:id="rId23"/>
    <p:sldLayoutId id="2147483687" r:id="rId24"/>
    <p:sldLayoutId id="2147483688" r:id="rId25"/>
    <p:sldLayoutId id="2147483689" r:id="rId26"/>
    <p:sldLayoutId id="2147483690" r:id="rId27"/>
    <p:sldLayoutId id="2147483691" r:id="rId28"/>
    <p:sldLayoutId id="2147483692" r:id="rId29"/>
    <p:sldLayoutId id="2147483693" r:id="rId30"/>
    <p:sldLayoutId id="2147483694" r:id="rId31"/>
    <p:sldLayoutId id="2147483695" r:id="rId32"/>
    <p:sldLayoutId id="2147483696" r:id="rId33"/>
    <p:sldLayoutId id="2147483697" r:id="rId3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27F6E0-A02B-41E5-E2E0-7219572101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FDA0CA9-1365-F5BB-870D-3E03D3AFC7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F1360E-E02B-A5A1-142B-6CAE9533E0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endParaRPr lang="en-US"/>
          </a:p>
        </p:txBody>
      </p:sp>
      <p:sp>
        <p:nvSpPr>
          <p:cNvPr id="5" name="Footer Placeholder 4">
            <a:extLst>
              <a:ext uri="{FF2B5EF4-FFF2-40B4-BE49-F238E27FC236}">
                <a16:creationId xmlns:a16="http://schemas.microsoft.com/office/drawing/2014/main" id="{B7BCF266-A0AB-EDC6-0340-FC76C40495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F610D8B-77A7-5734-6457-D6C3ED7B71B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8F63A3B-78C7-47BE-AE5E-E10140E04643}" type="slidenum">
              <a:rPr lang="en-US" smtClean="0"/>
              <a:t>‹#›</a:t>
            </a:fld>
            <a:endParaRPr lang="en-US"/>
          </a:p>
        </p:txBody>
      </p:sp>
      <p:sp>
        <p:nvSpPr>
          <p:cNvPr id="8" name="Text Placeholder 13">
            <a:extLst>
              <a:ext uri="{FF2B5EF4-FFF2-40B4-BE49-F238E27FC236}">
                <a16:creationId xmlns:a16="http://schemas.microsoft.com/office/drawing/2014/main" id="{E1B538A7-A5A3-49FD-B7AF-C8E4067E8426}"/>
              </a:ext>
            </a:extLst>
          </p:cNvPr>
          <p:cNvSpPr txBox="1">
            <a:spLocks/>
          </p:cNvSpPr>
          <p:nvPr userDrawn="1"/>
        </p:nvSpPr>
        <p:spPr>
          <a:xfrm>
            <a:off x="11503025" y="6600158"/>
            <a:ext cx="541867" cy="269875"/>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a:solidFill>
                  <a:srgbClr val="15365E"/>
                </a:solidFill>
                <a:latin typeface="Gotham Bold" charset="0"/>
                <a:ea typeface="Gotham Bold" charset="0"/>
                <a:cs typeface="Gotham Bold"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i="0" kern="1200">
                <a:solidFill>
                  <a:schemeClr val="tx1"/>
                </a:solidFill>
                <a:latin typeface="Helvetica" charset="0"/>
                <a:ea typeface="Helvetica" charset="0"/>
                <a:cs typeface="Helvetica"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i="0" kern="1200">
                <a:solidFill>
                  <a:schemeClr val="tx1"/>
                </a:solidFill>
                <a:latin typeface="Helvetica" charset="0"/>
                <a:ea typeface="Helvetica" charset="0"/>
                <a:cs typeface="Helvetica"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fld id="{0ED8F5E8-15B1-AB47-A7E0-4212F4A2D8F9}" type="slidenum">
              <a:rPr lang="en-US" sz="900" b="1" i="0" smtClean="0">
                <a:latin typeface="Arial" panose="020B0604020202020204" pitchFamily="34" charset="0"/>
                <a:cs typeface="Arial" panose="020B0604020202020204" pitchFamily="34" charset="0"/>
              </a:rPr>
              <a:pPr/>
              <a:t>‹#›</a:t>
            </a:fld>
            <a:endParaRPr lang="en-US" sz="900" b="1" i="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09296802"/>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15.jpeg"/><Relationship Id="rId7" Type="http://schemas.openxmlformats.org/officeDocument/2006/relationships/diagramColors" Target="../diagrams/colors5.xml"/><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1.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16.jpeg"/><Relationship Id="rId7" Type="http://schemas.openxmlformats.org/officeDocument/2006/relationships/diagramColors" Target="../diagrams/colors6.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7.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27.jpeg"/><Relationship Id="rId7" Type="http://schemas.openxmlformats.org/officeDocument/2006/relationships/diagramColors" Target="../diagrams/colors9.xml"/><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22.xml"/><Relationship Id="rId4" Type="http://schemas.openxmlformats.org/officeDocument/2006/relationships/image" Target="../media/image32.svg"/></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2.xml"/><Relationship Id="rId1" Type="http://schemas.openxmlformats.org/officeDocument/2006/relationships/slideLayout" Target="../slideLayouts/slideLayout2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20.xml"/><Relationship Id="rId5" Type="http://schemas.openxmlformats.org/officeDocument/2006/relationships/image" Target="../media/image36.png"/><Relationship Id="rId4" Type="http://schemas.openxmlformats.org/officeDocument/2006/relationships/image" Target="../media/image35.svg"/></Relationships>
</file>

<file path=ppt/slides/_rels/slide25.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5.xml"/><Relationship Id="rId1" Type="http://schemas.openxmlformats.org/officeDocument/2006/relationships/slideLayout" Target="../slideLayouts/slideLayout50.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6.xml"/><Relationship Id="rId1" Type="http://schemas.openxmlformats.org/officeDocument/2006/relationships/slideLayout" Target="../slideLayouts/slideLayout50.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28.xml"/><Relationship Id="rId4" Type="http://schemas.openxmlformats.org/officeDocument/2006/relationships/image" Target="../media/image42.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diagramQuickStyle" Target="../diagrams/quickStyle12.xml"/><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diagramLayout" Target="../diagrams/layout12.xml"/><Relationship Id="rId2" Type="http://schemas.openxmlformats.org/officeDocument/2006/relationships/notesSlide" Target="../notesSlides/notesSlide30.xml"/><Relationship Id="rId1" Type="http://schemas.openxmlformats.org/officeDocument/2006/relationships/slideLayout" Target="../slideLayouts/slideLayout21.xml"/><Relationship Id="rId6" Type="http://schemas.openxmlformats.org/officeDocument/2006/relationships/image" Target="../media/image46.svg"/><Relationship Id="rId11" Type="http://schemas.openxmlformats.org/officeDocument/2006/relationships/diagramData" Target="../diagrams/data12.xml"/><Relationship Id="rId5" Type="http://schemas.openxmlformats.org/officeDocument/2006/relationships/image" Target="../media/image45.png"/><Relationship Id="rId15" Type="http://schemas.microsoft.com/office/2007/relationships/diagramDrawing" Target="../diagrams/drawing12.xml"/><Relationship Id="rId10" Type="http://schemas.openxmlformats.org/officeDocument/2006/relationships/image" Target="../media/image50.svg"/><Relationship Id="rId4" Type="http://schemas.openxmlformats.org/officeDocument/2006/relationships/image" Target="../media/image44.svg"/><Relationship Id="rId9" Type="http://schemas.openxmlformats.org/officeDocument/2006/relationships/image" Target="../media/image49.png"/><Relationship Id="rId14" Type="http://schemas.openxmlformats.org/officeDocument/2006/relationships/diagramColors" Target="../diagrams/colors12.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31.xml"/><Relationship Id="rId1" Type="http://schemas.openxmlformats.org/officeDocument/2006/relationships/slideLayout" Target="../slideLayouts/slideLayout16.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32.xml"/><Relationship Id="rId1" Type="http://schemas.openxmlformats.org/officeDocument/2006/relationships/slideLayout" Target="../slideLayouts/slideLayout21.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20.xml"/><Relationship Id="rId4" Type="http://schemas.openxmlformats.org/officeDocument/2006/relationships/image" Target="../media/image52.sv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35.xml"/><Relationship Id="rId1" Type="http://schemas.openxmlformats.org/officeDocument/2006/relationships/slideLayout" Target="../slideLayouts/slideLayout21.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36.xml"/><Relationship Id="rId1" Type="http://schemas.openxmlformats.org/officeDocument/2006/relationships/slideLayout" Target="../slideLayouts/slideLayout20.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37.xml"/><Relationship Id="rId1" Type="http://schemas.openxmlformats.org/officeDocument/2006/relationships/slideLayout" Target="../slideLayouts/slideLayout20.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3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8.xml"/><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8" Type="http://schemas.openxmlformats.org/officeDocument/2006/relationships/customXml" Target="../ink/ink2.xml"/><Relationship Id="rId3" Type="http://schemas.openxmlformats.org/officeDocument/2006/relationships/image" Target="../media/image54.png"/><Relationship Id="rId7" Type="http://schemas.openxmlformats.org/officeDocument/2006/relationships/image" Target="../media/image76.png"/><Relationship Id="rId2" Type="http://schemas.openxmlformats.org/officeDocument/2006/relationships/notesSlide" Target="../notesSlides/notesSlide39.xml"/><Relationship Id="rId1" Type="http://schemas.openxmlformats.org/officeDocument/2006/relationships/slideLayout" Target="../slideLayouts/slideLayout21.xml"/><Relationship Id="rId6" Type="http://schemas.openxmlformats.org/officeDocument/2006/relationships/customXml" Target="../ink/ink1.xml"/><Relationship Id="rId5" Type="http://schemas.openxmlformats.org/officeDocument/2006/relationships/image" Target="../media/image56.png"/><Relationship Id="rId10" Type="http://schemas.openxmlformats.org/officeDocument/2006/relationships/customXml" Target="../ink/ink3.xml"/><Relationship Id="rId4" Type="http://schemas.openxmlformats.org/officeDocument/2006/relationships/image" Target="../media/image55.svg"/><Relationship Id="rId9" Type="http://schemas.openxmlformats.org/officeDocument/2006/relationships/image" Target="../media/image77.pn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8.jpe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0.xml"/><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8.png"/><Relationship Id="rId7" Type="http://schemas.openxmlformats.org/officeDocument/2006/relationships/image" Target="../media/image81.png"/><Relationship Id="rId2" Type="http://schemas.openxmlformats.org/officeDocument/2006/relationships/notesSlide" Target="../notesSlides/notesSlide41.xml"/><Relationship Id="rId1" Type="http://schemas.openxmlformats.org/officeDocument/2006/relationships/slideLayout" Target="../slideLayouts/slideLayout21.xml"/><Relationship Id="rId6" Type="http://schemas.openxmlformats.org/officeDocument/2006/relationships/customXml" Target="../ink/ink5.xml"/><Relationship Id="rId5" Type="http://schemas.openxmlformats.org/officeDocument/2006/relationships/image" Target="../media/image80.png"/><Relationship Id="rId4" Type="http://schemas.openxmlformats.org/officeDocument/2006/relationships/customXml" Target="../ink/ink4.xml"/><Relationship Id="rId9" Type="http://schemas.openxmlformats.org/officeDocument/2006/relationships/image" Target="../media/image55.svg"/></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2.xml"/><Relationship Id="rId1" Type="http://schemas.openxmlformats.org/officeDocument/2006/relationships/slideLayout" Target="../slideLayouts/slideLayout21.xml"/><Relationship Id="rId4" Type="http://schemas.openxmlformats.org/officeDocument/2006/relationships/hyperlink" Target="https://openclipart.org/detail/195032/red-lawnmower"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3.xml"/><Relationship Id="rId1" Type="http://schemas.openxmlformats.org/officeDocument/2006/relationships/slideLayout" Target="../slideLayouts/slideLayout16.xml"/><Relationship Id="rId4" Type="http://schemas.openxmlformats.org/officeDocument/2006/relationships/image" Target="../media/image61.svg"/></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44.xml"/><Relationship Id="rId1" Type="http://schemas.openxmlformats.org/officeDocument/2006/relationships/slideLayout" Target="../slideLayouts/slideLayout16.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45.xml"/><Relationship Id="rId1" Type="http://schemas.openxmlformats.org/officeDocument/2006/relationships/slideLayout" Target="../slideLayouts/slideLayout16.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46.xml"/><Relationship Id="rId1" Type="http://schemas.openxmlformats.org/officeDocument/2006/relationships/slideLayout" Target="../slideLayouts/slideLayout20.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49.xml"/><Relationship Id="rId1" Type="http://schemas.openxmlformats.org/officeDocument/2006/relationships/slideLayout" Target="../slideLayouts/slideLayout20.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0.xml"/><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8" Type="http://schemas.openxmlformats.org/officeDocument/2006/relationships/diagramData" Target="../diagrams/data23.xml"/><Relationship Id="rId13" Type="http://schemas.openxmlformats.org/officeDocument/2006/relationships/diagramData" Target="../diagrams/data24.xml"/><Relationship Id="rId18" Type="http://schemas.openxmlformats.org/officeDocument/2006/relationships/diagramData" Target="../diagrams/data25.xml"/><Relationship Id="rId3" Type="http://schemas.openxmlformats.org/officeDocument/2006/relationships/diagramData" Target="../diagrams/data22.xml"/><Relationship Id="rId21" Type="http://schemas.openxmlformats.org/officeDocument/2006/relationships/diagramColors" Target="../diagrams/colors25.xml"/><Relationship Id="rId7" Type="http://schemas.microsoft.com/office/2007/relationships/diagramDrawing" Target="../diagrams/drawing22.xml"/><Relationship Id="rId12" Type="http://schemas.microsoft.com/office/2007/relationships/diagramDrawing" Target="../diagrams/drawing23.xml"/><Relationship Id="rId17" Type="http://schemas.microsoft.com/office/2007/relationships/diagramDrawing" Target="../diagrams/drawing24.xml"/><Relationship Id="rId2" Type="http://schemas.openxmlformats.org/officeDocument/2006/relationships/notesSlide" Target="../notesSlides/notesSlide51.xml"/><Relationship Id="rId16" Type="http://schemas.openxmlformats.org/officeDocument/2006/relationships/diagramColors" Target="../diagrams/colors24.xml"/><Relationship Id="rId20" Type="http://schemas.openxmlformats.org/officeDocument/2006/relationships/diagramQuickStyle" Target="../diagrams/quickStyle25.xml"/><Relationship Id="rId1" Type="http://schemas.openxmlformats.org/officeDocument/2006/relationships/slideLayout" Target="../slideLayouts/slideLayout30.xml"/><Relationship Id="rId6" Type="http://schemas.openxmlformats.org/officeDocument/2006/relationships/diagramColors" Target="../diagrams/colors22.xml"/><Relationship Id="rId11" Type="http://schemas.openxmlformats.org/officeDocument/2006/relationships/diagramColors" Target="../diagrams/colors23.xml"/><Relationship Id="rId5" Type="http://schemas.openxmlformats.org/officeDocument/2006/relationships/diagramQuickStyle" Target="../diagrams/quickStyle22.xml"/><Relationship Id="rId15" Type="http://schemas.openxmlformats.org/officeDocument/2006/relationships/diagramQuickStyle" Target="../diagrams/quickStyle24.xml"/><Relationship Id="rId10" Type="http://schemas.openxmlformats.org/officeDocument/2006/relationships/diagramQuickStyle" Target="../diagrams/quickStyle23.xml"/><Relationship Id="rId19" Type="http://schemas.openxmlformats.org/officeDocument/2006/relationships/diagramLayout" Target="../diagrams/layout25.xml"/><Relationship Id="rId4" Type="http://schemas.openxmlformats.org/officeDocument/2006/relationships/diagramLayout" Target="../diagrams/layout22.xml"/><Relationship Id="rId9" Type="http://schemas.openxmlformats.org/officeDocument/2006/relationships/diagramLayout" Target="../diagrams/layout23.xml"/><Relationship Id="rId14" Type="http://schemas.openxmlformats.org/officeDocument/2006/relationships/diagramLayout" Target="../diagrams/layout24.xml"/><Relationship Id="rId22" Type="http://schemas.microsoft.com/office/2007/relationships/diagramDrawing" Target="../diagrams/drawing2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8.xml"/></Relationships>
</file>

<file path=ppt/slides/_rels/slide53.xml.rels><?xml version="1.0" encoding="UTF-8" standalone="yes"?>
<Relationships xmlns="http://schemas.openxmlformats.org/package/2006/relationships"><Relationship Id="rId3" Type="http://schemas.openxmlformats.org/officeDocument/2006/relationships/hyperlink" Target="mailto:DCDEE.subsidy.submissions@dhhs.nc.gov" TargetMode="External"/><Relationship Id="rId2" Type="http://schemas.openxmlformats.org/officeDocument/2006/relationships/notesSlide" Target="../notesSlides/notesSlide53.xml"/><Relationship Id="rId1" Type="http://schemas.openxmlformats.org/officeDocument/2006/relationships/slideLayout" Target="../slideLayouts/slideLayout28.xml"/><Relationship Id="rId5" Type="http://schemas.openxmlformats.org/officeDocument/2006/relationships/hyperlink" Target="mailto:DCDEE.subsidy.fraud@dhhs.nc.gov" TargetMode="External"/><Relationship Id="rId4" Type="http://schemas.openxmlformats.org/officeDocument/2006/relationships/hyperlink" Target="mailto:Donna.Lipscomb@dhhs.nc.gov"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4.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0.jpeg"/><Relationship Id="rId7" Type="http://schemas.openxmlformats.org/officeDocument/2006/relationships/diagramColors" Target="../diagrams/colors3.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2.sv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7"/>
          <p:cNvSpPr>
            <a:spLocks noGrp="1"/>
          </p:cNvSpPr>
          <p:nvPr>
            <p:ph type="body" sz="quarter" idx="10"/>
          </p:nvPr>
        </p:nvSpPr>
        <p:spPr>
          <a:xfrm>
            <a:off x="3441408" y="2345272"/>
            <a:ext cx="7372520" cy="1681537"/>
          </a:xfrm>
        </p:spPr>
        <p:txBody>
          <a:bodyPr/>
          <a:lstStyle/>
          <a:p>
            <a:pPr algn="ctr"/>
            <a:r>
              <a:rPr lang="en-US" sz="2400"/>
              <a:t>NC Department of Health and Human Services</a:t>
            </a:r>
          </a:p>
          <a:p>
            <a:pPr algn="ctr"/>
            <a:r>
              <a:rPr lang="en-US" sz="2400">
                <a:latin typeface="Arial Narrow"/>
                <a:cs typeface="Arial"/>
              </a:rPr>
              <a:t> </a:t>
            </a:r>
            <a:endParaRPr lang="en-US" sz="2400">
              <a:latin typeface="Arial Narrow" panose="020B0606020202030204" pitchFamily="34" charset="0"/>
              <a:cs typeface="Arial"/>
            </a:endParaRPr>
          </a:p>
          <a:p>
            <a:pPr algn="ctr"/>
            <a:r>
              <a:rPr lang="en-US" sz="2000"/>
              <a:t>SCCA County Training: Income Verification and Calculation, Plan of Care, Self-Employment</a:t>
            </a:r>
          </a:p>
          <a:p>
            <a:pPr algn="ctr"/>
            <a:endParaRPr lang="en-US" sz="2000"/>
          </a:p>
          <a:p>
            <a:pPr algn="ctr"/>
            <a:r>
              <a:rPr lang="en-US" sz="2400"/>
              <a:t>SCCA TA Consultants</a:t>
            </a:r>
          </a:p>
          <a:p>
            <a:pPr algn="ctr"/>
            <a:endParaRPr lang="en-US" sz="2000">
              <a:latin typeface="Arial Narrow"/>
              <a:cs typeface="Arial"/>
            </a:endParaRPr>
          </a:p>
        </p:txBody>
      </p:sp>
      <p:sp>
        <p:nvSpPr>
          <p:cNvPr id="10" name="Text Placeholder 8"/>
          <p:cNvSpPr>
            <a:spLocks noGrp="1"/>
          </p:cNvSpPr>
          <p:nvPr>
            <p:ph type="body" sz="quarter" idx="11"/>
          </p:nvPr>
        </p:nvSpPr>
        <p:spPr>
          <a:xfrm>
            <a:off x="4156703" y="4438789"/>
            <a:ext cx="7189745" cy="1030013"/>
          </a:xfrm>
        </p:spPr>
        <p:txBody>
          <a:bodyPr/>
          <a:lstStyle/>
          <a:p>
            <a:pPr algn="ctr"/>
            <a:endParaRPr lang="en-US" sz="1800" dirty="0">
              <a:latin typeface="Arial Narrow" panose="020B0606020202030204" pitchFamily="34" charset="0"/>
            </a:endParaRPr>
          </a:p>
          <a:p>
            <a:r>
              <a:rPr lang="en-US" sz="1800" dirty="0"/>
              <a:t>Meagan Mooney</a:t>
            </a:r>
          </a:p>
          <a:p>
            <a:r>
              <a:rPr lang="en-US" sz="1800" dirty="0"/>
              <a:t>Tonya Hooks 			Belinda Thomas</a:t>
            </a:r>
          </a:p>
          <a:p>
            <a:r>
              <a:rPr lang="en-US" sz="1800" dirty="0"/>
              <a:t>Bernadette Keith		Darlene Williams</a:t>
            </a:r>
          </a:p>
          <a:p>
            <a:endParaRPr lang="en-US" sz="1600" dirty="0">
              <a:latin typeface="Arial Narrow" panose="020B0606020202030204" pitchFamily="34" charset="0"/>
            </a:endParaRPr>
          </a:p>
        </p:txBody>
      </p:sp>
      <p:sp>
        <p:nvSpPr>
          <p:cNvPr id="11" name="Text Placeholder 9"/>
          <p:cNvSpPr>
            <a:spLocks noGrp="1"/>
          </p:cNvSpPr>
          <p:nvPr>
            <p:ph type="body" sz="quarter" idx="12"/>
          </p:nvPr>
        </p:nvSpPr>
        <p:spPr>
          <a:xfrm>
            <a:off x="4406748" y="5640636"/>
            <a:ext cx="5210977" cy="347206"/>
          </a:xfrm>
        </p:spPr>
        <p:txBody>
          <a:bodyPr>
            <a:normAutofit lnSpcReduction="10000"/>
          </a:bodyPr>
          <a:lstStyle/>
          <a:p>
            <a:pPr algn="ctr"/>
            <a:r>
              <a:rPr lang="en-US" sz="2000" dirty="0"/>
              <a:t>February 11, 2025 </a:t>
            </a:r>
          </a:p>
        </p:txBody>
      </p:sp>
    </p:spTree>
    <p:extLst>
      <p:ext uri="{BB962C8B-B14F-4D97-AF65-F5344CB8AC3E}">
        <p14:creationId xmlns:p14="http://schemas.microsoft.com/office/powerpoint/2010/main" val="28603156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Piggy bank collection top view">
            <a:extLst>
              <a:ext uri="{FF2B5EF4-FFF2-40B4-BE49-F238E27FC236}">
                <a16:creationId xmlns:a16="http://schemas.microsoft.com/office/drawing/2014/main" id="{3254343F-82F5-F6B5-766E-343CD1316E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1490" y="1257300"/>
            <a:ext cx="3897599" cy="4970079"/>
          </a:xfrm>
          <a:prstGeom prst="rect">
            <a:avLst/>
          </a:prstGeom>
        </p:spPr>
      </p:pic>
      <p:sp>
        <p:nvSpPr>
          <p:cNvPr id="2" name="Title 1">
            <a:extLst>
              <a:ext uri="{FF2B5EF4-FFF2-40B4-BE49-F238E27FC236}">
                <a16:creationId xmlns:a16="http://schemas.microsoft.com/office/drawing/2014/main" id="{D50B47C9-0AAC-4A3B-9DD6-346128653CA0}"/>
              </a:ext>
            </a:extLst>
          </p:cNvPr>
          <p:cNvSpPr>
            <a:spLocks noGrp="1"/>
          </p:cNvSpPr>
          <p:nvPr>
            <p:ph type="title"/>
          </p:nvPr>
        </p:nvSpPr>
        <p:spPr>
          <a:xfrm>
            <a:off x="839788" y="457200"/>
            <a:ext cx="3932237" cy="1600200"/>
          </a:xfrm>
        </p:spPr>
        <p:txBody>
          <a:bodyPr anchor="b">
            <a:normAutofit/>
          </a:bodyPr>
          <a:lstStyle/>
          <a:p>
            <a:r>
              <a:rPr lang="en-US" sz="4000">
                <a:latin typeface="Arial" panose="020B0604020202020204" pitchFamily="34" charset="0"/>
                <a:cs typeface="Arial" panose="020B0604020202020204" pitchFamily="34" charset="0"/>
              </a:rPr>
              <a:t>Income Categories</a:t>
            </a:r>
          </a:p>
        </p:txBody>
      </p:sp>
      <p:sp>
        <p:nvSpPr>
          <p:cNvPr id="3" name="Text Placeholder 2">
            <a:extLst>
              <a:ext uri="{FF2B5EF4-FFF2-40B4-BE49-F238E27FC236}">
                <a16:creationId xmlns:a16="http://schemas.microsoft.com/office/drawing/2014/main" id="{43A6407C-7B23-47B4-88D1-B7FAC9EF8B54}"/>
              </a:ext>
            </a:extLst>
          </p:cNvPr>
          <p:cNvSpPr>
            <a:spLocks noGrp="1"/>
          </p:cNvSpPr>
          <p:nvPr>
            <p:ph type="body" sz="half" idx="2"/>
          </p:nvPr>
        </p:nvSpPr>
        <p:spPr>
          <a:xfrm>
            <a:off x="725214" y="2057400"/>
            <a:ext cx="4737538" cy="3811587"/>
          </a:xfrm>
        </p:spPr>
        <p:txBody>
          <a:bodyPr>
            <a:normAutofit/>
          </a:bodyPr>
          <a:lstStyle/>
          <a:p>
            <a:pPr marL="0" indent="0">
              <a:buNone/>
            </a:pPr>
            <a:r>
              <a:rPr lang="en-US" sz="2400" kern="1200">
                <a:effectLst/>
                <a:latin typeface="Arial" panose="020B0604020202020204" pitchFamily="34" charset="0"/>
                <a:cs typeface="Arial" panose="020B0604020202020204" pitchFamily="34" charset="0"/>
              </a:rPr>
              <a:t>Most income falls into one of the following three categories, however for those rare instances that the income does not fall into one of these three categories the worker should use reason and logic to determine and document their calculation of </a:t>
            </a:r>
            <a:r>
              <a:rPr lang="en-US" sz="2400" u="none" strike="noStrike" kern="1200">
                <a:effectLst/>
                <a:latin typeface="Arial" panose="020B0604020202020204" pitchFamily="34" charset="0"/>
                <a:cs typeface="Arial" panose="020B0604020202020204" pitchFamily="34" charset="0"/>
              </a:rPr>
              <a:t>gross income</a:t>
            </a:r>
            <a:r>
              <a:rPr lang="en-US" sz="2400" kern="1200">
                <a:effectLst/>
                <a:latin typeface="Arial" panose="020B0604020202020204" pitchFamily="34" charset="0"/>
                <a:cs typeface="Arial" panose="020B0604020202020204" pitchFamily="34" charset="0"/>
              </a:rPr>
              <a:t>.</a:t>
            </a:r>
          </a:p>
          <a:p>
            <a:pPr marL="0" indent="0">
              <a:buNone/>
            </a:pPr>
            <a:endParaRPr lang="en-US" sz="2400" kern="1200">
              <a:effectLst/>
              <a:latin typeface="Arial" panose="020B0604020202020204" pitchFamily="34" charset="0"/>
              <a:cs typeface="Arial" panose="020B0604020202020204" pitchFamily="34" charset="0"/>
            </a:endParaRPr>
          </a:p>
          <a:p>
            <a:pPr marL="0" indent="0">
              <a:buNone/>
            </a:pPr>
            <a:endParaRPr lang="en-US" b="0"/>
          </a:p>
          <a:p>
            <a:pPr marL="0" indent="0">
              <a:buNone/>
            </a:pPr>
            <a:endParaRPr lang="en-US" b="0"/>
          </a:p>
          <a:p>
            <a:endParaRPr lang="en-US" b="0"/>
          </a:p>
        </p:txBody>
      </p:sp>
      <p:graphicFrame>
        <p:nvGraphicFramePr>
          <p:cNvPr id="9" name="Content Placeholder 8">
            <a:extLst>
              <a:ext uri="{FF2B5EF4-FFF2-40B4-BE49-F238E27FC236}">
                <a16:creationId xmlns:a16="http://schemas.microsoft.com/office/drawing/2014/main" id="{0CA57254-9777-F295-8A54-69EC4750084C}"/>
              </a:ext>
            </a:extLst>
          </p:cNvPr>
          <p:cNvGraphicFramePr>
            <a:graphicFrameLocks noGrp="1"/>
          </p:cNvGraphicFramePr>
          <p:nvPr>
            <p:ph idx="1"/>
          </p:nvPr>
        </p:nvGraphicFramePr>
        <p:xfrm>
          <a:off x="5462752" y="2306884"/>
          <a:ext cx="4971393" cy="307849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TextBox 10">
            <a:extLst>
              <a:ext uri="{FF2B5EF4-FFF2-40B4-BE49-F238E27FC236}">
                <a16:creationId xmlns:a16="http://schemas.microsoft.com/office/drawing/2014/main" id="{D85316AA-8050-EE2B-89B5-485828ABD366}"/>
              </a:ext>
            </a:extLst>
          </p:cNvPr>
          <p:cNvSpPr txBox="1"/>
          <p:nvPr/>
        </p:nvSpPr>
        <p:spPr>
          <a:xfrm>
            <a:off x="5462752" y="1472625"/>
            <a:ext cx="4737538" cy="584775"/>
          </a:xfrm>
          <a:prstGeom prst="rect">
            <a:avLst/>
          </a:prstGeom>
          <a:noFill/>
        </p:spPr>
        <p:txBody>
          <a:bodyPr wrap="square">
            <a:spAutoFit/>
          </a:bodyPr>
          <a:lstStyle/>
          <a:p>
            <a:pPr marL="0" indent="0">
              <a:buNone/>
            </a:pPr>
            <a:r>
              <a:rPr lang="en-US" sz="3200" kern="1200">
                <a:effectLst/>
                <a:latin typeface="Arial" panose="020B0604020202020204" pitchFamily="34" charset="0"/>
                <a:cs typeface="Arial" panose="020B0604020202020204" pitchFamily="34" charset="0"/>
              </a:rPr>
              <a:t>The 3 categories are:</a:t>
            </a:r>
          </a:p>
        </p:txBody>
      </p:sp>
    </p:spTree>
    <p:extLst>
      <p:ext uri="{BB962C8B-B14F-4D97-AF65-F5344CB8AC3E}">
        <p14:creationId xmlns:p14="http://schemas.microsoft.com/office/powerpoint/2010/main" val="28664936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0A948DD-8C62-25E6-E26F-88A8B05BEDD7}"/>
              </a:ext>
            </a:extLst>
          </p:cNvPr>
          <p:cNvPicPr>
            <a:picLocks noChangeAspect="1"/>
          </p:cNvPicPr>
          <p:nvPr/>
        </p:nvPicPr>
        <p:blipFill>
          <a:blip r:embed="rId3">
            <a:duotone>
              <a:prstClr val="black"/>
              <a:schemeClr val="tx2">
                <a:tint val="45000"/>
                <a:satMod val="400000"/>
              </a:schemeClr>
            </a:duotone>
            <a:alphaModFix amt="25000"/>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D76B1B7F-9FE3-4449-A904-02AB3CCADFFB}"/>
              </a:ext>
            </a:extLst>
          </p:cNvPr>
          <p:cNvSpPr>
            <a:spLocks noGrp="1"/>
          </p:cNvSpPr>
          <p:nvPr>
            <p:ph type="title" idx="4294967295"/>
          </p:nvPr>
        </p:nvSpPr>
        <p:spPr>
          <a:xfrm>
            <a:off x="1733550" y="623888"/>
            <a:ext cx="10458450" cy="549275"/>
          </a:xfrm>
        </p:spPr>
        <p:txBody>
          <a:bodyPr vert="horz" lIns="91440" tIns="45720" rIns="91440" bIns="45720" rtlCol="0" anchor="ctr">
            <a:normAutofit fontScale="90000"/>
          </a:bodyPr>
          <a:lstStyle/>
          <a:p>
            <a:r>
              <a:rPr lang="en-US" sz="4800">
                <a:solidFill>
                  <a:schemeClr val="tx1"/>
                </a:solidFill>
                <a:latin typeface="+mj-lt"/>
                <a:ea typeface="+mj-ea"/>
                <a:cs typeface="+mj-cs"/>
              </a:rPr>
              <a:t>Sources of Verification</a:t>
            </a:r>
          </a:p>
        </p:txBody>
      </p:sp>
      <p:graphicFrame>
        <p:nvGraphicFramePr>
          <p:cNvPr id="5" name="Diagram 4">
            <a:extLst>
              <a:ext uri="{FF2B5EF4-FFF2-40B4-BE49-F238E27FC236}">
                <a16:creationId xmlns:a16="http://schemas.microsoft.com/office/drawing/2014/main" id="{FA37D676-5A46-4263-99FC-58BDF31B2F0B}"/>
              </a:ext>
            </a:extLst>
          </p:cNvPr>
          <p:cNvGraphicFramePr/>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7223775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B1B7F-9FE3-4449-A904-02AB3CCADFFB}"/>
              </a:ext>
            </a:extLst>
          </p:cNvPr>
          <p:cNvSpPr>
            <a:spLocks noGrp="1"/>
          </p:cNvSpPr>
          <p:nvPr>
            <p:ph type="title"/>
          </p:nvPr>
        </p:nvSpPr>
        <p:spPr>
          <a:xfrm>
            <a:off x="838200" y="1412488"/>
            <a:ext cx="2899189" cy="4363844"/>
          </a:xfrm>
        </p:spPr>
        <p:txBody>
          <a:bodyPr vert="horz" lIns="91440" tIns="45720" rIns="91440" bIns="45720" rtlCol="0" anchor="t">
            <a:normAutofit/>
          </a:bodyPr>
          <a:lstStyle/>
          <a:p>
            <a:r>
              <a:rPr lang="en-US" sz="4000" kern="1200">
                <a:latin typeface="Arial" panose="020B0604020202020204" pitchFamily="34" charset="0"/>
                <a:cs typeface="Arial" panose="020B0604020202020204" pitchFamily="34" charset="0"/>
              </a:rPr>
              <a:t>Income Verification</a:t>
            </a:r>
            <a:br>
              <a:rPr lang="en-US" sz="4000" kern="1200">
                <a:latin typeface="+mj-lt"/>
                <a:ea typeface="+mj-ea"/>
                <a:cs typeface="+mj-cs"/>
              </a:rPr>
            </a:br>
            <a:endParaRPr lang="en-US" sz="4000" kern="1200">
              <a:latin typeface="+mj-lt"/>
              <a:ea typeface="+mj-ea"/>
              <a:cs typeface="+mj-cs"/>
            </a:endParaRPr>
          </a:p>
        </p:txBody>
      </p:sp>
      <p:sp>
        <p:nvSpPr>
          <p:cNvPr id="5" name="Content Placeholder 4">
            <a:extLst>
              <a:ext uri="{FF2B5EF4-FFF2-40B4-BE49-F238E27FC236}">
                <a16:creationId xmlns:a16="http://schemas.microsoft.com/office/drawing/2014/main" id="{CE23A22F-0F8B-06E9-0181-B1358CE34E08}"/>
              </a:ext>
            </a:extLst>
          </p:cNvPr>
          <p:cNvSpPr>
            <a:spLocks noGrp="1"/>
          </p:cNvSpPr>
          <p:nvPr>
            <p:ph sz="half" idx="1"/>
          </p:nvPr>
        </p:nvSpPr>
        <p:spPr>
          <a:xfrm>
            <a:off x="4348790" y="346841"/>
            <a:ext cx="3781081" cy="5429492"/>
          </a:xfrm>
        </p:spPr>
        <p:txBody>
          <a:bodyPr>
            <a:normAutofit fontScale="92500"/>
          </a:bodyPr>
          <a:lstStyle/>
          <a:p>
            <a:pPr marL="0" indent="0">
              <a:buNone/>
            </a:pPr>
            <a:endParaRPr lang="en-US" sz="2400" b="0" i="0" baseline="0">
              <a:latin typeface="Arial" panose="020B0604020202020204" pitchFamily="34" charset="0"/>
              <a:cs typeface="Arial" panose="020B0604020202020204" pitchFamily="34" charset="0"/>
            </a:endParaRPr>
          </a:p>
          <a:p>
            <a:pPr marL="0" indent="0">
              <a:buNone/>
            </a:pPr>
            <a:endParaRPr lang="en-US" sz="2400">
              <a:latin typeface="Arial" panose="020B0604020202020204" pitchFamily="34" charset="0"/>
              <a:cs typeface="Arial" panose="020B0604020202020204" pitchFamily="34" charset="0"/>
            </a:endParaRPr>
          </a:p>
          <a:p>
            <a:pPr marL="0" indent="0">
              <a:buNone/>
            </a:pPr>
            <a:r>
              <a:rPr lang="en-US" sz="2400" b="0" i="0" baseline="0">
                <a:latin typeface="Arial" panose="020B0604020202020204" pitchFamily="34" charset="0"/>
                <a:cs typeface="Arial" panose="020B0604020202020204" pitchFamily="34" charset="0"/>
              </a:rPr>
              <a:t>Verifications are used to support evidence in the determination of SCCA program eligibility. </a:t>
            </a:r>
          </a:p>
          <a:p>
            <a:pPr marL="0" indent="0">
              <a:buNone/>
            </a:pPr>
            <a:endParaRPr lang="en-US" sz="2400">
              <a:latin typeface="Arial" panose="020B0604020202020204" pitchFamily="34" charset="0"/>
              <a:cs typeface="Arial" panose="020B0604020202020204" pitchFamily="34" charset="0"/>
            </a:endParaRPr>
          </a:p>
          <a:p>
            <a:pPr marL="0" indent="0">
              <a:buNone/>
            </a:pPr>
            <a:r>
              <a:rPr lang="en-US" sz="2400" b="0" i="0" baseline="0">
                <a:latin typeface="Arial" panose="020B0604020202020204" pitchFamily="34" charset="0"/>
                <a:cs typeface="Arial" panose="020B0604020202020204" pitchFamily="34" charset="0"/>
              </a:rPr>
              <a:t>The purpose for verification is designed to prevent and/or identify fraudulent misrepresentation and under/overpayments. Income verification must be completed before a case can be opened. </a:t>
            </a:r>
            <a:endParaRPr lang="en-US" sz="2400">
              <a:latin typeface="Arial" panose="020B0604020202020204" pitchFamily="34" charset="0"/>
              <a:cs typeface="Arial" panose="020B0604020202020204" pitchFamily="34" charset="0"/>
            </a:endParaRPr>
          </a:p>
          <a:p>
            <a:endParaRPr lang="en-US" sz="2400">
              <a:latin typeface="Arial" panose="020B0604020202020204" pitchFamily="34" charset="0"/>
              <a:cs typeface="Arial" panose="020B0604020202020204" pitchFamily="34" charset="0"/>
            </a:endParaRPr>
          </a:p>
        </p:txBody>
      </p:sp>
      <p:sp>
        <p:nvSpPr>
          <p:cNvPr id="16" name="Content Placeholder 15">
            <a:extLst>
              <a:ext uri="{FF2B5EF4-FFF2-40B4-BE49-F238E27FC236}">
                <a16:creationId xmlns:a16="http://schemas.microsoft.com/office/drawing/2014/main" id="{FFB6F066-775D-C9F2-A1DE-F250438501E0}"/>
              </a:ext>
            </a:extLst>
          </p:cNvPr>
          <p:cNvSpPr>
            <a:spLocks noGrp="1"/>
          </p:cNvSpPr>
          <p:nvPr>
            <p:ph sz="half" idx="2"/>
          </p:nvPr>
        </p:nvSpPr>
        <p:spPr>
          <a:xfrm>
            <a:off x="8129872" y="346840"/>
            <a:ext cx="3906738" cy="6132787"/>
          </a:xfrm>
        </p:spPr>
        <p:txBody>
          <a:bodyPr>
            <a:normAutofit fontScale="92500"/>
          </a:bodyPr>
          <a:lstStyle/>
          <a:p>
            <a:pPr marL="0" lvl="0" indent="0">
              <a:buNone/>
            </a:pPr>
            <a:endParaRPr lang="en-US" sz="2200" b="0" i="0" baseline="0">
              <a:latin typeface="Arial" panose="020B0604020202020204" pitchFamily="34" charset="0"/>
              <a:cs typeface="Arial" panose="020B0604020202020204" pitchFamily="34" charset="0"/>
            </a:endParaRPr>
          </a:p>
          <a:p>
            <a:pPr marL="0" lvl="0" indent="0">
              <a:buNone/>
            </a:pPr>
            <a:r>
              <a:rPr lang="en-US" sz="2200" b="0" i="0" baseline="0">
                <a:latin typeface="Arial" panose="020B0604020202020204" pitchFamily="34" charset="0"/>
                <a:cs typeface="Arial" panose="020B0604020202020204" pitchFamily="34" charset="0"/>
              </a:rPr>
              <a:t>Verification of all income is required at: </a:t>
            </a:r>
          </a:p>
          <a:p>
            <a:pPr marL="0" lvl="0" indent="0">
              <a:buNone/>
            </a:pPr>
            <a:endParaRPr lang="en-US" sz="2200">
              <a:latin typeface="Arial" panose="020B0604020202020204" pitchFamily="34" charset="0"/>
              <a:cs typeface="Arial" panose="020B0604020202020204" pitchFamily="34" charset="0"/>
            </a:endParaRPr>
          </a:p>
          <a:p>
            <a:pPr lvl="1">
              <a:buFont typeface="Wingdings" panose="05000000000000000000" pitchFamily="2" charset="2"/>
              <a:buChar char="Ø"/>
            </a:pPr>
            <a:r>
              <a:rPr lang="en-US" sz="2200" b="0" i="0" baseline="0">
                <a:latin typeface="Arial" panose="020B0604020202020204" pitchFamily="34" charset="0"/>
                <a:cs typeface="Arial" panose="020B0604020202020204" pitchFamily="34" charset="0"/>
              </a:rPr>
              <a:t>application, </a:t>
            </a:r>
          </a:p>
          <a:p>
            <a:pPr lvl="1">
              <a:buFont typeface="Wingdings" panose="05000000000000000000" pitchFamily="2" charset="2"/>
              <a:buChar char="Ø"/>
            </a:pPr>
            <a:endParaRPr lang="en-US" sz="2200">
              <a:latin typeface="Arial" panose="020B0604020202020204" pitchFamily="34" charset="0"/>
              <a:cs typeface="Arial" panose="020B0604020202020204" pitchFamily="34" charset="0"/>
            </a:endParaRPr>
          </a:p>
          <a:p>
            <a:pPr lvl="1">
              <a:buFont typeface="Wingdings" panose="05000000000000000000" pitchFamily="2" charset="2"/>
              <a:buChar char="Ø"/>
            </a:pPr>
            <a:r>
              <a:rPr lang="en-US" sz="2200" b="0" i="0" baseline="0">
                <a:latin typeface="Arial" panose="020B0604020202020204" pitchFamily="34" charset="0"/>
                <a:cs typeface="Arial" panose="020B0604020202020204" pitchFamily="34" charset="0"/>
              </a:rPr>
              <a:t>annual redetermination, </a:t>
            </a:r>
          </a:p>
          <a:p>
            <a:pPr lvl="1">
              <a:buFont typeface="Wingdings" panose="05000000000000000000" pitchFamily="2" charset="2"/>
              <a:buChar char="Ø"/>
            </a:pPr>
            <a:endParaRPr lang="en-US" sz="2200">
              <a:latin typeface="Arial" panose="020B0604020202020204" pitchFamily="34" charset="0"/>
              <a:cs typeface="Arial" panose="020B0604020202020204" pitchFamily="34" charset="0"/>
            </a:endParaRPr>
          </a:p>
          <a:p>
            <a:pPr lvl="1">
              <a:buFont typeface="Wingdings" panose="05000000000000000000" pitchFamily="2" charset="2"/>
              <a:buChar char="Ø"/>
            </a:pPr>
            <a:r>
              <a:rPr lang="en-US" sz="2200" b="1" i="0" baseline="0">
                <a:latin typeface="Arial" panose="020B0604020202020204" pitchFamily="34" charset="0"/>
                <a:cs typeface="Arial" panose="020B0604020202020204" pitchFamily="34" charset="0"/>
              </a:rPr>
              <a:t>if there is an increase in income that exceeds 85% SMI (this should NOT include irregular income fluctuations),</a:t>
            </a:r>
          </a:p>
          <a:p>
            <a:pPr lvl="1">
              <a:buFont typeface="Wingdings" panose="05000000000000000000" pitchFamily="2" charset="2"/>
              <a:buChar char="Ø"/>
            </a:pPr>
            <a:endParaRPr lang="en-US" sz="2200" b="1">
              <a:latin typeface="Arial" panose="020B0604020202020204" pitchFamily="34" charset="0"/>
              <a:cs typeface="Arial" panose="020B0604020202020204" pitchFamily="34" charset="0"/>
            </a:endParaRPr>
          </a:p>
          <a:p>
            <a:pPr lvl="1">
              <a:buFont typeface="Wingdings" panose="05000000000000000000" pitchFamily="2" charset="2"/>
              <a:buChar char="Ø"/>
            </a:pPr>
            <a:r>
              <a:rPr lang="en-US" sz="2200" b="1" i="0" baseline="0">
                <a:latin typeface="Arial" panose="020B0604020202020204" pitchFamily="34" charset="0"/>
                <a:cs typeface="Arial" panose="020B0604020202020204" pitchFamily="34" charset="0"/>
              </a:rPr>
              <a:t>if a recipient voluntarily reports a change in employment and allows a decrease in income. </a:t>
            </a:r>
            <a:endParaRPr lang="en-US" sz="2200" b="1">
              <a:latin typeface="Arial" panose="020B0604020202020204" pitchFamily="34" charset="0"/>
              <a:cs typeface="Arial" panose="020B0604020202020204" pitchFamily="34" charset="0"/>
            </a:endParaRPr>
          </a:p>
          <a:p>
            <a:endParaRPr lang="en-US" sz="1900"/>
          </a:p>
        </p:txBody>
      </p:sp>
      <p:pic>
        <p:nvPicPr>
          <p:cNvPr id="35" name="Picture 34">
            <a:extLst>
              <a:ext uri="{FF2B5EF4-FFF2-40B4-BE49-F238E27FC236}">
                <a16:creationId xmlns:a16="http://schemas.microsoft.com/office/drawing/2014/main" id="{6C736642-0FB1-8758-6D35-4CE3DC9A3198}"/>
              </a:ext>
            </a:extLst>
          </p:cNvPr>
          <p:cNvPicPr>
            <a:picLocks noChangeAspect="1"/>
          </p:cNvPicPr>
          <p:nvPr/>
        </p:nvPicPr>
        <p:blipFill>
          <a:blip r:embed="rId3"/>
          <a:stretch>
            <a:fillRect/>
          </a:stretch>
        </p:blipFill>
        <p:spPr>
          <a:xfrm>
            <a:off x="548460" y="2500308"/>
            <a:ext cx="3188929" cy="3616712"/>
          </a:xfrm>
          <a:prstGeom prst="rect">
            <a:avLst/>
          </a:prstGeom>
        </p:spPr>
      </p:pic>
    </p:spTree>
    <p:extLst>
      <p:ext uri="{BB962C8B-B14F-4D97-AF65-F5344CB8AC3E}">
        <p14:creationId xmlns:p14="http://schemas.microsoft.com/office/powerpoint/2010/main" val="4945795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93FBF-35C7-4BAC-B391-5A7F41689E5B}"/>
              </a:ext>
            </a:extLst>
          </p:cNvPr>
          <p:cNvSpPr>
            <a:spLocks noGrp="1"/>
          </p:cNvSpPr>
          <p:nvPr>
            <p:ph type="title"/>
          </p:nvPr>
        </p:nvSpPr>
        <p:spPr>
          <a:xfrm>
            <a:off x="839788" y="457200"/>
            <a:ext cx="4457426" cy="1371600"/>
          </a:xfrm>
        </p:spPr>
        <p:txBody>
          <a:bodyPr vert="horz" lIns="91440" tIns="45720" rIns="91440" bIns="45720" rtlCol="0" anchor="b">
            <a:normAutofit/>
          </a:bodyPr>
          <a:lstStyle/>
          <a:p>
            <a:r>
              <a:rPr lang="en-US" sz="4000" kern="1200">
                <a:latin typeface="Arial" panose="020B0604020202020204" pitchFamily="34" charset="0"/>
                <a:cs typeface="Arial" panose="020B0604020202020204" pitchFamily="34" charset="0"/>
              </a:rPr>
              <a:t>Assessing Income	</a:t>
            </a:r>
          </a:p>
        </p:txBody>
      </p:sp>
      <p:pic>
        <p:nvPicPr>
          <p:cNvPr id="5" name="Picture 4" descr="Cash register illustration">
            <a:extLst>
              <a:ext uri="{FF2B5EF4-FFF2-40B4-BE49-F238E27FC236}">
                <a16:creationId xmlns:a16="http://schemas.microsoft.com/office/drawing/2014/main" id="{F8269ECA-8C8F-6C70-6E96-CFD69ACE1A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3188" y="1364266"/>
            <a:ext cx="6172200" cy="4119943"/>
          </a:xfrm>
          <a:prstGeom prst="rect">
            <a:avLst/>
          </a:prstGeom>
          <a:noFill/>
        </p:spPr>
      </p:pic>
      <p:sp>
        <p:nvSpPr>
          <p:cNvPr id="3" name="Text Placeholder 2">
            <a:extLst>
              <a:ext uri="{FF2B5EF4-FFF2-40B4-BE49-F238E27FC236}">
                <a16:creationId xmlns:a16="http://schemas.microsoft.com/office/drawing/2014/main" id="{30D563BD-F6EB-4B74-8A15-ABFB6878B34C}"/>
              </a:ext>
            </a:extLst>
          </p:cNvPr>
          <p:cNvSpPr>
            <a:spLocks noGrp="1"/>
          </p:cNvSpPr>
          <p:nvPr>
            <p:ph type="body" sz="half" idx="2"/>
          </p:nvPr>
        </p:nvSpPr>
        <p:spPr>
          <a:xfrm>
            <a:off x="425669" y="1481959"/>
            <a:ext cx="5013433" cy="4909316"/>
          </a:xfrm>
        </p:spPr>
        <p:txBody>
          <a:bodyPr vert="horz" lIns="91440" tIns="45720" rIns="91440" bIns="45720" rtlCol="0">
            <a:normAutofit/>
          </a:bodyPr>
          <a:lstStyle/>
          <a:p>
            <a:pPr marL="0" indent="0">
              <a:buNone/>
            </a:pPr>
            <a:r>
              <a:rPr lang="en-US" sz="2400" b="0">
                <a:latin typeface="Arial" panose="020B0604020202020204" pitchFamily="34" charset="0"/>
                <a:cs typeface="Arial" panose="020B0604020202020204" pitchFamily="34" charset="0"/>
              </a:rPr>
              <a:t>The computation of gross monthly income is made on the basis of an assessment of the family income that is anticipated during the twelve-month period following the date of application.</a:t>
            </a:r>
          </a:p>
          <a:p>
            <a:pPr marL="0" indent="0">
              <a:buNone/>
            </a:pPr>
            <a:endParaRPr lang="en-US" sz="2400" b="0">
              <a:latin typeface="Arial" panose="020B0604020202020204" pitchFamily="34" charset="0"/>
              <a:cs typeface="Arial" panose="020B0604020202020204" pitchFamily="34" charset="0"/>
            </a:endParaRPr>
          </a:p>
          <a:p>
            <a:pPr>
              <a:buFont typeface="Wingdings" panose="05000000000000000000" pitchFamily="2" charset="2"/>
              <a:buChar char="ü"/>
            </a:pPr>
            <a:r>
              <a:rPr lang="en-US" sz="2400">
                <a:latin typeface="Arial" panose="020B0604020202020204" pitchFamily="34" charset="0"/>
                <a:cs typeface="Arial" panose="020B0604020202020204" pitchFamily="34" charset="0"/>
              </a:rPr>
              <a:t>Income Unit</a:t>
            </a:r>
          </a:p>
          <a:p>
            <a:pPr>
              <a:buFont typeface="Wingdings" panose="05000000000000000000" pitchFamily="2" charset="2"/>
              <a:buChar char="ü"/>
            </a:pPr>
            <a:r>
              <a:rPr lang="en-US" sz="2400">
                <a:latin typeface="Arial" panose="020B0604020202020204" pitchFamily="34" charset="0"/>
                <a:cs typeface="Arial" panose="020B0604020202020204" pitchFamily="34" charset="0"/>
              </a:rPr>
              <a:t>Countable Income</a:t>
            </a:r>
          </a:p>
          <a:p>
            <a:pPr>
              <a:buFont typeface="Wingdings" panose="05000000000000000000" pitchFamily="2" charset="2"/>
              <a:buChar char="ü"/>
            </a:pPr>
            <a:r>
              <a:rPr lang="en-US" sz="2400">
                <a:latin typeface="Arial" panose="020B0604020202020204" pitchFamily="34" charset="0"/>
                <a:cs typeface="Arial" panose="020B0604020202020204" pitchFamily="34" charset="0"/>
              </a:rPr>
              <a:t>Income Verification</a:t>
            </a:r>
          </a:p>
          <a:p>
            <a:pPr>
              <a:buFont typeface="Wingdings" panose="05000000000000000000" pitchFamily="2" charset="2"/>
              <a:buChar char="ü"/>
            </a:pPr>
            <a:r>
              <a:rPr lang="en-US" sz="2400">
                <a:latin typeface="Arial" panose="020B0604020202020204" pitchFamily="34" charset="0"/>
                <a:cs typeface="Arial" panose="020B0604020202020204" pitchFamily="34" charset="0"/>
              </a:rPr>
              <a:t>Average Monthly Income</a:t>
            </a:r>
          </a:p>
          <a:p>
            <a:endParaRPr lang="en-US" b="0"/>
          </a:p>
        </p:txBody>
      </p:sp>
    </p:spTree>
    <p:extLst>
      <p:ext uri="{BB962C8B-B14F-4D97-AF65-F5344CB8AC3E}">
        <p14:creationId xmlns:p14="http://schemas.microsoft.com/office/powerpoint/2010/main" val="28953987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B47C9-0AAC-4A3B-9DD6-346128653CA0}"/>
              </a:ext>
            </a:extLst>
          </p:cNvPr>
          <p:cNvSpPr>
            <a:spLocks noGrp="1"/>
          </p:cNvSpPr>
          <p:nvPr>
            <p:ph type="title"/>
          </p:nvPr>
        </p:nvSpPr>
        <p:spPr>
          <a:xfrm>
            <a:off x="185944" y="242414"/>
            <a:ext cx="10073178" cy="1430269"/>
          </a:xfrm>
        </p:spPr>
        <p:txBody>
          <a:bodyPr vert="horz" lIns="91440" tIns="45720" rIns="91440" bIns="45720" rtlCol="0" anchor="ctr">
            <a:noAutofit/>
          </a:bodyPr>
          <a:lstStyle/>
          <a:p>
            <a:r>
              <a:rPr lang="en-US" sz="3200" dirty="0">
                <a:latin typeface="Arial" panose="020B0604020202020204" pitchFamily="34" charset="0"/>
                <a:cs typeface="Arial" panose="020B0604020202020204" pitchFamily="34" charset="0"/>
              </a:rPr>
              <a:t>Assessing Monthly Income to Determine Eligibility</a:t>
            </a:r>
          </a:p>
        </p:txBody>
      </p:sp>
      <p:sp>
        <p:nvSpPr>
          <p:cNvPr id="3" name="Text Placeholder 2">
            <a:extLst>
              <a:ext uri="{FF2B5EF4-FFF2-40B4-BE49-F238E27FC236}">
                <a16:creationId xmlns:a16="http://schemas.microsoft.com/office/drawing/2014/main" id="{43A6407C-7B23-47B4-88D1-B7FAC9EF8B54}"/>
              </a:ext>
            </a:extLst>
          </p:cNvPr>
          <p:cNvSpPr>
            <a:spLocks noGrp="1"/>
          </p:cNvSpPr>
          <p:nvPr>
            <p:ph sz="half" idx="1"/>
          </p:nvPr>
        </p:nvSpPr>
        <p:spPr>
          <a:xfrm>
            <a:off x="185945" y="1475538"/>
            <a:ext cx="9024962" cy="5140048"/>
          </a:xfrm>
        </p:spPr>
        <p:txBody>
          <a:bodyPr vert="horz" lIns="91440" tIns="45720" rIns="91440" bIns="45720" rtlCol="0">
            <a:normAutofit/>
          </a:bodyPr>
          <a:lstStyle/>
          <a:p>
            <a:pPr marL="0"/>
            <a:endParaRPr lang="en-US" sz="1400" b="0" dirty="0"/>
          </a:p>
          <a:p>
            <a:pPr marL="0" indent="0">
              <a:buNone/>
            </a:pPr>
            <a:r>
              <a:rPr lang="en-US" sz="2400" b="0" i="0" u="none" strike="noStrike" baseline="0" dirty="0">
                <a:latin typeface="Arial" panose="020B0604020202020204" pitchFamily="34" charset="0"/>
                <a:cs typeface="Arial" panose="020B0604020202020204" pitchFamily="34" charset="0"/>
              </a:rPr>
              <a:t>When assessing monthly income, the determination of countable gross monthly income is based on: </a:t>
            </a:r>
          </a:p>
          <a:p>
            <a:pPr marL="0" indent="0">
              <a:buNone/>
            </a:pPr>
            <a:r>
              <a:rPr lang="en-US" sz="2000" b="0" i="0" u="none" strike="noStrike" baseline="0" dirty="0">
                <a:latin typeface="Arial" panose="020B0604020202020204" pitchFamily="34" charset="0"/>
                <a:cs typeface="Arial" panose="020B0604020202020204" pitchFamily="34" charset="0"/>
              </a:rPr>
              <a:t>The assessment of the family’s income that is anticipated during the twelve-month period following the date of application (this includes the child care worker asking questions to ascertain the recipient’s financial situation). </a:t>
            </a:r>
          </a:p>
          <a:p>
            <a:pPr marL="0" indent="0">
              <a:buNone/>
            </a:pPr>
            <a:endParaRPr lang="en-US" sz="2400" b="0" i="0" u="none" strike="noStrike" baseline="0" dirty="0">
              <a:latin typeface="Arial" panose="020B0604020202020204" pitchFamily="34" charset="0"/>
              <a:cs typeface="Arial" panose="020B0604020202020204" pitchFamily="34"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Consideration of all sources of income </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Determining what income is counted for the eligibility for SCCA, </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Verification of all employment, and all sources of countable income, </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Allowing and verifying child support payments that are received or paid out, and </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Making accurate calculations. </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kern="100" dirty="0">
                <a:latin typeface="Aptos" panose="020B0004020202020204" pitchFamily="34" charset="0"/>
                <a:ea typeface="Aptos" panose="020B0004020202020204" pitchFamily="34" charset="0"/>
                <a:cs typeface="Times New Roman" panose="02020603050405020304" pitchFamily="18" charset="0"/>
              </a:rPr>
              <a:t>FNS case must be active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a:endParaRPr lang="en-US" sz="1400" b="0" dirty="0"/>
          </a:p>
          <a:p>
            <a:endParaRPr lang="en-US" sz="1400" b="0" dirty="0"/>
          </a:p>
        </p:txBody>
      </p:sp>
      <p:pic>
        <p:nvPicPr>
          <p:cNvPr id="7" name="Content Placeholder 6" descr="Documents on desk">
            <a:extLst>
              <a:ext uri="{FF2B5EF4-FFF2-40B4-BE49-F238E27FC236}">
                <a16:creationId xmlns:a16="http://schemas.microsoft.com/office/drawing/2014/main" id="{8E1D2F91-E17C-414B-3675-A2D45A4980F2}"/>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l="21165" r="20797" b="-1"/>
          <a:stretch/>
        </p:blipFill>
        <p:spPr>
          <a:xfrm>
            <a:off x="8764859" y="-141889"/>
            <a:ext cx="386857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4102828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501B1-1B8C-4701-A4A1-216F6A15334D}"/>
              </a:ext>
            </a:extLst>
          </p:cNvPr>
          <p:cNvSpPr>
            <a:spLocks noGrp="1"/>
          </p:cNvSpPr>
          <p:nvPr>
            <p:ph type="title"/>
          </p:nvPr>
        </p:nvSpPr>
        <p:spPr>
          <a:xfrm>
            <a:off x="838200" y="556995"/>
            <a:ext cx="10515600" cy="1133693"/>
          </a:xfrm>
        </p:spPr>
        <p:txBody>
          <a:bodyPr vert="horz" lIns="91440" tIns="45720" rIns="91440" bIns="45720" rtlCol="0" anchor="ctr">
            <a:normAutofit/>
          </a:bodyPr>
          <a:lstStyle/>
          <a:p>
            <a:r>
              <a:rPr lang="en-US" sz="4800" b="0" kern="1200">
                <a:solidFill>
                  <a:schemeClr val="tx1"/>
                </a:solidFill>
                <a:ea typeface="+mj-ea"/>
              </a:rPr>
              <a:t>Calculating Income</a:t>
            </a:r>
          </a:p>
        </p:txBody>
      </p:sp>
      <p:graphicFrame>
        <p:nvGraphicFramePr>
          <p:cNvPr id="5" name="Content Placeholder 4">
            <a:extLst>
              <a:ext uri="{FF2B5EF4-FFF2-40B4-BE49-F238E27FC236}">
                <a16:creationId xmlns:a16="http://schemas.microsoft.com/office/drawing/2014/main" id="{49C12DE6-E790-43FB-850F-AE298EAB07C6}"/>
              </a:ext>
            </a:extLst>
          </p:cNvPr>
          <p:cNvGraphicFramePr>
            <a:graphicFrameLocks noGrp="1"/>
          </p:cNvGraphicFramePr>
          <p:nvPr>
            <p:ph sz="quarter" idx="14"/>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590454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501B1-1B8C-4701-A4A1-216F6A15334D}"/>
              </a:ext>
            </a:extLst>
          </p:cNvPr>
          <p:cNvSpPr>
            <a:spLocks noGrp="1"/>
          </p:cNvSpPr>
          <p:nvPr>
            <p:ph type="title"/>
          </p:nvPr>
        </p:nvSpPr>
        <p:spPr>
          <a:xfrm>
            <a:off x="761840" y="1138265"/>
            <a:ext cx="4544762" cy="1401183"/>
          </a:xfrm>
        </p:spPr>
        <p:txBody>
          <a:bodyPr vert="horz" lIns="91440" tIns="45720" rIns="91440" bIns="45720" rtlCol="0" anchor="t">
            <a:normAutofit/>
          </a:bodyPr>
          <a:lstStyle/>
          <a:p>
            <a:r>
              <a:rPr lang="en-US" sz="3200" kern="1200">
                <a:solidFill>
                  <a:schemeClr val="tx1"/>
                </a:solidFill>
                <a:latin typeface="Arial" panose="020B0604020202020204" pitchFamily="34" charset="0"/>
                <a:cs typeface="Arial" panose="020B0604020202020204" pitchFamily="34" charset="0"/>
              </a:rPr>
              <a:t>Calculating Income with Zero Pay</a:t>
            </a:r>
          </a:p>
        </p:txBody>
      </p:sp>
      <p:graphicFrame>
        <p:nvGraphicFramePr>
          <p:cNvPr id="5" name="Content Placeholder 4">
            <a:extLst>
              <a:ext uri="{FF2B5EF4-FFF2-40B4-BE49-F238E27FC236}">
                <a16:creationId xmlns:a16="http://schemas.microsoft.com/office/drawing/2014/main" id="{D37C795B-4315-4B03-A9F2-DADCEE8C6ACB}"/>
              </a:ext>
            </a:extLst>
          </p:cNvPr>
          <p:cNvGraphicFramePr>
            <a:graphicFrameLocks noGrp="1"/>
          </p:cNvGraphicFramePr>
          <p:nvPr>
            <p:ph sz="half" idx="1"/>
          </p:nvPr>
        </p:nvGraphicFramePr>
        <p:xfrm>
          <a:off x="761840" y="2551176"/>
          <a:ext cx="4544762" cy="36029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Content Placeholder 6" descr="Jigsaw piece bridging the gap">
            <a:extLst>
              <a:ext uri="{FF2B5EF4-FFF2-40B4-BE49-F238E27FC236}">
                <a16:creationId xmlns:a16="http://schemas.microsoft.com/office/drawing/2014/main" id="{45EF9379-AFAD-547B-80D5-F2DE22AFCEFB}"/>
              </a:ext>
            </a:extLst>
          </p:cNvPr>
          <p:cNvPicPr>
            <a:picLocks noGrp="1" noChangeAspect="1"/>
          </p:cNvPicPr>
          <p:nvPr>
            <p:ph sz="half" idx="2"/>
          </p:nvPr>
        </p:nvPicPr>
        <p:blipFill>
          <a:blip r:embed="rId8">
            <a:extLst>
              <a:ext uri="{28A0092B-C50C-407E-A947-70E740481C1C}">
                <a14:useLocalDpi xmlns:a14="http://schemas.microsoft.com/office/drawing/2010/main" val="0"/>
              </a:ext>
            </a:extLst>
          </a:blip>
          <a:srcRect t="16542" b="8458"/>
          <a:stretch/>
        </p:blipFill>
        <p:spPr>
          <a:xfrm>
            <a:off x="6082748" y="1929568"/>
            <a:ext cx="5334160" cy="3000465"/>
          </a:xfrm>
          <a:prstGeom prst="rect">
            <a:avLst/>
          </a:prstGeom>
        </p:spPr>
      </p:pic>
    </p:spTree>
    <p:extLst>
      <p:ext uri="{BB962C8B-B14F-4D97-AF65-F5344CB8AC3E}">
        <p14:creationId xmlns:p14="http://schemas.microsoft.com/office/powerpoint/2010/main" val="32965027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884F7-7FE4-49D4-83EB-CB0DA37F4641}"/>
              </a:ext>
            </a:extLst>
          </p:cNvPr>
          <p:cNvSpPr>
            <a:spLocks noGrp="1"/>
          </p:cNvSpPr>
          <p:nvPr>
            <p:ph type="title"/>
          </p:nvPr>
        </p:nvSpPr>
        <p:spPr>
          <a:xfrm>
            <a:off x="761840" y="1138265"/>
            <a:ext cx="4544762" cy="1401183"/>
          </a:xfrm>
        </p:spPr>
        <p:txBody>
          <a:bodyPr vert="horz" lIns="91440" tIns="45720" rIns="91440" bIns="45720" rtlCol="0" anchor="t">
            <a:normAutofit/>
          </a:bodyPr>
          <a:lstStyle/>
          <a:p>
            <a:r>
              <a:rPr lang="en-US" sz="3200" kern="1200">
                <a:solidFill>
                  <a:schemeClr val="tx1"/>
                </a:solidFill>
                <a:latin typeface="Arial" panose="020B0604020202020204" pitchFamily="34" charset="0"/>
                <a:cs typeface="Arial" panose="020B0604020202020204" pitchFamily="34" charset="0"/>
              </a:rPr>
              <a:t>Determining Income Eligibility</a:t>
            </a:r>
          </a:p>
        </p:txBody>
      </p:sp>
      <p:pic>
        <p:nvPicPr>
          <p:cNvPr id="8" name="Content Placeholder 7" descr="Person using calculator">
            <a:extLst>
              <a:ext uri="{FF2B5EF4-FFF2-40B4-BE49-F238E27FC236}">
                <a16:creationId xmlns:a16="http://schemas.microsoft.com/office/drawing/2014/main" id="{C4C061BC-7FF1-5A02-6084-D8859E95C137}"/>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l="14641" r="25958" b="-2"/>
          <a:stretch/>
        </p:blipFill>
        <p:spPr>
          <a:xfrm>
            <a:off x="7298870" y="740045"/>
            <a:ext cx="4730715" cy="5316095"/>
          </a:xfrm>
          <a:prstGeom prst="rect">
            <a:avLst/>
          </a:prstGeom>
        </p:spPr>
      </p:pic>
      <p:graphicFrame>
        <p:nvGraphicFramePr>
          <p:cNvPr id="36" name="Diagram 4">
            <a:extLst>
              <a:ext uri="{FF2B5EF4-FFF2-40B4-BE49-F238E27FC236}">
                <a16:creationId xmlns:a16="http://schemas.microsoft.com/office/drawing/2014/main" id="{518544D0-4ADD-4E60-2EB6-91B39A588725}"/>
              </a:ext>
            </a:extLst>
          </p:cNvPr>
          <p:cNvGraphicFramePr/>
          <p:nvPr/>
        </p:nvGraphicFramePr>
        <p:xfrm>
          <a:off x="424542" y="1371599"/>
          <a:ext cx="6874327" cy="501287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6635928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Hands holding heart">
            <a:extLst>
              <a:ext uri="{FF2B5EF4-FFF2-40B4-BE49-F238E27FC236}">
                <a16:creationId xmlns:a16="http://schemas.microsoft.com/office/drawing/2014/main" id="{150DCB50-0B0A-B462-E02A-0949BF7335B7}"/>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r="5882" b="-1"/>
          <a:stretch/>
        </p:blipFill>
        <p:spPr>
          <a:xfrm>
            <a:off x="1" y="10"/>
            <a:ext cx="9669642" cy="6857990"/>
          </a:xfrm>
          <a:prstGeom prst="rect">
            <a:avLst/>
          </a:prstGeom>
        </p:spPr>
      </p:pic>
      <p:sp>
        <p:nvSpPr>
          <p:cNvPr id="2" name="Title 1">
            <a:extLst>
              <a:ext uri="{FF2B5EF4-FFF2-40B4-BE49-F238E27FC236}">
                <a16:creationId xmlns:a16="http://schemas.microsoft.com/office/drawing/2014/main" id="{7098FE02-00E4-7EBD-BF03-50C3947E4D95}"/>
              </a:ext>
            </a:extLst>
          </p:cNvPr>
          <p:cNvSpPr>
            <a:spLocks noGrp="1"/>
          </p:cNvSpPr>
          <p:nvPr>
            <p:ph type="title"/>
          </p:nvPr>
        </p:nvSpPr>
        <p:spPr>
          <a:xfrm>
            <a:off x="6211614" y="173419"/>
            <a:ext cx="5145231" cy="1886665"/>
          </a:xfrm>
        </p:spPr>
        <p:txBody>
          <a:bodyPr vert="horz" lIns="91440" tIns="45720" rIns="91440" bIns="45720" rtlCol="0" anchor="ctr">
            <a:normAutofit/>
          </a:bodyPr>
          <a:lstStyle/>
          <a:p>
            <a:r>
              <a:rPr lang="en-US" sz="4000">
                <a:latin typeface="Arial" panose="020B0604020202020204" pitchFamily="34" charset="0"/>
                <a:cs typeface="Arial" panose="020B0604020202020204" pitchFamily="34" charset="0"/>
              </a:rPr>
              <a:t>Child Support</a:t>
            </a:r>
          </a:p>
        </p:txBody>
      </p:sp>
      <p:sp>
        <p:nvSpPr>
          <p:cNvPr id="3" name="Text Placeholder 2">
            <a:extLst>
              <a:ext uri="{FF2B5EF4-FFF2-40B4-BE49-F238E27FC236}">
                <a16:creationId xmlns:a16="http://schemas.microsoft.com/office/drawing/2014/main" id="{1878656A-8A3C-96B8-14E6-632F104B30DA}"/>
              </a:ext>
            </a:extLst>
          </p:cNvPr>
          <p:cNvSpPr>
            <a:spLocks noGrp="1"/>
          </p:cNvSpPr>
          <p:nvPr>
            <p:ph type="body" sz="half" idx="2"/>
          </p:nvPr>
        </p:nvSpPr>
        <p:spPr>
          <a:xfrm>
            <a:off x="6211614" y="1655379"/>
            <a:ext cx="5142185" cy="4521584"/>
          </a:xfrm>
        </p:spPr>
        <p:txBody>
          <a:bodyPr vert="horz" lIns="91440" tIns="45720" rIns="91440" bIns="45720" rtlCol="0">
            <a:normAutofit/>
          </a:bodyPr>
          <a:lstStyle/>
          <a:p>
            <a:r>
              <a:rPr lang="en-US" sz="2400" b="0">
                <a:effectLst/>
                <a:latin typeface="Arial" panose="020B0604020202020204" pitchFamily="34" charset="0"/>
                <a:cs typeface="Arial" panose="020B0604020202020204" pitchFamily="34" charset="0"/>
              </a:rPr>
              <a:t>Child support is a payment made by a child’s </a:t>
            </a:r>
            <a:r>
              <a:rPr lang="en-US" sz="2400" b="0">
                <a:latin typeface="Arial" panose="020B0604020202020204" pitchFamily="34" charset="0"/>
                <a:cs typeface="Arial" panose="020B0604020202020204" pitchFamily="34" charset="0"/>
              </a:rPr>
              <a:t>non-custodial </a:t>
            </a:r>
            <a:r>
              <a:rPr lang="en-US" sz="2400" b="0">
                <a:effectLst/>
                <a:latin typeface="Arial" panose="020B0604020202020204" pitchFamily="34" charset="0"/>
                <a:cs typeface="Arial" panose="020B0604020202020204" pitchFamily="34" charset="0"/>
              </a:rPr>
              <a:t>parent which is available to meet the child’s basic needs.   It may be paid voluntarily, or </a:t>
            </a:r>
            <a:r>
              <a:rPr lang="en-US" sz="2400" b="0">
                <a:latin typeface="Arial" panose="020B0604020202020204" pitchFamily="34" charset="0"/>
                <a:cs typeface="Arial" panose="020B0604020202020204" pitchFamily="34" charset="0"/>
              </a:rPr>
              <a:t>due to a</a:t>
            </a:r>
            <a:r>
              <a:rPr lang="en-US" sz="2400" b="0">
                <a:effectLst/>
                <a:latin typeface="Arial" panose="020B0604020202020204" pitchFamily="34" charset="0"/>
                <a:cs typeface="Arial" panose="020B0604020202020204" pitchFamily="34" charset="0"/>
              </a:rPr>
              <a:t> court order or enforced in compliance with a State agreement under title IV-D.</a:t>
            </a:r>
          </a:p>
          <a:p>
            <a:endParaRPr lang="en-US" sz="2400" b="0">
              <a:effectLst/>
              <a:latin typeface="Arial" panose="020B0604020202020204" pitchFamily="34" charset="0"/>
              <a:cs typeface="Arial" panose="020B0604020202020204" pitchFamily="34" charset="0"/>
            </a:endParaRPr>
          </a:p>
          <a:p>
            <a:r>
              <a:rPr lang="en-US" sz="2400" b="0">
                <a:effectLst/>
                <a:latin typeface="Arial" panose="020B0604020202020204" pitchFamily="34" charset="0"/>
                <a:cs typeface="Arial" panose="020B0604020202020204" pitchFamily="34" charset="0"/>
              </a:rPr>
              <a:t>When assessing child support, child care workers must determine if the child support is received or paid out. </a:t>
            </a:r>
          </a:p>
          <a:p>
            <a:pPr indent="-228600">
              <a:buFont typeface="Arial" panose="020B0604020202020204" pitchFamily="34" charset="0"/>
              <a:buChar char="•"/>
            </a:pPr>
            <a:endParaRPr lang="en-US" sz="2000"/>
          </a:p>
        </p:txBody>
      </p:sp>
    </p:spTree>
    <p:extLst>
      <p:ext uri="{BB962C8B-B14F-4D97-AF65-F5344CB8AC3E}">
        <p14:creationId xmlns:p14="http://schemas.microsoft.com/office/powerpoint/2010/main" val="28344503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0A8A9-A458-9B55-759F-E63ED9FC4904}"/>
              </a:ext>
            </a:extLst>
          </p:cNvPr>
          <p:cNvSpPr>
            <a:spLocks noGrp="1"/>
          </p:cNvSpPr>
          <p:nvPr>
            <p:ph type="title"/>
          </p:nvPr>
        </p:nvSpPr>
        <p:spPr>
          <a:xfrm>
            <a:off x="481013" y="3752849"/>
            <a:ext cx="3290887" cy="2452687"/>
          </a:xfrm>
        </p:spPr>
        <p:txBody>
          <a:bodyPr vert="horz" lIns="91440" tIns="45720" rIns="91440" bIns="45720" rtlCol="0" anchor="ctr">
            <a:normAutofit/>
          </a:bodyPr>
          <a:lstStyle/>
          <a:p>
            <a:r>
              <a:rPr lang="en-US" sz="4000">
                <a:latin typeface="Arial" panose="020B0604020202020204" pitchFamily="34" charset="0"/>
                <a:cs typeface="Arial" panose="020B0604020202020204" pitchFamily="34" charset="0"/>
              </a:rPr>
              <a:t>Types of Child Support </a:t>
            </a:r>
            <a:br>
              <a:rPr lang="en-US" sz="3600"/>
            </a:br>
            <a:endParaRPr lang="en-US" sz="3600"/>
          </a:p>
        </p:txBody>
      </p:sp>
      <p:pic>
        <p:nvPicPr>
          <p:cNvPr id="7" name="Content Placeholder 6" descr="People holding hands">
            <a:extLst>
              <a:ext uri="{FF2B5EF4-FFF2-40B4-BE49-F238E27FC236}">
                <a16:creationId xmlns:a16="http://schemas.microsoft.com/office/drawing/2014/main" id="{CA97C877-2ED1-E08F-4E97-56055C028818}"/>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18056" b="36349"/>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Text Placeholder 2">
            <a:extLst>
              <a:ext uri="{FF2B5EF4-FFF2-40B4-BE49-F238E27FC236}">
                <a16:creationId xmlns:a16="http://schemas.microsoft.com/office/drawing/2014/main" id="{A92DBC1F-FEA9-56B2-6D40-4374554D607D}"/>
              </a:ext>
            </a:extLst>
          </p:cNvPr>
          <p:cNvSpPr>
            <a:spLocks noGrp="1"/>
          </p:cNvSpPr>
          <p:nvPr>
            <p:ph type="body" sz="half" idx="2"/>
          </p:nvPr>
        </p:nvSpPr>
        <p:spPr>
          <a:xfrm>
            <a:off x="4223982" y="3752850"/>
            <a:ext cx="7485413" cy="2452687"/>
          </a:xfrm>
        </p:spPr>
        <p:txBody>
          <a:bodyPr vert="horz" lIns="91440" tIns="45720" rIns="91440" bIns="45720" rtlCol="0" anchor="ctr">
            <a:normAutofit/>
          </a:bodyPr>
          <a:lstStyle/>
          <a:p>
            <a:pPr marL="457200" indent="-342900">
              <a:spcBef>
                <a:spcPts val="0"/>
              </a:spcBef>
              <a:buFont typeface="Courier New" panose="02070309020205020404" pitchFamily="49" charset="0"/>
              <a:buChar char="o"/>
            </a:pPr>
            <a:r>
              <a:rPr lang="en-US" sz="2800" b="0">
                <a:latin typeface="Arial" panose="020B0604020202020204" pitchFamily="34" charset="0"/>
                <a:cs typeface="Arial" panose="020B0604020202020204" pitchFamily="34" charset="0"/>
              </a:rPr>
              <a:t>Court Ordered</a:t>
            </a:r>
          </a:p>
          <a:p>
            <a:pPr marL="457200" indent="-342900">
              <a:spcBef>
                <a:spcPts val="0"/>
              </a:spcBef>
              <a:buFont typeface="Courier New" panose="02070309020205020404" pitchFamily="49" charset="0"/>
              <a:buChar char="o"/>
            </a:pPr>
            <a:endParaRPr lang="en-US" sz="2800" b="0">
              <a:latin typeface="Arial" panose="020B0604020202020204" pitchFamily="34" charset="0"/>
              <a:cs typeface="Arial" panose="020B0604020202020204" pitchFamily="34" charset="0"/>
            </a:endParaRPr>
          </a:p>
          <a:p>
            <a:pPr marL="457200" indent="-342900">
              <a:spcBef>
                <a:spcPts val="0"/>
              </a:spcBef>
              <a:buFont typeface="Courier New" panose="02070309020205020404" pitchFamily="49" charset="0"/>
              <a:buChar char="o"/>
            </a:pPr>
            <a:r>
              <a:rPr lang="en-US" sz="2800" b="0">
                <a:latin typeface="Arial" panose="020B0604020202020204" pitchFamily="34" charset="0"/>
                <a:cs typeface="Arial" panose="020B0604020202020204" pitchFamily="34" charset="0"/>
              </a:rPr>
              <a:t>Parental Agreement outside of Court</a:t>
            </a:r>
          </a:p>
          <a:p>
            <a:pPr marL="457200" indent="-342900">
              <a:spcBef>
                <a:spcPts val="0"/>
              </a:spcBef>
              <a:buFont typeface="Courier New" panose="02070309020205020404" pitchFamily="49" charset="0"/>
              <a:buChar char="o"/>
            </a:pPr>
            <a:endParaRPr lang="en-US" sz="2800" b="0">
              <a:latin typeface="Arial" panose="020B0604020202020204" pitchFamily="34" charset="0"/>
              <a:cs typeface="Arial" panose="020B0604020202020204" pitchFamily="34" charset="0"/>
            </a:endParaRPr>
          </a:p>
          <a:p>
            <a:pPr marL="457200" indent="-342900">
              <a:spcBef>
                <a:spcPts val="0"/>
              </a:spcBef>
              <a:buFont typeface="Courier New" panose="02070309020205020404" pitchFamily="49" charset="0"/>
              <a:buChar char="o"/>
            </a:pPr>
            <a:r>
              <a:rPr lang="en-US" sz="2800" b="0">
                <a:latin typeface="Arial" panose="020B0604020202020204" pitchFamily="34" charset="0"/>
                <a:cs typeface="Arial" panose="020B0604020202020204" pitchFamily="34" charset="0"/>
              </a:rPr>
              <a:t>In-Kind donations   </a:t>
            </a:r>
          </a:p>
          <a:p>
            <a:pPr marL="57150" indent="-285750">
              <a:buFont typeface="Courier New" panose="02070309020205020404" pitchFamily="49" charset="0"/>
              <a:buChar char="o"/>
            </a:pPr>
            <a:endParaRPr lang="en-US" sz="2800" b="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03439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D91B036-8EDC-D2E8-AE3A-4B06AC7B366A}"/>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5003784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B68FE-0E75-B901-19D6-3385FE125B27}"/>
              </a:ext>
            </a:extLst>
          </p:cNvPr>
          <p:cNvSpPr>
            <a:spLocks noGrp="1"/>
          </p:cNvSpPr>
          <p:nvPr>
            <p:ph type="title"/>
          </p:nvPr>
        </p:nvSpPr>
        <p:spPr>
          <a:xfrm>
            <a:off x="102997" y="370154"/>
            <a:ext cx="4646904" cy="1624520"/>
          </a:xfrm>
        </p:spPr>
        <p:txBody>
          <a:bodyPr vert="horz" lIns="91440" tIns="45720" rIns="91440" bIns="45720" rtlCol="0" anchor="ctr">
            <a:noAutofit/>
          </a:bodyPr>
          <a:lstStyle/>
          <a:p>
            <a:r>
              <a:rPr lang="en-US" sz="4000">
                <a:latin typeface="Arial" panose="020B0604020202020204" pitchFamily="34" charset="0"/>
                <a:cs typeface="Arial" panose="020B0604020202020204" pitchFamily="34" charset="0"/>
              </a:rPr>
              <a:t>Child Support Received</a:t>
            </a:r>
            <a:br>
              <a:rPr lang="en-US" sz="4000">
                <a:latin typeface="Arial" panose="020B0604020202020204" pitchFamily="34" charset="0"/>
                <a:cs typeface="Arial" panose="020B0604020202020204" pitchFamily="34" charset="0"/>
              </a:rPr>
            </a:br>
            <a:endParaRPr lang="en-US" sz="4000">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9E205B1C-E1E4-3CC4-824F-51DDDCE4D63A}"/>
              </a:ext>
            </a:extLst>
          </p:cNvPr>
          <p:cNvSpPr>
            <a:spLocks noGrp="1"/>
          </p:cNvSpPr>
          <p:nvPr>
            <p:ph type="body" sz="half" idx="2"/>
          </p:nvPr>
        </p:nvSpPr>
        <p:spPr>
          <a:xfrm>
            <a:off x="398826" y="1647832"/>
            <a:ext cx="5298348" cy="4840014"/>
          </a:xfrm>
        </p:spPr>
        <p:txBody>
          <a:bodyPr vert="horz" lIns="91440" tIns="45720" rIns="91440" bIns="45720" rtlCol="0" anchor="ctr">
            <a:normAutofit/>
          </a:bodyPr>
          <a:lstStyle/>
          <a:p>
            <a:pPr>
              <a:spcBef>
                <a:spcPts val="0"/>
              </a:spcBef>
            </a:pPr>
            <a:r>
              <a:rPr lang="en-US" sz="2000" b="0" dirty="0">
                <a:latin typeface="Arial" panose="020B0604020202020204" pitchFamily="34" charset="0"/>
                <a:cs typeface="Arial" panose="020B0604020202020204" pitchFamily="34" charset="0"/>
              </a:rPr>
              <a:t>Child support payments received are counted in the family’s total gross monthly income.  These payments, however, often are considered fluctuating income and/or irregular income.  </a:t>
            </a:r>
          </a:p>
          <a:p>
            <a:pPr marL="0" indent="-228600">
              <a:spcBef>
                <a:spcPts val="0"/>
              </a:spcBef>
              <a:buFont typeface="Arial" panose="020B0604020202020204" pitchFamily="34" charset="0"/>
              <a:buChar char="•"/>
            </a:pPr>
            <a:endParaRPr lang="en-US" sz="2000" b="0" dirty="0">
              <a:latin typeface="Arial" panose="020B0604020202020204" pitchFamily="34" charset="0"/>
              <a:cs typeface="Arial" panose="020B0604020202020204" pitchFamily="34" charset="0"/>
            </a:endParaRPr>
          </a:p>
          <a:p>
            <a:pPr>
              <a:spcBef>
                <a:spcPts val="0"/>
              </a:spcBef>
            </a:pPr>
            <a:r>
              <a:rPr lang="en-US" sz="2000" b="0" dirty="0">
                <a:latin typeface="Arial" panose="020B0604020202020204" pitchFamily="34" charset="0"/>
                <a:cs typeface="Arial" panose="020B0604020202020204" pitchFamily="34" charset="0"/>
              </a:rPr>
              <a:t>Use the amounts that the applicant/recipient receives, </a:t>
            </a:r>
            <a:r>
              <a:rPr lang="en-US" sz="2000" b="0" u="sng" dirty="0">
                <a:latin typeface="Arial" panose="020B0604020202020204" pitchFamily="34" charset="0"/>
                <a:cs typeface="Arial" panose="020B0604020202020204" pitchFamily="34" charset="0"/>
              </a:rPr>
              <a:t>NOT</a:t>
            </a:r>
            <a:r>
              <a:rPr lang="en-US" sz="2000" b="0" dirty="0">
                <a:latin typeface="Arial" panose="020B0604020202020204" pitchFamily="34" charset="0"/>
                <a:cs typeface="Arial" panose="020B0604020202020204" pitchFamily="34" charset="0"/>
              </a:rPr>
              <a:t> the amount that the non-custodial parent is obligated to pay, and figure an average amount received over a period of three (3) months.</a:t>
            </a:r>
            <a:endParaRPr lang="en-US" sz="2000" dirty="0">
              <a:latin typeface="Arial" panose="020B0604020202020204" pitchFamily="34" charset="0"/>
              <a:cs typeface="Arial" panose="020B0604020202020204" pitchFamily="34" charset="0"/>
            </a:endParaRPr>
          </a:p>
          <a:p>
            <a:pPr>
              <a:spcBef>
                <a:spcPts val="0"/>
              </a:spcBef>
            </a:pPr>
            <a:endParaRPr lang="en-US" sz="2000" b="0" dirty="0">
              <a:latin typeface="Arial" panose="020B0604020202020204" pitchFamily="34" charset="0"/>
              <a:cs typeface="Arial" panose="020B0604020202020204" pitchFamily="34" charset="0"/>
            </a:endParaRPr>
          </a:p>
          <a:p>
            <a:pPr>
              <a:spcBef>
                <a:spcPts val="0"/>
              </a:spcBef>
            </a:pPr>
            <a:r>
              <a:rPr lang="en-US" sz="2000" dirty="0">
                <a:latin typeface="Arial" panose="020B0604020202020204" pitchFamily="34" charset="0"/>
                <a:cs typeface="Arial" panose="020B0604020202020204" pitchFamily="34" charset="0"/>
              </a:rPr>
              <a:t>Lump sum child support payments shall be disregarded unless the recipient states they only receive child support income via lump sum payments. </a:t>
            </a:r>
          </a:p>
        </p:txBody>
      </p:sp>
      <p:pic>
        <p:nvPicPr>
          <p:cNvPr id="8" name="Content Placeholder 7" descr="People with payment terminal">
            <a:extLst>
              <a:ext uri="{FF2B5EF4-FFF2-40B4-BE49-F238E27FC236}">
                <a16:creationId xmlns:a16="http://schemas.microsoft.com/office/drawing/2014/main" id="{07F01835-0A38-00C3-A45E-4C1566A93814}"/>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28658" r="11941" b="-2"/>
          <a:stretch/>
        </p:blipFill>
        <p:spPr>
          <a:xfrm>
            <a:off x="6096000" y="1"/>
            <a:ext cx="6102825" cy="6858000"/>
          </a:xfrm>
          <a:prstGeom prst="rect">
            <a:avLst/>
          </a:prstGeom>
        </p:spPr>
      </p:pic>
    </p:spTree>
    <p:extLst>
      <p:ext uri="{BB962C8B-B14F-4D97-AF65-F5344CB8AC3E}">
        <p14:creationId xmlns:p14="http://schemas.microsoft.com/office/powerpoint/2010/main" val="31069427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B82C659-7576-4E7B-DE31-3002E689D010}"/>
              </a:ext>
            </a:extLst>
          </p:cNvPr>
          <p:cNvSpPr>
            <a:spLocks noGrp="1"/>
          </p:cNvSpPr>
          <p:nvPr>
            <p:ph type="title"/>
          </p:nvPr>
        </p:nvSpPr>
        <p:spPr>
          <a:xfrm>
            <a:off x="5605472" y="199257"/>
            <a:ext cx="4928435" cy="1708370"/>
          </a:xfrm>
        </p:spPr>
        <p:txBody>
          <a:bodyPr vert="horz" lIns="91440" tIns="45720" rIns="91440" bIns="45720" rtlCol="0" anchor="b">
            <a:normAutofit fontScale="90000"/>
          </a:bodyPr>
          <a:lstStyle/>
          <a:p>
            <a:r>
              <a:rPr lang="en-US" sz="4800" kern="1200">
                <a:solidFill>
                  <a:schemeClr val="tx1"/>
                </a:solidFill>
                <a:latin typeface="Arial" panose="020B0604020202020204" pitchFamily="34" charset="0"/>
                <a:cs typeface="Arial" panose="020B0604020202020204" pitchFamily="34" charset="0"/>
              </a:rPr>
              <a:t>Child Support Paid </a:t>
            </a:r>
            <a:br>
              <a:rPr lang="en-US" sz="4800" kern="1200">
                <a:solidFill>
                  <a:schemeClr val="tx1"/>
                </a:solidFill>
                <a:latin typeface="Arial" panose="020B0604020202020204" pitchFamily="34" charset="0"/>
                <a:cs typeface="Arial" panose="020B0604020202020204" pitchFamily="34" charset="0"/>
              </a:rPr>
            </a:br>
            <a:endParaRPr lang="en-US" sz="4800" kern="1200">
              <a:solidFill>
                <a:schemeClr val="tx1"/>
              </a:solidFill>
              <a:latin typeface="Arial" panose="020B0604020202020204" pitchFamily="34" charset="0"/>
              <a:cs typeface="Arial" panose="020B0604020202020204" pitchFamily="34" charset="0"/>
            </a:endParaRPr>
          </a:p>
        </p:txBody>
      </p:sp>
      <p:sp>
        <p:nvSpPr>
          <p:cNvPr id="27" name="Oval 26">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9" name="Group 28">
            <a:extLst>
              <a:ext uri="{FF2B5EF4-FFF2-40B4-BE49-F238E27FC236}">
                <a16:creationId xmlns:a16="http://schemas.microsoft.com/office/drawing/2014/main" id="{5614C7C0-FA1D-4105-8345-1DF76F9870A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2753" y="703679"/>
            <a:ext cx="753718" cy="1016562"/>
            <a:chOff x="422753" y="703679"/>
            <a:chExt cx="753718" cy="1016562"/>
          </a:xfrm>
        </p:grpSpPr>
        <p:sp>
          <p:nvSpPr>
            <p:cNvPr id="30"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7" name="Content Placeholder 6" descr="Payroll outline">
            <a:extLst>
              <a:ext uri="{FF2B5EF4-FFF2-40B4-BE49-F238E27FC236}">
                <a16:creationId xmlns:a16="http://schemas.microsoft.com/office/drawing/2014/main" id="{FD3E4F47-7C62-F690-9BB5-91A28F78E12E}"/>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1217770" y="1448957"/>
            <a:ext cx="3952579" cy="3952579"/>
          </a:xfrm>
          <a:prstGeom prst="rect">
            <a:avLst/>
          </a:prstGeom>
        </p:spPr>
      </p:pic>
      <p:sp>
        <p:nvSpPr>
          <p:cNvPr id="3" name="Text Placeholder 2">
            <a:extLst>
              <a:ext uri="{FF2B5EF4-FFF2-40B4-BE49-F238E27FC236}">
                <a16:creationId xmlns:a16="http://schemas.microsoft.com/office/drawing/2014/main" id="{E26615B4-D466-87ED-C983-C20A41927B62}"/>
              </a:ext>
            </a:extLst>
          </p:cNvPr>
          <p:cNvSpPr>
            <a:spLocks noGrp="1"/>
          </p:cNvSpPr>
          <p:nvPr>
            <p:ph type="body" sz="half" idx="2"/>
          </p:nvPr>
        </p:nvSpPr>
        <p:spPr>
          <a:xfrm>
            <a:off x="6500277" y="1415955"/>
            <a:ext cx="5043443" cy="5128881"/>
          </a:xfrm>
        </p:spPr>
        <p:txBody>
          <a:bodyPr vert="horz" lIns="91440" tIns="45720" rIns="91440" bIns="45720" rtlCol="0" anchor="t">
            <a:noAutofit/>
          </a:bodyPr>
          <a:lstStyle/>
          <a:p>
            <a:pPr>
              <a:spcBef>
                <a:spcPts val="0"/>
              </a:spcBef>
            </a:pPr>
            <a:r>
              <a:rPr lang="en-US" sz="2800" b="0">
                <a:solidFill>
                  <a:schemeClr val="tx1">
                    <a:alpha val="80000"/>
                  </a:schemeClr>
                </a:solidFill>
                <a:latin typeface="Arial" panose="020B0604020202020204" pitchFamily="34" charset="0"/>
                <a:cs typeface="Arial" panose="020B0604020202020204" pitchFamily="34" charset="0"/>
              </a:rPr>
              <a:t>When an applicant/recipient whose income is used in determining eligibility for child care assistance pays out any amount of money in child support, that amount is deducted from the amount of countable gross monthly income for determining eligibility.  </a:t>
            </a:r>
          </a:p>
          <a:p>
            <a:pPr marL="0" indent="-228600">
              <a:spcBef>
                <a:spcPts val="0"/>
              </a:spcBef>
              <a:buFont typeface="Arial" panose="020B0604020202020204" pitchFamily="34" charset="0"/>
              <a:buChar char="•"/>
            </a:pPr>
            <a:endParaRPr lang="en-US" sz="2800" b="0">
              <a:solidFill>
                <a:schemeClr val="tx1">
                  <a:alpha val="80000"/>
                </a:schemeClr>
              </a:solidFill>
              <a:latin typeface="Arial" panose="020B0604020202020204" pitchFamily="34" charset="0"/>
              <a:cs typeface="Arial" panose="020B0604020202020204" pitchFamily="34" charset="0"/>
            </a:endParaRPr>
          </a:p>
          <a:p>
            <a:pPr>
              <a:spcBef>
                <a:spcPts val="0"/>
              </a:spcBef>
            </a:pPr>
            <a:r>
              <a:rPr lang="en-US" sz="2800" b="0">
                <a:solidFill>
                  <a:schemeClr val="tx1">
                    <a:alpha val="80000"/>
                  </a:schemeClr>
                </a:solidFill>
                <a:latin typeface="Arial" panose="020B0604020202020204" pitchFamily="34" charset="0"/>
                <a:cs typeface="Arial" panose="020B0604020202020204" pitchFamily="34" charset="0"/>
              </a:rPr>
              <a:t>Workers need to use the one-month base period. </a:t>
            </a:r>
          </a:p>
          <a:p>
            <a:pPr marL="0" indent="-228600">
              <a:buFont typeface="Arial" panose="020B0604020202020204" pitchFamily="34" charset="0"/>
              <a:buChar char="•"/>
            </a:pPr>
            <a:endParaRPr lang="en-US" sz="2000">
              <a:solidFill>
                <a:schemeClr val="tx1">
                  <a:alpha val="80000"/>
                </a:schemeClr>
              </a:solidFill>
              <a:latin typeface="Arial" panose="020B0604020202020204" pitchFamily="34" charset="0"/>
              <a:cs typeface="Arial" panose="020B0604020202020204" pitchFamily="34" charset="0"/>
            </a:endParaRPr>
          </a:p>
        </p:txBody>
      </p:sp>
      <p:sp>
        <p:nvSpPr>
          <p:cNvPr id="33"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35" name="Straight Connector 34">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45213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BFE92-865B-46E5-BC5A-AF11B6ABE0DD}"/>
              </a:ext>
            </a:extLst>
          </p:cNvPr>
          <p:cNvSpPr>
            <a:spLocks noGrp="1"/>
          </p:cNvSpPr>
          <p:nvPr>
            <p:ph type="title"/>
          </p:nvPr>
        </p:nvSpPr>
        <p:spPr>
          <a:xfrm>
            <a:off x="406236" y="163458"/>
            <a:ext cx="10859172" cy="829770"/>
          </a:xfrm>
        </p:spPr>
        <p:txBody>
          <a:bodyPr/>
          <a:lstStyle/>
          <a:p>
            <a:pPr algn="ctr"/>
            <a:r>
              <a:rPr lang="en-US" sz="4000" dirty="0">
                <a:solidFill>
                  <a:schemeClr val="tx1"/>
                </a:solidFill>
                <a:latin typeface="Arial" panose="020B0604020202020204" pitchFamily="34" charset="0"/>
                <a:cs typeface="Arial" panose="020B0604020202020204" pitchFamily="34" charset="0"/>
              </a:rPr>
              <a:t>Documentation of verification </a:t>
            </a:r>
          </a:p>
        </p:txBody>
      </p:sp>
      <p:graphicFrame>
        <p:nvGraphicFramePr>
          <p:cNvPr id="14" name="Content Placeholder 5">
            <a:extLst>
              <a:ext uri="{FF2B5EF4-FFF2-40B4-BE49-F238E27FC236}">
                <a16:creationId xmlns:a16="http://schemas.microsoft.com/office/drawing/2014/main" id="{A0B7529F-837F-5851-D6B8-C756E978DE86}"/>
              </a:ext>
            </a:extLst>
          </p:cNvPr>
          <p:cNvGraphicFramePr>
            <a:graphicFrameLocks noGrp="1"/>
          </p:cNvGraphicFramePr>
          <p:nvPr>
            <p:ph idx="1"/>
          </p:nvPr>
        </p:nvGraphicFramePr>
        <p:xfrm>
          <a:off x="625474" y="1462952"/>
          <a:ext cx="11174742" cy="48274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 Placeholder 2">
            <a:extLst>
              <a:ext uri="{FF2B5EF4-FFF2-40B4-BE49-F238E27FC236}">
                <a16:creationId xmlns:a16="http://schemas.microsoft.com/office/drawing/2014/main" id="{E20A5C83-4941-44FB-AC61-8BE95BBB066B}"/>
              </a:ext>
            </a:extLst>
          </p:cNvPr>
          <p:cNvSpPr>
            <a:spLocks noGrp="1"/>
          </p:cNvSpPr>
          <p:nvPr>
            <p:ph type="body" sz="half" idx="2"/>
          </p:nvPr>
        </p:nvSpPr>
        <p:spPr>
          <a:xfrm>
            <a:off x="7445540" y="1887702"/>
            <a:ext cx="3932237" cy="3811588"/>
          </a:xfrm>
        </p:spPr>
        <p:txBody>
          <a:bodyPr numCol="1"/>
          <a:lstStyle/>
          <a:p>
            <a:pPr marL="342900" lvl="1" indent="0">
              <a:buNone/>
            </a:pPr>
            <a:endParaRPr lang="en-US" b="0"/>
          </a:p>
          <a:p>
            <a:endParaRPr lang="en-US" b="0"/>
          </a:p>
        </p:txBody>
      </p:sp>
      <p:sp>
        <p:nvSpPr>
          <p:cNvPr id="11" name="TextBox 10">
            <a:extLst>
              <a:ext uri="{FF2B5EF4-FFF2-40B4-BE49-F238E27FC236}">
                <a16:creationId xmlns:a16="http://schemas.microsoft.com/office/drawing/2014/main" id="{84293215-7F86-302E-1831-D6464618D700}"/>
              </a:ext>
            </a:extLst>
          </p:cNvPr>
          <p:cNvSpPr txBox="1"/>
          <p:nvPr/>
        </p:nvSpPr>
        <p:spPr>
          <a:xfrm>
            <a:off x="391784" y="1296550"/>
            <a:ext cx="10279264" cy="584775"/>
          </a:xfrm>
          <a:prstGeom prst="rect">
            <a:avLst/>
          </a:prstGeom>
          <a:noFill/>
        </p:spPr>
        <p:txBody>
          <a:bodyPr wrap="square">
            <a:spAutoFit/>
          </a:bodyPr>
          <a:lstStyle/>
          <a:p>
            <a:pPr marL="342900" lvl="1" indent="0" algn="ctr">
              <a:buNone/>
            </a:pPr>
            <a:r>
              <a:rPr lang="en-US" sz="3200" b="0">
                <a:latin typeface="Arial" panose="020B0604020202020204" pitchFamily="34" charset="0"/>
                <a:cs typeface="Arial" panose="020B0604020202020204" pitchFamily="34" charset="0"/>
              </a:rPr>
              <a:t>The following must be documented:</a:t>
            </a:r>
          </a:p>
        </p:txBody>
      </p:sp>
    </p:spTree>
    <p:extLst>
      <p:ext uri="{BB962C8B-B14F-4D97-AF65-F5344CB8AC3E}">
        <p14:creationId xmlns:p14="http://schemas.microsoft.com/office/powerpoint/2010/main" val="19477255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AFF26ED-E4B5-CD07-F8FF-CD9442480C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216848-D69F-4FC0-9315-030AF5020A24}"/>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6600" b="1" kern="1200">
                <a:solidFill>
                  <a:schemeClr val="tx1"/>
                </a:solidFill>
                <a:latin typeface="+mj-lt"/>
                <a:ea typeface="+mj-ea"/>
                <a:cs typeface="+mj-cs"/>
              </a:rPr>
              <a:t>Questions</a:t>
            </a:r>
          </a:p>
        </p:txBody>
      </p:sp>
      <p:pic>
        <p:nvPicPr>
          <p:cNvPr id="4" name="Content Placeholder 3">
            <a:extLst>
              <a:ext uri="{FF2B5EF4-FFF2-40B4-BE49-F238E27FC236}">
                <a16:creationId xmlns:a16="http://schemas.microsoft.com/office/drawing/2014/main" id="{127A5043-3AA2-D7E1-3DED-F904256BC593}"/>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tretch/>
        </p:blipFill>
        <p:spPr>
          <a:xfrm>
            <a:off x="5107964" y="640080"/>
            <a:ext cx="6307280" cy="5550408"/>
          </a:xfrm>
          <a:prstGeom prst="rect">
            <a:avLst/>
          </a:prstGeom>
        </p:spPr>
      </p:pic>
    </p:spTree>
    <p:extLst>
      <p:ext uri="{BB962C8B-B14F-4D97-AF65-F5344CB8AC3E}">
        <p14:creationId xmlns:p14="http://schemas.microsoft.com/office/powerpoint/2010/main" val="3488254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A8DF9-48ED-2AAC-D22D-8E9ED7229367}"/>
              </a:ext>
            </a:extLst>
          </p:cNvPr>
          <p:cNvSpPr>
            <a:spLocks noGrp="1"/>
          </p:cNvSpPr>
          <p:nvPr>
            <p:ph type="title"/>
          </p:nvPr>
        </p:nvSpPr>
        <p:spPr>
          <a:xfrm>
            <a:off x="638881" y="457200"/>
            <a:ext cx="10909640" cy="1368614"/>
          </a:xfrm>
        </p:spPr>
        <p:txBody>
          <a:bodyPr vert="horz" lIns="91440" tIns="45720" rIns="91440" bIns="45720" rtlCol="0" anchor="ctr">
            <a:normAutofit/>
          </a:bodyPr>
          <a:lstStyle/>
          <a:p>
            <a:pPr algn="ctr"/>
            <a:r>
              <a:rPr lang="en-US" sz="6600"/>
              <a:t>Break</a:t>
            </a:r>
          </a:p>
        </p:txBody>
      </p:sp>
      <p:pic>
        <p:nvPicPr>
          <p:cNvPr id="10" name="Graphic 9" descr="Coffee">
            <a:extLst>
              <a:ext uri="{FF2B5EF4-FFF2-40B4-BE49-F238E27FC236}">
                <a16:creationId xmlns:a16="http://schemas.microsoft.com/office/drawing/2014/main" id="{DE9F7636-1342-FCA7-1936-C285E0A4632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24356" y="2642616"/>
            <a:ext cx="3605784" cy="3605784"/>
          </a:xfrm>
          <a:prstGeom prst="rect">
            <a:avLst/>
          </a:prstGeom>
        </p:spPr>
      </p:pic>
      <p:pic>
        <p:nvPicPr>
          <p:cNvPr id="7" name="Picture 6">
            <a:extLst>
              <a:ext uri="{FF2B5EF4-FFF2-40B4-BE49-F238E27FC236}">
                <a16:creationId xmlns:a16="http://schemas.microsoft.com/office/drawing/2014/main" id="{0FD3C6DC-484A-B6C6-C50D-613696FB036E}"/>
              </a:ext>
            </a:extLst>
          </p:cNvPr>
          <p:cNvPicPr>
            <a:picLocks noChangeAspect="1"/>
          </p:cNvPicPr>
          <p:nvPr/>
        </p:nvPicPr>
        <p:blipFill>
          <a:blip r:embed="rId5"/>
          <a:stretch>
            <a:fillRect/>
          </a:stretch>
        </p:blipFill>
        <p:spPr>
          <a:xfrm>
            <a:off x="6254496" y="2873472"/>
            <a:ext cx="5614416" cy="3144072"/>
          </a:xfrm>
          <a:prstGeom prst="rect">
            <a:avLst/>
          </a:prstGeom>
        </p:spPr>
      </p:pic>
    </p:spTree>
    <p:extLst>
      <p:ext uri="{BB962C8B-B14F-4D97-AF65-F5344CB8AC3E}">
        <p14:creationId xmlns:p14="http://schemas.microsoft.com/office/powerpoint/2010/main" val="1794534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nodeType="withEffect">
                                  <p:stCondLst>
                                    <p:cond delay="500"/>
                                  </p:stCondLst>
                                  <p:iterate>
                                    <p:tmPct val="10000"/>
                                  </p:iterate>
                                  <p:childTnLst>
                                    <p:set>
                                      <p:cBhvr>
                                        <p:cTn id="9" dur="1" fill="hold">
                                          <p:stCondLst>
                                            <p:cond delay="0"/>
                                          </p:stCondLst>
                                        </p:cTn>
                                        <p:tgtEl>
                                          <p:spTgt spid="10"/>
                                        </p:tgtEl>
                                        <p:attrNameLst>
                                          <p:attrName>style.visibility</p:attrName>
                                        </p:attrNameLst>
                                      </p:cBhvr>
                                      <p:to>
                                        <p:strVal val="visible"/>
                                      </p:to>
                                    </p:set>
                                    <p:animEffect transition="in" filter="fade">
                                      <p:cBhvr>
                                        <p:cTn id="10" dur="7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9203DE33-2CD4-4CA8-9AF3-37C3B6513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0" name="Rectangle 29">
            <a:extLst>
              <a:ext uri="{FF2B5EF4-FFF2-40B4-BE49-F238E27FC236}">
                <a16:creationId xmlns:a16="http://schemas.microsoft.com/office/drawing/2014/main" id="{0AF57B88-1D4C-41FA-A761-EC1DD10C3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1" name="Rectangle 30">
            <a:extLst>
              <a:ext uri="{FF2B5EF4-FFF2-40B4-BE49-F238E27FC236}">
                <a16:creationId xmlns:a16="http://schemas.microsoft.com/office/drawing/2014/main" id="{D2548F45-5164-4ABB-8212-7F293FDED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2" name="Freeform: Shape 31">
            <a:extLst>
              <a:ext uri="{FF2B5EF4-FFF2-40B4-BE49-F238E27FC236}">
                <a16:creationId xmlns:a16="http://schemas.microsoft.com/office/drawing/2014/main" id="{5E81CCFB-7BEF-4186-86FB-D09450B4D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DE1D2AE6-3A81-4F26-95C1-F14D49CA561A}"/>
              </a:ext>
            </a:extLst>
          </p:cNvPr>
          <p:cNvSpPr>
            <a:spLocks noGrp="1"/>
          </p:cNvSpPr>
          <p:nvPr>
            <p:ph type="title"/>
          </p:nvPr>
        </p:nvSpPr>
        <p:spPr>
          <a:xfrm>
            <a:off x="492084" y="1052013"/>
            <a:ext cx="3052293" cy="3531403"/>
          </a:xfrm>
        </p:spPr>
        <p:txBody>
          <a:bodyPr vert="horz" lIns="91440" tIns="45720" rIns="91440" bIns="45720" rtlCol="0" anchor="t">
            <a:normAutofit/>
          </a:bodyPr>
          <a:lstStyle/>
          <a:p>
            <a:pPr algn="r"/>
            <a:br>
              <a:rPr lang="en-US" sz="4000">
                <a:solidFill>
                  <a:srgbClr val="FFFFFF"/>
                </a:solidFill>
              </a:rPr>
            </a:br>
            <a:r>
              <a:rPr lang="en-US">
                <a:solidFill>
                  <a:srgbClr val="FFFFFF"/>
                </a:solidFill>
                <a:latin typeface="Arial" panose="020B0604020202020204" pitchFamily="34" charset="0"/>
                <a:cs typeface="Arial" panose="020B0604020202020204" pitchFamily="34" charset="0"/>
              </a:rPr>
              <a:t>Level of Care</a:t>
            </a:r>
            <a:br>
              <a:rPr lang="en-US" sz="4000" b="1">
                <a:solidFill>
                  <a:srgbClr val="FFFFFF"/>
                </a:solidFill>
                <a:latin typeface="Arial" panose="020B0604020202020204" pitchFamily="34" charset="0"/>
                <a:cs typeface="Arial" panose="020B0604020202020204" pitchFamily="34" charset="0"/>
              </a:rPr>
            </a:br>
            <a:r>
              <a:rPr lang="en-US" sz="4000" b="1">
                <a:solidFill>
                  <a:srgbClr val="FFFFFF"/>
                </a:solidFill>
                <a:latin typeface="Arial" panose="020B0604020202020204" pitchFamily="34" charset="0"/>
                <a:cs typeface="Arial" panose="020B0604020202020204" pitchFamily="34" charset="0"/>
              </a:rPr>
              <a:t>Breakdown </a:t>
            </a:r>
          </a:p>
        </p:txBody>
      </p:sp>
      <p:graphicFrame>
        <p:nvGraphicFramePr>
          <p:cNvPr id="4" name="Content Placeholder 3">
            <a:extLst>
              <a:ext uri="{FF2B5EF4-FFF2-40B4-BE49-F238E27FC236}">
                <a16:creationId xmlns:a16="http://schemas.microsoft.com/office/drawing/2014/main" id="{F7FF577D-545F-E89D-B18D-15DCB70C966D}"/>
              </a:ext>
            </a:extLst>
          </p:cNvPr>
          <p:cNvGraphicFramePr>
            <a:graphicFrameLocks noGrp="1"/>
          </p:cNvGraphicFramePr>
          <p:nvPr>
            <p:ph idx="1"/>
          </p:nvPr>
        </p:nvGraphicFramePr>
        <p:xfrm>
          <a:off x="4985886" y="231006"/>
          <a:ext cx="6367913" cy="64056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descr="16,400+ 24 Hrs Stock Illustrations, Royalty-Free Vector ...">
            <a:extLst>
              <a:ext uri="{FF2B5EF4-FFF2-40B4-BE49-F238E27FC236}">
                <a16:creationId xmlns:a16="http://schemas.microsoft.com/office/drawing/2014/main" id="{2EDE8E70-BFC3-01A8-EB67-704C7A84C4F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3633" y="2779434"/>
            <a:ext cx="3052293" cy="3111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25154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E7A3D-6D14-4D98-981A-C51D857A80D6}"/>
              </a:ext>
            </a:extLst>
          </p:cNvPr>
          <p:cNvSpPr>
            <a:spLocks noGrp="1"/>
          </p:cNvSpPr>
          <p:nvPr>
            <p:ph type="title"/>
          </p:nvPr>
        </p:nvSpPr>
        <p:spPr>
          <a:xfrm>
            <a:off x="648929" y="629267"/>
            <a:ext cx="11117085" cy="1016654"/>
          </a:xfrm>
        </p:spPr>
        <p:txBody>
          <a:bodyPr>
            <a:normAutofit/>
          </a:bodyPr>
          <a:lstStyle/>
          <a:p>
            <a:pPr algn="ctr">
              <a:lnSpc>
                <a:spcPct val="90000"/>
              </a:lnSpc>
            </a:pPr>
            <a:r>
              <a:rPr lang="en-US" sz="3300" b="1" dirty="0">
                <a:solidFill>
                  <a:schemeClr val="accent3">
                    <a:lumMod val="75000"/>
                  </a:schemeClr>
                </a:solidFill>
              </a:rPr>
              <a:t>Guideline to determine Plan of Care and </a:t>
            </a:r>
            <a:br>
              <a:rPr lang="en-US" sz="3300" b="1" dirty="0">
                <a:solidFill>
                  <a:schemeClr val="accent3">
                    <a:lumMod val="75000"/>
                  </a:schemeClr>
                </a:solidFill>
              </a:rPr>
            </a:br>
            <a:r>
              <a:rPr lang="en-US" sz="3300" b="1" dirty="0">
                <a:solidFill>
                  <a:schemeClr val="accent3">
                    <a:lumMod val="75000"/>
                  </a:schemeClr>
                </a:solidFill>
              </a:rPr>
              <a:t>Level of Care for employment</a:t>
            </a:r>
          </a:p>
        </p:txBody>
      </p:sp>
      <p:sp>
        <p:nvSpPr>
          <p:cNvPr id="3" name="Content Placeholder 2">
            <a:extLst>
              <a:ext uri="{FF2B5EF4-FFF2-40B4-BE49-F238E27FC236}">
                <a16:creationId xmlns:a16="http://schemas.microsoft.com/office/drawing/2014/main" id="{AE31BF76-59C3-4ECF-ABC3-E20D8FC2F98B}"/>
              </a:ext>
            </a:extLst>
          </p:cNvPr>
          <p:cNvSpPr>
            <a:spLocks noGrp="1"/>
          </p:cNvSpPr>
          <p:nvPr>
            <p:ph idx="1"/>
          </p:nvPr>
        </p:nvSpPr>
        <p:spPr>
          <a:xfrm>
            <a:off x="384048" y="1883664"/>
            <a:ext cx="8038299" cy="4581145"/>
          </a:xfrm>
        </p:spPr>
        <p:txBody>
          <a:bodyPr>
            <a:normAutofit fontScale="55000" lnSpcReduction="20000"/>
          </a:bodyPr>
          <a:lstStyle/>
          <a:p>
            <a:r>
              <a:rPr lang="en-US" b="1" dirty="0">
                <a:solidFill>
                  <a:schemeClr val="bg1"/>
                </a:solidFill>
              </a:rPr>
              <a:t>Review the hours worked per period and add travel.</a:t>
            </a:r>
          </a:p>
          <a:p>
            <a:pPr marL="285750" marR="0" lvl="0" indent="-285750" algn="l" defTabSz="914400" rtl="0" eaLnBrk="1" fontAlgn="auto" latinLnBrk="0" hangingPunct="1">
              <a:lnSpc>
                <a:spcPct val="90000"/>
              </a:lnSpc>
              <a:spcBef>
                <a:spcPts val="1000"/>
              </a:spcBef>
              <a:spcAft>
                <a:spcPts val="0"/>
              </a:spcAft>
              <a:buClrTx/>
              <a:buSzTx/>
              <a:buFont typeface="Wingdings"/>
              <a:buChar char="v"/>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 determine the level of care, evaluate hours needed to support the client's employment.  </a:t>
            </a:r>
          </a:p>
          <a:p>
            <a:pPr marL="0" marR="0" lvl="0" indent="0" algn="l" defTabSz="914400" rtl="0" eaLnBrk="1" fontAlgn="auto" latinLnBrk="0" hangingPunct="1">
              <a:lnSpc>
                <a:spcPct val="90000"/>
              </a:lnSpc>
              <a:spcBef>
                <a:spcPts val="1000"/>
              </a:spcBef>
              <a:spcAft>
                <a:spcPts val="0"/>
              </a:spcAft>
              <a:buClrTx/>
              <a:buSzTx/>
              <a:buNone/>
              <a:tabLst/>
              <a:defRPr/>
            </a:pPr>
            <a:endParaRPr kumimoji="0" lang="en-US"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90000"/>
              </a:lnSpc>
              <a:spcBef>
                <a:spcPts val="1000"/>
              </a:spcBef>
              <a:spcAft>
                <a:spcPts val="0"/>
              </a:spcAft>
              <a:buClrTx/>
              <a:buSzTx/>
              <a:buFont typeface="Wingdings"/>
              <a:buChar char="v"/>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Compute the average number of hours per week the client is working using the employment/income information provided from the base period.</a:t>
            </a:r>
          </a:p>
          <a:p>
            <a:pPr marL="0" marR="0" lvl="0" indent="0" algn="l" defTabSz="914400" rtl="0" eaLnBrk="1" fontAlgn="auto" latinLnBrk="0" hangingPunct="1">
              <a:lnSpc>
                <a:spcPct val="90000"/>
              </a:lnSpc>
              <a:spcBef>
                <a:spcPts val="1000"/>
              </a:spcBef>
              <a:spcAft>
                <a:spcPts val="0"/>
              </a:spcAft>
              <a:buClrTx/>
              <a:buSzTx/>
              <a:buNone/>
              <a:tabLst/>
              <a:defRPr/>
            </a:pPr>
            <a:endParaRPr kumimoji="0" lang="en-US"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90000"/>
              </a:lnSpc>
              <a:spcBef>
                <a:spcPts val="1000"/>
              </a:spcBef>
              <a:spcAft>
                <a:spcPts val="0"/>
              </a:spcAft>
              <a:buClrTx/>
              <a:buSzTx/>
              <a:buFont typeface="Wingdings"/>
              <a:buChar char="v"/>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Add all the hours worked and divide by the appropriate frequency to determine the weekly number of hours.  </a:t>
            </a:r>
          </a:p>
          <a:p>
            <a:pPr marL="0" marR="0" lvl="0" indent="0" algn="l" defTabSz="914400" rtl="0" eaLnBrk="1" fontAlgn="auto" latinLnBrk="0" hangingPunct="1">
              <a:lnSpc>
                <a:spcPct val="90000"/>
              </a:lnSpc>
              <a:spcBef>
                <a:spcPts val="1000"/>
              </a:spcBef>
              <a:spcAft>
                <a:spcPts val="0"/>
              </a:spcAft>
              <a:buClrTx/>
              <a:buSzTx/>
              <a:buNone/>
              <a:tabLst/>
              <a:defRPr/>
            </a:pPr>
            <a:endParaRPr kumimoji="0" lang="en-US" b="0"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endParaRPr>
          </a:p>
          <a:p>
            <a:pPr marL="285750" marR="0" lvl="0" indent="-285750" algn="l" defTabSz="914400" rtl="0" eaLnBrk="1" fontAlgn="auto" latinLnBrk="0" hangingPunct="1">
              <a:lnSpc>
                <a:spcPct val="90000"/>
              </a:lnSpc>
              <a:spcBef>
                <a:spcPts val="1000"/>
              </a:spcBef>
              <a:spcAft>
                <a:spcPts val="0"/>
              </a:spcAft>
              <a:buClrTx/>
              <a:buSzTx/>
              <a:buFont typeface="Wingdings"/>
              <a:buChar char="v"/>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The worker should  evaluate how much time is needed for travel.</a:t>
            </a:r>
          </a:p>
          <a:p>
            <a:pPr marL="0" marR="0" lvl="0" indent="0" algn="l" defTabSz="914400" rtl="0" eaLnBrk="1" fontAlgn="auto" latinLnBrk="0" hangingPunct="1">
              <a:lnSpc>
                <a:spcPct val="90000"/>
              </a:lnSpc>
              <a:spcBef>
                <a:spcPts val="1000"/>
              </a:spcBef>
              <a:spcAft>
                <a:spcPts val="0"/>
              </a:spcAft>
              <a:buClrTx/>
              <a:buSzTx/>
              <a:buNone/>
              <a:tabLst/>
              <a:defRPr/>
            </a:pPr>
            <a:endParaRPr kumimoji="0" lang="en-US"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a:buChar char="v"/>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If the parent reports new employment, anticipated hours should be calculated using written or verbal verification from the Employer.  As a last resort, client statement can be used.</a:t>
            </a:r>
          </a:p>
          <a:p>
            <a:r>
              <a:rPr lang="en-US" b="1" dirty="0">
                <a:solidFill>
                  <a:schemeClr val="bg1"/>
                </a:solidFill>
              </a:rPr>
              <a:t>hours the person is taking class, study time, and travel.</a:t>
            </a:r>
          </a:p>
          <a:p>
            <a:r>
              <a:rPr lang="en-US" b="1" dirty="0">
                <a:solidFill>
                  <a:schemeClr val="bg1"/>
                </a:solidFill>
              </a:rPr>
              <a:t>Review the days and hours that the facility is open.</a:t>
            </a:r>
          </a:p>
          <a:p>
            <a:r>
              <a:rPr lang="en-US" b="1" dirty="0">
                <a:solidFill>
                  <a:schemeClr val="bg1"/>
                </a:solidFill>
              </a:rPr>
              <a:t>Any other extenuating circumstances.</a:t>
            </a:r>
          </a:p>
          <a:p>
            <a:endParaRPr lang="en-US" dirty="0">
              <a:solidFill>
                <a:schemeClr val="bg1"/>
              </a:solidFill>
            </a:endParaRPr>
          </a:p>
        </p:txBody>
      </p:sp>
      <p:pic>
        <p:nvPicPr>
          <p:cNvPr id="1026" name="Picture 2" descr="Mom pick up and drop off nursery school ...">
            <a:extLst>
              <a:ext uri="{FF2B5EF4-FFF2-40B4-BE49-F238E27FC236}">
                <a16:creationId xmlns:a16="http://schemas.microsoft.com/office/drawing/2014/main" id="{60183B38-8947-B8E5-016F-E0714E4FD1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4326" y="1478841"/>
            <a:ext cx="3877674" cy="37175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94934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A49CC-4F6F-51C8-0C0E-28145080011F}"/>
              </a:ext>
            </a:extLst>
          </p:cNvPr>
          <p:cNvSpPr>
            <a:spLocks noGrp="1"/>
          </p:cNvSpPr>
          <p:nvPr>
            <p:ph type="title"/>
          </p:nvPr>
        </p:nvSpPr>
        <p:spPr>
          <a:xfrm>
            <a:off x="786384" y="576072"/>
            <a:ext cx="10377484" cy="1546533"/>
          </a:xfrm>
        </p:spPr>
        <p:txBody>
          <a:bodyPr vert="horz" lIns="91440" tIns="45720" rIns="91440" bIns="45720" rtlCol="0" anchor="t">
            <a:normAutofit fontScale="90000"/>
          </a:bodyPr>
          <a:lstStyle/>
          <a:p>
            <a:r>
              <a:rPr lang="en-US" sz="4800" b="1" kern="1200">
                <a:latin typeface="Arial" panose="020B0604020202020204" pitchFamily="34" charset="0"/>
                <a:cs typeface="Arial" panose="020B0604020202020204" pitchFamily="34" charset="0"/>
              </a:rPr>
              <a:t>Guideline to Determine Plan of Care and Level of Care for self employment</a:t>
            </a:r>
          </a:p>
        </p:txBody>
      </p:sp>
      <p:sp>
        <p:nvSpPr>
          <p:cNvPr id="3" name="Text Placeholder 2">
            <a:extLst>
              <a:ext uri="{FF2B5EF4-FFF2-40B4-BE49-F238E27FC236}">
                <a16:creationId xmlns:a16="http://schemas.microsoft.com/office/drawing/2014/main" id="{52D50143-2E8A-735A-2DDD-2C4FC92E4202}"/>
              </a:ext>
            </a:extLst>
          </p:cNvPr>
          <p:cNvSpPr>
            <a:spLocks noGrp="1"/>
          </p:cNvSpPr>
          <p:nvPr>
            <p:ph sz="half" idx="1"/>
          </p:nvPr>
        </p:nvSpPr>
        <p:spPr>
          <a:xfrm>
            <a:off x="6464409" y="2197386"/>
            <a:ext cx="4699459" cy="3903163"/>
          </a:xfrm>
        </p:spPr>
        <p:txBody>
          <a:bodyPr vert="horz" lIns="91440" tIns="45720" rIns="91440" bIns="45720" rtlCol="0" anchor="ctr">
            <a:normAutofit/>
          </a:bodyPr>
          <a:lstStyle/>
          <a:p>
            <a:r>
              <a:rPr lang="en-US" sz="2400" b="1">
                <a:latin typeface="Arial" panose="020B0604020202020204" pitchFamily="34" charset="0"/>
                <a:cs typeface="Arial" panose="020B0604020202020204" pitchFamily="34" charset="0"/>
              </a:rPr>
              <a:t>The work schedule and income of individuals who are self-employed often varies. LPAs are allowed the flexibility to determine if child care is needed, and whether they can be authorized for full-time or part-time care.</a:t>
            </a:r>
          </a:p>
          <a:p>
            <a:pPr marL="0" indent="0">
              <a:buNone/>
            </a:pPr>
            <a:endParaRPr lang="en-US" sz="1800">
              <a:ea typeface="Calibri"/>
              <a:cs typeface="Calibri"/>
            </a:endParaRPr>
          </a:p>
        </p:txBody>
      </p:sp>
      <p:pic>
        <p:nvPicPr>
          <p:cNvPr id="5" name="Content Placeholder 4" descr="Hairdresser Clipart Images - Free Download on Freepik">
            <a:extLst>
              <a:ext uri="{FF2B5EF4-FFF2-40B4-BE49-F238E27FC236}">
                <a16:creationId xmlns:a16="http://schemas.microsoft.com/office/drawing/2014/main" id="{4E4669DC-733D-92D9-406C-49E3D2C03708}"/>
              </a:ext>
            </a:extLst>
          </p:cNvPr>
          <p:cNvPicPr>
            <a:picLocks noGrp="1" noChangeAspect="1"/>
          </p:cNvPicPr>
          <p:nvPr>
            <p:ph sz="half" idx="2"/>
          </p:nvPr>
        </p:nvPicPr>
        <p:blipFill>
          <a:blip r:embed="rId3"/>
          <a:srcRect t="5097"/>
          <a:stretch/>
        </p:blipFill>
        <p:spPr>
          <a:xfrm>
            <a:off x="1330670" y="2504166"/>
            <a:ext cx="4761137" cy="3032306"/>
          </a:xfrm>
          <a:prstGeom prst="rect">
            <a:avLst/>
          </a:prstGeom>
        </p:spPr>
      </p:pic>
    </p:spTree>
    <p:extLst>
      <p:ext uri="{BB962C8B-B14F-4D97-AF65-F5344CB8AC3E}">
        <p14:creationId xmlns:p14="http://schemas.microsoft.com/office/powerpoint/2010/main" val="26621723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EF462-57A0-BDD8-86F0-6F3EF1E03126}"/>
              </a:ext>
            </a:extLst>
          </p:cNvPr>
          <p:cNvSpPr>
            <a:spLocks noGrp="1"/>
          </p:cNvSpPr>
          <p:nvPr>
            <p:ph type="title"/>
          </p:nvPr>
        </p:nvSpPr>
        <p:spPr>
          <a:xfrm>
            <a:off x="1113810" y="2960716"/>
            <a:ext cx="4036334" cy="2387600"/>
          </a:xfrm>
        </p:spPr>
        <p:txBody>
          <a:bodyPr vert="horz" lIns="91440" tIns="45720" rIns="91440" bIns="45720" rtlCol="0" anchor="t">
            <a:normAutofit/>
          </a:bodyPr>
          <a:lstStyle/>
          <a:p>
            <a:r>
              <a:rPr lang="en-US" sz="5400" kern="1200">
                <a:solidFill>
                  <a:schemeClr val="tx1"/>
                </a:solidFill>
                <a:latin typeface="+mj-lt"/>
                <a:ea typeface="+mj-ea"/>
                <a:cs typeface="+mj-cs"/>
              </a:rPr>
              <a:t>Questions</a:t>
            </a:r>
          </a:p>
        </p:txBody>
      </p:sp>
      <p:pic>
        <p:nvPicPr>
          <p:cNvPr id="1026" name="Picture 2" descr="Ask During Any Mega-Acquisition">
            <a:extLst>
              <a:ext uri="{FF2B5EF4-FFF2-40B4-BE49-F238E27FC236}">
                <a16:creationId xmlns:a16="http://schemas.microsoft.com/office/drawing/2014/main" id="{8B4EE194-F924-8822-393F-BCA88BC97D4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922492" y="1183018"/>
            <a:ext cx="5536001" cy="4433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09351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9AF78-2231-487E-8109-B46FF6C1517A}"/>
              </a:ext>
            </a:extLst>
          </p:cNvPr>
          <p:cNvSpPr>
            <a:spLocks noGrp="1"/>
          </p:cNvSpPr>
          <p:nvPr>
            <p:ph type="title"/>
          </p:nvPr>
        </p:nvSpPr>
        <p:spPr>
          <a:xfrm>
            <a:off x="6010708" y="52996"/>
            <a:ext cx="4977976" cy="1454051"/>
          </a:xfrm>
        </p:spPr>
        <p:txBody>
          <a:bodyPr vert="horz" lIns="91440" tIns="45720" rIns="91440" bIns="45720" rtlCol="0" anchor="ctr">
            <a:normAutofit/>
          </a:bodyPr>
          <a:lstStyle/>
          <a:p>
            <a:r>
              <a:rPr lang="en-US" sz="3600" kern="1200">
                <a:solidFill>
                  <a:srgbClr val="002060"/>
                </a:solidFill>
                <a:ea typeface="+mj-ea"/>
              </a:rPr>
              <a:t>Self-Employment</a:t>
            </a:r>
          </a:p>
        </p:txBody>
      </p:sp>
      <p:sp>
        <p:nvSpPr>
          <p:cNvPr id="3" name="Text Placeholder 2">
            <a:extLst>
              <a:ext uri="{FF2B5EF4-FFF2-40B4-BE49-F238E27FC236}">
                <a16:creationId xmlns:a16="http://schemas.microsoft.com/office/drawing/2014/main" id="{702BB9CA-9EDB-42B8-A5AF-1718A2CAAAE6}"/>
              </a:ext>
            </a:extLst>
          </p:cNvPr>
          <p:cNvSpPr>
            <a:spLocks noGrp="1"/>
          </p:cNvSpPr>
          <p:nvPr>
            <p:ph type="body" sz="quarter" idx="10"/>
          </p:nvPr>
        </p:nvSpPr>
        <p:spPr>
          <a:xfrm>
            <a:off x="4306972" y="1148576"/>
            <a:ext cx="7725193" cy="5534326"/>
          </a:xfrm>
        </p:spPr>
        <p:txBody>
          <a:bodyPr vert="horz" lIns="91440" tIns="45720" rIns="91440" bIns="45720" rtlCol="0" anchor="ctr">
            <a:normAutofit/>
          </a:bodyPr>
          <a:lstStyle/>
          <a:p>
            <a:pPr marL="0" indent="0">
              <a:lnSpc>
                <a:spcPct val="90000"/>
              </a:lnSpc>
              <a:buNone/>
            </a:pPr>
            <a:r>
              <a:rPr lang="en-US" dirty="0">
                <a:solidFill>
                  <a:schemeClr val="tx1">
                    <a:lumMod val="95000"/>
                    <a:lumOff val="5000"/>
                  </a:schemeClr>
                </a:solidFill>
                <a:ea typeface="+mn-ea"/>
              </a:rPr>
              <a:t>An individual is self-employed if: </a:t>
            </a:r>
          </a:p>
          <a:p>
            <a:pPr>
              <a:lnSpc>
                <a:spcPct val="90000"/>
              </a:lnSpc>
            </a:pPr>
            <a:r>
              <a:rPr lang="en-US" dirty="0">
                <a:solidFill>
                  <a:schemeClr val="tx1">
                    <a:lumMod val="95000"/>
                    <a:lumOff val="5000"/>
                  </a:schemeClr>
                </a:solidFill>
                <a:ea typeface="+mn-ea"/>
              </a:rPr>
              <a:t>Income is earned from being employed in one’s own trade, profession, or business; not by an employer  </a:t>
            </a:r>
          </a:p>
          <a:p>
            <a:pPr>
              <a:lnSpc>
                <a:spcPct val="90000"/>
              </a:lnSpc>
            </a:pPr>
            <a:r>
              <a:rPr lang="en-US" dirty="0">
                <a:solidFill>
                  <a:schemeClr val="tx1">
                    <a:lumMod val="95000"/>
                    <a:lumOff val="5000"/>
                  </a:schemeClr>
                </a:solidFill>
                <a:ea typeface="+mn-ea"/>
              </a:rPr>
              <a:t>Generally, exercises control over how the business will be conducted</a:t>
            </a:r>
          </a:p>
          <a:p>
            <a:pPr>
              <a:lnSpc>
                <a:spcPct val="90000"/>
              </a:lnSpc>
            </a:pPr>
            <a:r>
              <a:rPr lang="en-US" dirty="0">
                <a:solidFill>
                  <a:schemeClr val="tx1">
                    <a:lumMod val="95000"/>
                    <a:lumOff val="5000"/>
                  </a:schemeClr>
                </a:solidFill>
                <a:ea typeface="+mn-ea"/>
              </a:rPr>
              <a:t>Independent subcontractors who are issued a 1099.</a:t>
            </a:r>
          </a:p>
          <a:p>
            <a:pPr>
              <a:lnSpc>
                <a:spcPct val="90000"/>
              </a:lnSpc>
            </a:pPr>
            <a:endParaRPr lang="en-US" dirty="0">
              <a:solidFill>
                <a:schemeClr val="tx1">
                  <a:lumMod val="95000"/>
                  <a:lumOff val="5000"/>
                </a:schemeClr>
              </a:solidFill>
              <a:ea typeface="+mn-ea"/>
            </a:endParaRPr>
          </a:p>
          <a:p>
            <a:pPr marL="0" indent="0" algn="ctr">
              <a:lnSpc>
                <a:spcPct val="90000"/>
              </a:lnSpc>
              <a:buNone/>
            </a:pPr>
            <a:r>
              <a:rPr lang="en-US" sz="2400" dirty="0">
                <a:solidFill>
                  <a:schemeClr val="tx1">
                    <a:lumMod val="95000"/>
                    <a:lumOff val="5000"/>
                  </a:schemeClr>
                </a:solidFill>
                <a:ea typeface="+mn-ea"/>
              </a:rPr>
              <a:t>An individual is NOT self-employed if Social Security and income taxes are being withheld by an employer.</a:t>
            </a:r>
          </a:p>
          <a:p>
            <a:pPr>
              <a:lnSpc>
                <a:spcPct val="90000"/>
              </a:lnSpc>
            </a:pPr>
            <a:endParaRPr lang="en-US" sz="1800" dirty="0">
              <a:solidFill>
                <a:schemeClr val="tx2"/>
              </a:solidFill>
              <a:latin typeface="+mn-lt"/>
              <a:ea typeface="+mn-ea"/>
              <a:cs typeface="+mn-cs"/>
            </a:endParaRPr>
          </a:p>
        </p:txBody>
      </p:sp>
      <p:pic>
        <p:nvPicPr>
          <p:cNvPr id="7" name="Graphic 6" descr="Tools with solid fill">
            <a:extLst>
              <a:ext uri="{FF2B5EF4-FFF2-40B4-BE49-F238E27FC236}">
                <a16:creationId xmlns:a16="http://schemas.microsoft.com/office/drawing/2014/main" id="{1116B442-EF64-D0C3-A080-72BFD82C9C09}"/>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86951" y="1793846"/>
            <a:ext cx="3620021" cy="3620021"/>
          </a:xfrm>
          <a:prstGeom prst="rect">
            <a:avLst/>
          </a:prstGeom>
        </p:spPr>
      </p:pic>
    </p:spTree>
    <p:extLst>
      <p:ext uri="{BB962C8B-B14F-4D97-AF65-F5344CB8AC3E}">
        <p14:creationId xmlns:p14="http://schemas.microsoft.com/office/powerpoint/2010/main" val="36317765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3B235BCD-97A8-6B00-446F-64C00F78A656}"/>
              </a:ext>
            </a:extLst>
          </p:cNvPr>
          <p:cNvSpPr>
            <a:spLocks noGrp="1"/>
          </p:cNvSpPr>
          <p:nvPr>
            <p:ph type="ctrTitle"/>
          </p:nvPr>
        </p:nvSpPr>
        <p:spPr>
          <a:xfrm>
            <a:off x="686834" y="1153572"/>
            <a:ext cx="3200400" cy="4461163"/>
          </a:xfrm>
        </p:spPr>
        <p:txBody>
          <a:bodyPr vert="horz" lIns="91440" tIns="45720" rIns="91440" bIns="45720" rtlCol="0" anchor="ctr">
            <a:normAutofit/>
          </a:bodyPr>
          <a:lstStyle/>
          <a:p>
            <a:pPr algn="l"/>
            <a:r>
              <a:rPr lang="en-US" sz="4400" kern="1200" dirty="0">
                <a:solidFill>
                  <a:srgbClr val="FFFFFF"/>
                </a:solidFill>
                <a:latin typeface="+mj-lt"/>
                <a:ea typeface="+mj-ea"/>
                <a:cs typeface="+mj-cs"/>
              </a:rPr>
              <a:t>Agenda</a:t>
            </a:r>
          </a:p>
        </p:txBody>
      </p:sp>
      <p:sp>
        <p:nvSpPr>
          <p:cNvPr id="15" name="Arc 14">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 name="Subtitle 5">
            <a:extLst>
              <a:ext uri="{FF2B5EF4-FFF2-40B4-BE49-F238E27FC236}">
                <a16:creationId xmlns:a16="http://schemas.microsoft.com/office/drawing/2014/main" id="{DA3790BD-05CD-1BCB-8572-2F73A19B5E92}"/>
              </a:ext>
            </a:extLst>
          </p:cNvPr>
          <p:cNvSpPr>
            <a:spLocks noGrp="1"/>
          </p:cNvSpPr>
          <p:nvPr>
            <p:ph type="subTitle" idx="1"/>
          </p:nvPr>
        </p:nvSpPr>
        <p:spPr>
          <a:xfrm>
            <a:off x="5428648" y="591344"/>
            <a:ext cx="5925152" cy="5947568"/>
          </a:xfrm>
        </p:spPr>
        <p:txBody>
          <a:bodyPr vert="horz" lIns="91440" tIns="45720" rIns="91440" bIns="45720" rtlCol="0" anchor="ctr">
            <a:normAutofit/>
          </a:bodyPr>
          <a:lstStyle/>
          <a:p>
            <a:pPr indent="-228600" algn="l">
              <a:buFont typeface="Arial" panose="020B0604020202020204" pitchFamily="34" charset="0"/>
              <a:buChar char="•"/>
            </a:pPr>
            <a:r>
              <a:rPr lang="en-US" b="1" dirty="0"/>
              <a:t>Base Periods</a:t>
            </a:r>
          </a:p>
          <a:p>
            <a:pPr indent="-228600" algn="l">
              <a:buFont typeface="Arial" panose="020B0604020202020204" pitchFamily="34" charset="0"/>
              <a:buChar char="•"/>
            </a:pPr>
            <a:r>
              <a:rPr lang="en-US" b="1" dirty="0"/>
              <a:t>Countable Income</a:t>
            </a:r>
          </a:p>
          <a:p>
            <a:pPr indent="-228600" algn="l">
              <a:buFont typeface="Arial" panose="020B0604020202020204" pitchFamily="34" charset="0"/>
              <a:buChar char="•"/>
            </a:pPr>
            <a:r>
              <a:rPr lang="en-US" b="1" dirty="0"/>
              <a:t>Income Verification</a:t>
            </a:r>
            <a:endParaRPr lang="en-US" dirty="0"/>
          </a:p>
          <a:p>
            <a:pPr indent="-228600" algn="l">
              <a:buFont typeface="Arial" panose="020B0604020202020204" pitchFamily="34" charset="0"/>
              <a:buChar char="•"/>
            </a:pPr>
            <a:r>
              <a:rPr lang="en-US" b="1" dirty="0"/>
              <a:t>Income Calculation</a:t>
            </a:r>
          </a:p>
          <a:p>
            <a:pPr indent="-228600" algn="l">
              <a:buFont typeface="Arial" panose="020B0604020202020204" pitchFamily="34" charset="0"/>
              <a:buChar char="•"/>
            </a:pPr>
            <a:r>
              <a:rPr lang="en-US" b="1" dirty="0"/>
              <a:t>Child Support</a:t>
            </a:r>
          </a:p>
          <a:p>
            <a:pPr indent="-228600" algn="l">
              <a:buFont typeface="Arial" panose="020B0604020202020204" pitchFamily="34" charset="0"/>
              <a:buChar char="•"/>
            </a:pPr>
            <a:r>
              <a:rPr lang="en-US" b="1" dirty="0"/>
              <a:t>Documentation</a:t>
            </a:r>
          </a:p>
          <a:p>
            <a:pPr indent="-228600" algn="l">
              <a:buFont typeface="Arial" panose="020B0604020202020204" pitchFamily="34" charset="0"/>
              <a:buChar char="•"/>
            </a:pPr>
            <a:r>
              <a:rPr lang="en-US" b="1" dirty="0"/>
              <a:t>Plan of Care &amp; Level of Care</a:t>
            </a:r>
          </a:p>
          <a:p>
            <a:pPr indent="-228600" algn="l">
              <a:buFont typeface="Arial" panose="020B0604020202020204" pitchFamily="34" charset="0"/>
              <a:buChar char="•"/>
            </a:pPr>
            <a:r>
              <a:rPr lang="en-US" b="1" dirty="0"/>
              <a:t>Self-Employment</a:t>
            </a:r>
          </a:p>
          <a:p>
            <a:pPr marL="514350" lvl="1" indent="-285750" algn="l">
              <a:buFont typeface="Wingdings" panose="05000000000000000000" pitchFamily="2" charset="2"/>
              <a:buChar char="v"/>
            </a:pPr>
            <a:r>
              <a:rPr lang="en-US" sz="1600" dirty="0"/>
              <a:t>Verification</a:t>
            </a:r>
          </a:p>
          <a:p>
            <a:pPr marL="514350" lvl="1" indent="-285750" algn="l">
              <a:buFont typeface="Wingdings" panose="05000000000000000000" pitchFamily="2" charset="2"/>
              <a:buChar char="v"/>
            </a:pPr>
            <a:r>
              <a:rPr lang="en-US" sz="1600" dirty="0"/>
              <a:t>Operational Expense</a:t>
            </a:r>
          </a:p>
          <a:p>
            <a:pPr marL="514350" lvl="1" indent="-285750" algn="l">
              <a:buFont typeface="Wingdings" panose="05000000000000000000" pitchFamily="2" charset="2"/>
              <a:buChar char="v"/>
            </a:pPr>
            <a:r>
              <a:rPr lang="en-US" sz="1600" dirty="0"/>
              <a:t>Tax Forms</a:t>
            </a:r>
          </a:p>
          <a:p>
            <a:pPr marL="514350" lvl="1" indent="-285750" algn="l">
              <a:buFont typeface="Wingdings" panose="05000000000000000000" pitchFamily="2" charset="2"/>
              <a:buChar char="v"/>
            </a:pPr>
            <a:r>
              <a:rPr lang="en-US" sz="1600" dirty="0"/>
              <a:t>New Self-Employment</a:t>
            </a:r>
          </a:p>
          <a:p>
            <a:pPr marL="514350" lvl="1" indent="-285750" algn="l">
              <a:buFont typeface="Wingdings" panose="05000000000000000000" pitchFamily="2" charset="2"/>
              <a:buChar char="v"/>
            </a:pPr>
            <a:r>
              <a:rPr lang="en-US" sz="1600" dirty="0"/>
              <a:t>Temporary Loss of Profit</a:t>
            </a:r>
          </a:p>
          <a:p>
            <a:pPr marL="514350" lvl="1" indent="-285750" algn="l">
              <a:buFont typeface="Wingdings" panose="05000000000000000000" pitchFamily="2" charset="2"/>
              <a:buChar char="v"/>
            </a:pPr>
            <a:r>
              <a:rPr lang="en-US" sz="1600" dirty="0"/>
              <a:t>Gainful Employment</a:t>
            </a:r>
          </a:p>
        </p:txBody>
      </p:sp>
    </p:spTree>
    <p:extLst>
      <p:ext uri="{BB962C8B-B14F-4D97-AF65-F5344CB8AC3E}">
        <p14:creationId xmlns:p14="http://schemas.microsoft.com/office/powerpoint/2010/main" val="22743962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1B456-D79A-EFC0-7BC5-5E037293B57E}"/>
              </a:ext>
            </a:extLst>
          </p:cNvPr>
          <p:cNvSpPr>
            <a:spLocks noGrp="1"/>
          </p:cNvSpPr>
          <p:nvPr>
            <p:ph type="title" idx="4294967295"/>
          </p:nvPr>
        </p:nvSpPr>
        <p:spPr>
          <a:xfrm>
            <a:off x="192024" y="609600"/>
            <a:ext cx="8247888" cy="1322388"/>
          </a:xfrm>
        </p:spPr>
        <p:txBody>
          <a:bodyPr vert="horz" lIns="91440" tIns="45720" rIns="91440" bIns="45720" rtlCol="0" anchor="ctr">
            <a:normAutofit/>
          </a:bodyPr>
          <a:lstStyle/>
          <a:p>
            <a:r>
              <a:rPr lang="en-US" sz="2800" b="1" dirty="0">
                <a:latin typeface="Arial" panose="020B0604020202020204" pitchFamily="34" charset="0"/>
                <a:cs typeface="Arial" panose="020B0604020202020204" pitchFamily="34" charset="0"/>
              </a:rPr>
              <a:t>Self-Employment includes but is not limited to:</a:t>
            </a:r>
            <a:r>
              <a:rPr lang="en-US" sz="2800" b="1" dirty="0">
                <a:latin typeface="Gotham Bold"/>
                <a:cs typeface="Arial" panose="020B0604020202020204" pitchFamily="34" charset="0"/>
              </a:rPr>
              <a:t>	</a:t>
            </a:r>
          </a:p>
        </p:txBody>
      </p:sp>
      <p:pic>
        <p:nvPicPr>
          <p:cNvPr id="5" name="Graphic 4" descr="Tractor with solid fill">
            <a:extLst>
              <a:ext uri="{FF2B5EF4-FFF2-40B4-BE49-F238E27FC236}">
                <a16:creationId xmlns:a16="http://schemas.microsoft.com/office/drawing/2014/main" id="{B0303CEA-1675-4536-0F9D-3110BEE8C3A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05874" y="609599"/>
            <a:ext cx="1183495" cy="1183495"/>
          </a:xfrm>
          <a:prstGeom prst="rect">
            <a:avLst/>
          </a:prstGeom>
        </p:spPr>
      </p:pic>
      <p:pic>
        <p:nvPicPr>
          <p:cNvPr id="8" name="Graphic 7" descr="Scissors with solid fill">
            <a:extLst>
              <a:ext uri="{FF2B5EF4-FFF2-40B4-BE49-F238E27FC236}">
                <a16:creationId xmlns:a16="http://schemas.microsoft.com/office/drawing/2014/main" id="{6C947516-B498-DA97-7C9C-372D7F2AFBB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605874" y="2094572"/>
            <a:ext cx="1183495" cy="1183495"/>
          </a:xfrm>
          <a:prstGeom prst="rect">
            <a:avLst/>
          </a:prstGeom>
        </p:spPr>
      </p:pic>
      <p:pic>
        <p:nvPicPr>
          <p:cNvPr id="10" name="Graphic 9" descr="Hammer with solid fill">
            <a:extLst>
              <a:ext uri="{FF2B5EF4-FFF2-40B4-BE49-F238E27FC236}">
                <a16:creationId xmlns:a16="http://schemas.microsoft.com/office/drawing/2014/main" id="{DDA59C26-AC8C-9C8B-2573-C4B43930DB7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05874" y="3583768"/>
            <a:ext cx="1183495" cy="1183495"/>
          </a:xfrm>
          <a:prstGeom prst="rect">
            <a:avLst/>
          </a:prstGeom>
        </p:spPr>
      </p:pic>
      <p:pic>
        <p:nvPicPr>
          <p:cNvPr id="13" name="Graphic 12" descr="Food Delivery with solid fill">
            <a:extLst>
              <a:ext uri="{FF2B5EF4-FFF2-40B4-BE49-F238E27FC236}">
                <a16:creationId xmlns:a16="http://schemas.microsoft.com/office/drawing/2014/main" id="{12719093-04D4-AB3D-D0BB-11F6ECAFACB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605874" y="5072965"/>
            <a:ext cx="1183495" cy="1183495"/>
          </a:xfrm>
          <a:prstGeom prst="rect">
            <a:avLst/>
          </a:prstGeom>
        </p:spPr>
      </p:pic>
      <p:graphicFrame>
        <p:nvGraphicFramePr>
          <p:cNvPr id="7" name="Text Placeholder 2">
            <a:extLst>
              <a:ext uri="{FF2B5EF4-FFF2-40B4-BE49-F238E27FC236}">
                <a16:creationId xmlns:a16="http://schemas.microsoft.com/office/drawing/2014/main" id="{49D2A82B-280E-6304-8AC5-D06CCF943D16}"/>
              </a:ext>
            </a:extLst>
          </p:cNvPr>
          <p:cNvGraphicFramePr/>
          <p:nvPr/>
        </p:nvGraphicFramePr>
        <p:xfrm>
          <a:off x="1137034" y="2194101"/>
          <a:ext cx="6433805" cy="3908585"/>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6390546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76B1B7F-9FE3-4449-A904-02AB3CCADFFB}"/>
              </a:ext>
            </a:extLst>
          </p:cNvPr>
          <p:cNvSpPr>
            <a:spLocks noGrp="1"/>
          </p:cNvSpPr>
          <p:nvPr>
            <p:ph type="title"/>
          </p:nvPr>
        </p:nvSpPr>
        <p:spPr>
          <a:xfrm>
            <a:off x="838200" y="556995"/>
            <a:ext cx="10515600" cy="1133693"/>
          </a:xfrm>
        </p:spPr>
        <p:txBody>
          <a:bodyPr vert="horz" lIns="91440" tIns="45720" rIns="91440" bIns="45720" rtlCol="0">
            <a:normAutofit/>
          </a:bodyPr>
          <a:lstStyle/>
          <a:p>
            <a:r>
              <a:rPr lang="en-US" sz="3200" b="1" kern="1200" dirty="0">
                <a:latin typeface="Arial" panose="020B0604020202020204" pitchFamily="34" charset="0"/>
                <a:cs typeface="Arial" panose="020B0604020202020204" pitchFamily="34" charset="0"/>
              </a:rPr>
              <a:t>Income Verification Hierarchy for Self-Employment</a:t>
            </a:r>
          </a:p>
        </p:txBody>
      </p:sp>
      <p:graphicFrame>
        <p:nvGraphicFramePr>
          <p:cNvPr id="5" name="Diagram 4">
            <a:extLst>
              <a:ext uri="{FF2B5EF4-FFF2-40B4-BE49-F238E27FC236}">
                <a16:creationId xmlns:a16="http://schemas.microsoft.com/office/drawing/2014/main" id="{FA37D676-5A46-4263-99FC-58BDF31B2F0B}"/>
              </a:ext>
            </a:extLst>
          </p:cNvPr>
          <p:cNvGraphicFramePr/>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703823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8581A-08EE-D6F3-4DC3-A8083BC72D7A}"/>
              </a:ext>
            </a:extLst>
          </p:cNvPr>
          <p:cNvSpPr>
            <a:spLocks noGrp="1"/>
          </p:cNvSpPr>
          <p:nvPr>
            <p:ph type="title" idx="4294967295"/>
          </p:nvPr>
        </p:nvSpPr>
        <p:spPr>
          <a:xfrm>
            <a:off x="1733550" y="592138"/>
            <a:ext cx="10458450" cy="549275"/>
          </a:xfrm>
        </p:spPr>
        <p:txBody>
          <a:bodyPr>
            <a:normAutofit/>
          </a:bodyPr>
          <a:lstStyle/>
          <a:p>
            <a:r>
              <a:rPr lang="en-US" sz="3200" b="1">
                <a:latin typeface="Arial" panose="020B0604020202020204" pitchFamily="34" charset="0"/>
                <a:cs typeface="Arial" panose="020B0604020202020204" pitchFamily="34" charset="0"/>
              </a:rPr>
              <a:t>Self-Employment Verification	</a:t>
            </a:r>
          </a:p>
        </p:txBody>
      </p:sp>
      <p:graphicFrame>
        <p:nvGraphicFramePr>
          <p:cNvPr id="14" name="Text Placeholder 2">
            <a:extLst>
              <a:ext uri="{FF2B5EF4-FFF2-40B4-BE49-F238E27FC236}">
                <a16:creationId xmlns:a16="http://schemas.microsoft.com/office/drawing/2014/main" id="{C9127B13-C5AE-CD9F-1DD9-6308CB3E29E7}"/>
              </a:ext>
            </a:extLst>
          </p:cNvPr>
          <p:cNvGraphicFramePr/>
          <p:nvPr/>
        </p:nvGraphicFramePr>
        <p:xfrm>
          <a:off x="837141" y="1277680"/>
          <a:ext cx="10517717" cy="47953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680008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9CD66-01BB-4167-9274-6C143520E0BC}"/>
              </a:ext>
            </a:extLst>
          </p:cNvPr>
          <p:cNvSpPr>
            <a:spLocks noGrp="1"/>
          </p:cNvSpPr>
          <p:nvPr>
            <p:ph type="title"/>
          </p:nvPr>
        </p:nvSpPr>
        <p:spPr>
          <a:xfrm>
            <a:off x="0" y="1"/>
            <a:ext cx="12192000" cy="1087338"/>
          </a:xfr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p:spPr>
        <p:txBody>
          <a:bodyPr>
            <a:normAutofit/>
          </a:bodyPr>
          <a:lstStyle/>
          <a:p>
            <a:r>
              <a:rPr lang="en-US">
                <a:latin typeface="Calibri Light" panose="020F0302020204030204" pitchFamily="34" charset="0"/>
                <a:cs typeface="Calibri Light" panose="020F0302020204030204" pitchFamily="34" charset="0"/>
              </a:rPr>
              <a:t>	</a:t>
            </a:r>
            <a:r>
              <a:rPr lang="en-US" sz="3200" b="1">
                <a:solidFill>
                  <a:schemeClr val="bg1"/>
                </a:solidFill>
                <a:latin typeface="Arial" panose="020B0604020202020204" pitchFamily="34" charset="0"/>
                <a:cs typeface="Arial" panose="020B0604020202020204" pitchFamily="34" charset="0"/>
              </a:rPr>
              <a:t>Operational Expenses</a:t>
            </a:r>
          </a:p>
        </p:txBody>
      </p:sp>
      <p:sp>
        <p:nvSpPr>
          <p:cNvPr id="3" name="Text Placeholder 2">
            <a:extLst>
              <a:ext uri="{FF2B5EF4-FFF2-40B4-BE49-F238E27FC236}">
                <a16:creationId xmlns:a16="http://schemas.microsoft.com/office/drawing/2014/main" id="{F48DF3F0-123A-4966-BC00-4C56648BEA2A}"/>
              </a:ext>
            </a:extLst>
          </p:cNvPr>
          <p:cNvSpPr>
            <a:spLocks noGrp="1"/>
          </p:cNvSpPr>
          <p:nvPr>
            <p:ph type="body" sz="quarter" idx="4294967295"/>
          </p:nvPr>
        </p:nvSpPr>
        <p:spPr>
          <a:xfrm>
            <a:off x="1627188" y="1450975"/>
            <a:ext cx="10564812" cy="923925"/>
          </a:xfrm>
        </p:spPr>
        <p:txBody>
          <a:bodyPr>
            <a:noAutofit/>
          </a:bodyPr>
          <a:lstStyle/>
          <a:p>
            <a:pPr marL="0" indent="0">
              <a:buNone/>
            </a:pPr>
            <a:r>
              <a:rPr lang="en-US" sz="2400" b="1">
                <a:solidFill>
                  <a:schemeClr val="accent6">
                    <a:lumMod val="75000"/>
                  </a:schemeClr>
                </a:solidFill>
                <a:latin typeface="Arial" panose="020B0604020202020204" pitchFamily="34" charset="0"/>
                <a:cs typeface="Arial" panose="020B0604020202020204" pitchFamily="34" charset="0"/>
              </a:rPr>
              <a:t>Operational expenses include business expenses and any other expense that is deductible for purposes of federal and state tax returns. </a:t>
            </a:r>
          </a:p>
        </p:txBody>
      </p:sp>
      <p:sp>
        <p:nvSpPr>
          <p:cNvPr id="23" name="TextBox 22">
            <a:extLst>
              <a:ext uri="{FF2B5EF4-FFF2-40B4-BE49-F238E27FC236}">
                <a16:creationId xmlns:a16="http://schemas.microsoft.com/office/drawing/2014/main" id="{CD42C9DC-2291-C606-EE77-77CD57612797}"/>
              </a:ext>
            </a:extLst>
          </p:cNvPr>
          <p:cNvSpPr txBox="1"/>
          <p:nvPr/>
        </p:nvSpPr>
        <p:spPr>
          <a:xfrm>
            <a:off x="583893" y="2777670"/>
            <a:ext cx="4869456" cy="3447098"/>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Applicant/Recipient is automatically eligible for an expense deduction of 20% of gross earnings.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NC FAST will automatically deduct the 20% when Gross Receipts evidence is entered.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6" name="Graphic 25" descr="Flying Money outline">
            <a:extLst>
              <a:ext uri="{FF2B5EF4-FFF2-40B4-BE49-F238E27FC236}">
                <a16:creationId xmlns:a16="http://schemas.microsoft.com/office/drawing/2014/main" id="{275E5980-3A24-29FF-C38D-BFE756F8B1C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51520" y="2777670"/>
            <a:ext cx="2528636" cy="2528636"/>
          </a:xfrm>
          <a:prstGeom prst="rect">
            <a:avLst/>
          </a:prstGeom>
        </p:spPr>
      </p:pic>
    </p:spTree>
    <p:extLst>
      <p:ext uri="{BB962C8B-B14F-4D97-AF65-F5344CB8AC3E}">
        <p14:creationId xmlns:p14="http://schemas.microsoft.com/office/powerpoint/2010/main" val="29636189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9CD66-01BB-4167-9274-6C143520E0BC}"/>
              </a:ext>
            </a:extLst>
          </p:cNvPr>
          <p:cNvSpPr>
            <a:spLocks noGrp="1"/>
          </p:cNvSpPr>
          <p:nvPr>
            <p:ph type="title"/>
          </p:nvPr>
        </p:nvSpPr>
        <p:spPr>
          <a:xfrm>
            <a:off x="0" y="1"/>
            <a:ext cx="12192000" cy="1087338"/>
          </a:xfr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p:spPr>
        <p:txBody>
          <a:bodyPr>
            <a:normAutofit/>
          </a:bodyPr>
          <a:lstStyle/>
          <a:p>
            <a:r>
              <a:rPr lang="en-US">
                <a:latin typeface="Calibri Light" panose="020F0302020204030204" pitchFamily="34" charset="0"/>
                <a:cs typeface="Calibri Light" panose="020F0302020204030204" pitchFamily="34" charset="0"/>
              </a:rPr>
              <a:t>	</a:t>
            </a:r>
            <a:r>
              <a:rPr lang="en-US" sz="3200" b="1">
                <a:solidFill>
                  <a:schemeClr val="bg1"/>
                </a:solidFill>
                <a:latin typeface="Arial" panose="020B0604020202020204" pitchFamily="34" charset="0"/>
                <a:cs typeface="Arial" panose="020B0604020202020204" pitchFamily="34" charset="0"/>
              </a:rPr>
              <a:t>Operational Expenses</a:t>
            </a:r>
          </a:p>
        </p:txBody>
      </p:sp>
      <p:sp>
        <p:nvSpPr>
          <p:cNvPr id="3" name="Text Placeholder 2">
            <a:extLst>
              <a:ext uri="{FF2B5EF4-FFF2-40B4-BE49-F238E27FC236}">
                <a16:creationId xmlns:a16="http://schemas.microsoft.com/office/drawing/2014/main" id="{F48DF3F0-123A-4966-BC00-4C56648BEA2A}"/>
              </a:ext>
            </a:extLst>
          </p:cNvPr>
          <p:cNvSpPr>
            <a:spLocks noGrp="1"/>
          </p:cNvSpPr>
          <p:nvPr>
            <p:ph type="body" sz="quarter" idx="4294967295"/>
          </p:nvPr>
        </p:nvSpPr>
        <p:spPr>
          <a:xfrm>
            <a:off x="1627188" y="1450975"/>
            <a:ext cx="10564812" cy="923925"/>
          </a:xfrm>
        </p:spPr>
        <p:txBody>
          <a:bodyPr>
            <a:noAutofit/>
          </a:bodyPr>
          <a:lstStyle/>
          <a:p>
            <a:pPr marL="0" indent="0">
              <a:buNone/>
            </a:pPr>
            <a:r>
              <a:rPr lang="en-US" sz="2400" b="1">
                <a:solidFill>
                  <a:schemeClr val="accent6">
                    <a:lumMod val="75000"/>
                  </a:schemeClr>
                </a:solidFill>
                <a:latin typeface="Arial" panose="020B0604020202020204" pitchFamily="34" charset="0"/>
                <a:cs typeface="Arial" panose="020B0604020202020204" pitchFamily="34" charset="0"/>
              </a:rPr>
              <a:t>Operational expenses include business expenses and any other expense that is deductible for purposes of federal and state tax returns. </a:t>
            </a:r>
          </a:p>
        </p:txBody>
      </p:sp>
      <p:sp>
        <p:nvSpPr>
          <p:cNvPr id="24" name="TextBox 23">
            <a:extLst>
              <a:ext uri="{FF2B5EF4-FFF2-40B4-BE49-F238E27FC236}">
                <a16:creationId xmlns:a16="http://schemas.microsoft.com/office/drawing/2014/main" id="{2725A496-09EA-0B22-C45C-4F83CEB462E5}"/>
              </a:ext>
            </a:extLst>
          </p:cNvPr>
          <p:cNvSpPr txBox="1"/>
          <p:nvPr/>
        </p:nvSpPr>
        <p:spPr>
          <a:xfrm>
            <a:off x="918254" y="2498879"/>
            <a:ext cx="8309388" cy="498598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If the applicant/recipient would like to deduct more than 20% in expenses, verification of the expenses must be provided.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Expenses listed on tax forms are an acceptable method of verification of expenses. Receipts may also be provided.</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Expenses greater than 20% must be entered as Expense Evidence and NC FAST will recognize the higher expense amount.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49627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9CD66-01BB-4167-9274-6C143520E0BC}"/>
              </a:ext>
            </a:extLst>
          </p:cNvPr>
          <p:cNvSpPr>
            <a:spLocks noGrp="1"/>
          </p:cNvSpPr>
          <p:nvPr>
            <p:ph type="title" idx="4294967295"/>
          </p:nvPr>
        </p:nvSpPr>
        <p:spPr>
          <a:xfrm>
            <a:off x="0" y="365125"/>
            <a:ext cx="10515600" cy="1325563"/>
          </a:xfrm>
        </p:spPr>
        <p:txBody>
          <a:bodyPr vert="horz" lIns="91440" tIns="45720" rIns="91440" bIns="45720" rtlCol="0" anchor="ctr">
            <a:normAutofit/>
          </a:bodyPr>
          <a:lstStyle/>
          <a:p>
            <a:r>
              <a:rPr lang="en-US" b="1" kern="1200">
                <a:solidFill>
                  <a:schemeClr val="tx1"/>
                </a:solidFill>
                <a:latin typeface="Arial" panose="020B0604020202020204" pitchFamily="34" charset="0"/>
                <a:cs typeface="Arial" panose="020B0604020202020204" pitchFamily="34" charset="0"/>
              </a:rPr>
              <a:t>Operational Expenses</a:t>
            </a:r>
          </a:p>
        </p:txBody>
      </p:sp>
      <p:graphicFrame>
        <p:nvGraphicFramePr>
          <p:cNvPr id="59" name="Text Placeholder 2">
            <a:extLst>
              <a:ext uri="{FF2B5EF4-FFF2-40B4-BE49-F238E27FC236}">
                <a16:creationId xmlns:a16="http://schemas.microsoft.com/office/drawing/2014/main" id="{97675281-3BD3-8751-02AB-537EC7353E4B}"/>
              </a:ext>
            </a:extLst>
          </p:cNvPr>
          <p:cNvGraphicFramePr/>
          <p:nvPr/>
        </p:nvGraphicFramePr>
        <p:xfrm>
          <a:off x="838200" y="2228087"/>
          <a:ext cx="10515600" cy="39488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378194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C5D1D7-0009-AAA3-CF51-492545852D3F}"/>
              </a:ext>
            </a:extLst>
          </p:cNvPr>
          <p:cNvSpPr>
            <a:spLocks noGrp="1"/>
          </p:cNvSpPr>
          <p:nvPr>
            <p:ph type="title"/>
          </p:nvPr>
        </p:nvSpPr>
        <p:spPr>
          <a:xfrm>
            <a:off x="1371597" y="348865"/>
            <a:ext cx="10044023" cy="877729"/>
          </a:xfrm>
        </p:spPr>
        <p:txBody>
          <a:bodyPr vert="horz" lIns="91440" tIns="45720" rIns="91440" bIns="45720" rtlCol="0" anchor="ctr">
            <a:normAutofit/>
          </a:bodyPr>
          <a:lstStyle/>
          <a:p>
            <a:r>
              <a:rPr lang="en-US" sz="4000" b="1" kern="1200">
                <a:latin typeface="Arial" panose="020B0604020202020204" pitchFamily="34" charset="0"/>
                <a:cs typeface="Arial" panose="020B0604020202020204" pitchFamily="34" charset="0"/>
              </a:rPr>
              <a:t>Operational Expenses</a:t>
            </a:r>
          </a:p>
        </p:txBody>
      </p:sp>
      <p:graphicFrame>
        <p:nvGraphicFramePr>
          <p:cNvPr id="31" name="Text Placeholder 3">
            <a:extLst>
              <a:ext uri="{FF2B5EF4-FFF2-40B4-BE49-F238E27FC236}">
                <a16:creationId xmlns:a16="http://schemas.microsoft.com/office/drawing/2014/main" id="{382B2190-EA2C-AF14-ACEA-7C4FC2ED0E25}"/>
              </a:ext>
            </a:extLst>
          </p:cNvPr>
          <p:cNvGraphicFramePr/>
          <p:nvPr/>
        </p:nvGraphicFramePr>
        <p:xfrm>
          <a:off x="632085" y="1769673"/>
          <a:ext cx="10927829" cy="48941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186068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C5D1D7-0009-AAA3-CF51-492545852D3F}"/>
              </a:ext>
            </a:extLst>
          </p:cNvPr>
          <p:cNvSpPr>
            <a:spLocks noGrp="1"/>
          </p:cNvSpPr>
          <p:nvPr>
            <p:ph type="title"/>
          </p:nvPr>
        </p:nvSpPr>
        <p:spPr>
          <a:xfrm>
            <a:off x="1383564" y="348865"/>
            <a:ext cx="9718111" cy="1576446"/>
          </a:xfrm>
        </p:spPr>
        <p:txBody>
          <a:bodyPr vert="horz" lIns="91440" tIns="45720" rIns="91440" bIns="45720" rtlCol="0" anchor="ctr">
            <a:normAutofit/>
          </a:bodyPr>
          <a:lstStyle/>
          <a:p>
            <a:r>
              <a:rPr lang="en-US" sz="4000" b="1" kern="1200">
                <a:latin typeface="Arial" panose="020B0604020202020204" pitchFamily="34" charset="0"/>
                <a:cs typeface="Arial" panose="020B0604020202020204" pitchFamily="34" charset="0"/>
              </a:rPr>
              <a:t>Operational Expenses</a:t>
            </a:r>
          </a:p>
        </p:txBody>
      </p:sp>
      <p:graphicFrame>
        <p:nvGraphicFramePr>
          <p:cNvPr id="31" name="Text Placeholder 3">
            <a:extLst>
              <a:ext uri="{FF2B5EF4-FFF2-40B4-BE49-F238E27FC236}">
                <a16:creationId xmlns:a16="http://schemas.microsoft.com/office/drawing/2014/main" id="{382B2190-EA2C-AF14-ACEA-7C4FC2ED0E25}"/>
              </a:ext>
            </a:extLst>
          </p:cNvPr>
          <p:cNvGraphicFramePr/>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67593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B8A93-13FE-97A4-AAA5-596F2FFC3506}"/>
              </a:ext>
            </a:extLst>
          </p:cNvPr>
          <p:cNvSpPr>
            <a:spLocks noGrp="1"/>
          </p:cNvSpPr>
          <p:nvPr>
            <p:ph type="title"/>
          </p:nvPr>
        </p:nvSpPr>
        <p:spPr>
          <a:xfrm>
            <a:off x="6417734" y="-477026"/>
            <a:ext cx="5291663" cy="1628775"/>
          </a:xfrm>
        </p:spPr>
        <p:txBody>
          <a:bodyPr vert="horz" lIns="91440" tIns="45720" rIns="91440" bIns="45720" rtlCol="0" anchor="b">
            <a:normAutofit/>
          </a:bodyPr>
          <a:lstStyle/>
          <a:p>
            <a:r>
              <a:rPr lang="en-US" b="1">
                <a:latin typeface="Arial" panose="020B0604020202020204" pitchFamily="34" charset="0"/>
                <a:cs typeface="Arial" panose="020B0604020202020204" pitchFamily="34" charset="0"/>
              </a:rPr>
              <a:t>Tax Forms</a:t>
            </a:r>
          </a:p>
        </p:txBody>
      </p:sp>
      <p:sp>
        <p:nvSpPr>
          <p:cNvPr id="3" name="Text Placeholder 2">
            <a:extLst>
              <a:ext uri="{FF2B5EF4-FFF2-40B4-BE49-F238E27FC236}">
                <a16:creationId xmlns:a16="http://schemas.microsoft.com/office/drawing/2014/main" id="{C1C380DA-B2B1-DD58-816E-E1708A8C2074}"/>
              </a:ext>
            </a:extLst>
          </p:cNvPr>
          <p:cNvSpPr>
            <a:spLocks noGrp="1"/>
          </p:cNvSpPr>
          <p:nvPr>
            <p:ph type="body" sz="quarter" idx="4294967295"/>
          </p:nvPr>
        </p:nvSpPr>
        <p:spPr>
          <a:xfrm>
            <a:off x="6900863" y="1552575"/>
            <a:ext cx="5291137" cy="3752850"/>
          </a:xfrm>
        </p:spPr>
        <p:txBody>
          <a:bodyPr vert="horz" lIns="91440" tIns="45720" rIns="91440" bIns="45720" rtlCol="0">
            <a:noAutofit/>
          </a:bodyPr>
          <a:lstStyle/>
          <a:p>
            <a:r>
              <a:rPr lang="en-US" b="1">
                <a:latin typeface="Arial" panose="020B0604020202020204" pitchFamily="34" charset="0"/>
                <a:cs typeface="Arial" panose="020B0604020202020204" pitchFamily="34" charset="0"/>
              </a:rPr>
              <a:t>When an applicant/recipient submits </a:t>
            </a:r>
            <a:r>
              <a:rPr lang="en-US" b="1" u="sng">
                <a:latin typeface="Arial" panose="020B0604020202020204" pitchFamily="34" charset="0"/>
                <a:cs typeface="Arial" panose="020B0604020202020204" pitchFamily="34" charset="0"/>
              </a:rPr>
              <a:t>any</a:t>
            </a:r>
            <a:r>
              <a:rPr lang="en-US" b="1">
                <a:latin typeface="Arial" panose="020B0604020202020204" pitchFamily="34" charset="0"/>
                <a:cs typeface="Arial" panose="020B0604020202020204" pitchFamily="34" charset="0"/>
              </a:rPr>
              <a:t> tax form (Schedule C, Schedule K, etc.), the child care worker must determine the </a:t>
            </a:r>
            <a:r>
              <a:rPr lang="en-US" b="1">
                <a:solidFill>
                  <a:srgbClr val="00B050"/>
                </a:solidFill>
                <a:latin typeface="Arial" panose="020B0604020202020204" pitchFamily="34" charset="0"/>
                <a:cs typeface="Arial" panose="020B0604020202020204" pitchFamily="34" charset="0"/>
              </a:rPr>
              <a:t>gross income</a:t>
            </a:r>
            <a:r>
              <a:rPr lang="en-US" b="1">
                <a:latin typeface="Arial" panose="020B0604020202020204" pitchFamily="34" charset="0"/>
                <a:cs typeface="Arial" panose="020B0604020202020204" pitchFamily="34" charset="0"/>
              </a:rPr>
              <a:t> amount on the tax form. </a:t>
            </a:r>
          </a:p>
          <a:p>
            <a:r>
              <a:rPr lang="en-US" b="1">
                <a:latin typeface="Arial" panose="020B0604020202020204" pitchFamily="34" charset="0"/>
                <a:cs typeface="Arial" panose="020B0604020202020204" pitchFamily="34" charset="0"/>
              </a:rPr>
              <a:t>NOTE: Tax forms must be filed with the IRS to be accepted as verification for self-employment. </a:t>
            </a:r>
          </a:p>
        </p:txBody>
      </p:sp>
      <p:pic>
        <p:nvPicPr>
          <p:cNvPr id="6" name="Picture 5" descr="Calculator and notepad">
            <a:extLst>
              <a:ext uri="{FF2B5EF4-FFF2-40B4-BE49-F238E27FC236}">
                <a16:creationId xmlns:a16="http://schemas.microsoft.com/office/drawing/2014/main" id="{B5C3C477-19FC-4860-9F20-558CD629F10C}"/>
              </a:ext>
            </a:extLst>
          </p:cNvPr>
          <p:cNvPicPr>
            <a:picLocks noChangeAspect="1"/>
          </p:cNvPicPr>
          <p:nvPr/>
        </p:nvPicPr>
        <p:blipFill>
          <a:blip r:embed="rId3">
            <a:extLst>
              <a:ext uri="{28A0092B-C50C-407E-A947-70E740481C1C}">
                <a14:useLocalDpi xmlns:a14="http://schemas.microsoft.com/office/drawing/2010/main" val="0"/>
              </a:ext>
            </a:extLst>
          </a:blip>
          <a:srcRect l="35023" r="5629" b="-2"/>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Tree>
    <p:extLst>
      <p:ext uri="{BB962C8B-B14F-4D97-AF65-F5344CB8AC3E}">
        <p14:creationId xmlns:p14="http://schemas.microsoft.com/office/powerpoint/2010/main" val="15375419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71673B-E919-40B7-8BF3-E0DF7E092A61}"/>
              </a:ext>
            </a:extLst>
          </p:cNvPr>
          <p:cNvSpPr txBox="1"/>
          <p:nvPr/>
        </p:nvSpPr>
        <p:spPr>
          <a:xfrm>
            <a:off x="454810" y="3559493"/>
            <a:ext cx="7841697"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 this example, line 7, Gross Income, is less than line 1, Gross Receipts or Sales. This is due to the amount of “Cost of Goods Sold” on line 4.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Line 1 should be used as the gross income. The amount on line 4 for Cost of Goods Sold is added to the total expenses on Part II of the Schedule C.</a:t>
            </a:r>
            <a:r>
              <a:rPr kumimoji="0" lang="en-US" sz="2400" b="0" i="0" u="none" strike="noStrike" kern="1200" cap="none" spc="0" normalizeH="0" baseline="0" noProof="0">
                <a:ln>
                  <a:noFill/>
                </a:ln>
                <a:solidFill>
                  <a:prstClr val="black"/>
                </a:solidFill>
                <a:effectLst/>
                <a:uLnTx/>
                <a:uFillTx/>
                <a:latin typeface="Times New Roman"/>
                <a:ea typeface="+mn-ea"/>
                <a:cs typeface="+mn-cs"/>
              </a:rPr>
              <a:t>		 </a:t>
            </a:r>
          </a:p>
        </p:txBody>
      </p:sp>
      <p:sp>
        <p:nvSpPr>
          <p:cNvPr id="5" name="TextBox 4">
            <a:extLst>
              <a:ext uri="{FF2B5EF4-FFF2-40B4-BE49-F238E27FC236}">
                <a16:creationId xmlns:a16="http://schemas.microsoft.com/office/drawing/2014/main" id="{52CCF0F4-2B24-0A63-F323-8BBAD61454CE}"/>
              </a:ext>
            </a:extLst>
          </p:cNvPr>
          <p:cNvSpPr txBox="1"/>
          <p:nvPr/>
        </p:nvSpPr>
        <p:spPr>
          <a:xfrm>
            <a:off x="3474929" y="83786"/>
            <a:ext cx="524214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Sample Schedule C, Part I</a:t>
            </a:r>
          </a:p>
        </p:txBody>
      </p:sp>
      <p:pic>
        <p:nvPicPr>
          <p:cNvPr id="6" name="Graphic 5" descr="Checkmark with solid fill">
            <a:extLst>
              <a:ext uri="{FF2B5EF4-FFF2-40B4-BE49-F238E27FC236}">
                <a16:creationId xmlns:a16="http://schemas.microsoft.com/office/drawing/2014/main" id="{798D913F-1EC1-FD1F-5B99-43172CBC65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473211" y="1138051"/>
            <a:ext cx="480011" cy="480011"/>
          </a:xfrm>
          <a:prstGeom prst="rect">
            <a:avLst/>
          </a:prstGeom>
        </p:spPr>
      </p:pic>
      <p:pic>
        <p:nvPicPr>
          <p:cNvPr id="8" name="Picture 7">
            <a:extLst>
              <a:ext uri="{FF2B5EF4-FFF2-40B4-BE49-F238E27FC236}">
                <a16:creationId xmlns:a16="http://schemas.microsoft.com/office/drawing/2014/main" id="{86A4A55C-E8DD-3023-6640-5F053FF3D5E8}"/>
              </a:ext>
            </a:extLst>
          </p:cNvPr>
          <p:cNvPicPr>
            <a:picLocks noChangeAspect="1"/>
          </p:cNvPicPr>
          <p:nvPr/>
        </p:nvPicPr>
        <p:blipFill>
          <a:blip r:embed="rId5"/>
          <a:stretch>
            <a:fillRect/>
          </a:stretch>
        </p:blipFill>
        <p:spPr>
          <a:xfrm>
            <a:off x="335730" y="746032"/>
            <a:ext cx="11137481" cy="2235395"/>
          </a:xfrm>
          <a:prstGeom prst="rect">
            <a:avLst/>
          </a:prstGeom>
        </p:spPr>
      </p:pic>
      <mc:AlternateContent xmlns:mc="http://schemas.openxmlformats.org/markup-compatibility/2006" xmlns:p14="http://schemas.microsoft.com/office/powerpoint/2010/main">
        <mc:Choice Requires="p14">
          <p:contentPart p14:bwMode="auto" r:id="rId6">
            <p14:nvContentPartPr>
              <p14:cNvPr id="10" name="Ink 9">
                <a:extLst>
                  <a:ext uri="{FF2B5EF4-FFF2-40B4-BE49-F238E27FC236}">
                    <a16:creationId xmlns:a16="http://schemas.microsoft.com/office/drawing/2014/main" id="{F30E19F2-D94C-92BE-B9E3-1277CC5E51CB}"/>
                  </a:ext>
                </a:extLst>
              </p14:cNvPr>
              <p14:cNvContentPartPr/>
              <p14:nvPr/>
            </p14:nvContentPartPr>
            <p14:xfrm>
              <a:off x="10763663" y="1378057"/>
              <a:ext cx="592920" cy="30600"/>
            </p14:xfrm>
          </p:contentPart>
        </mc:Choice>
        <mc:Fallback xmlns="">
          <p:pic>
            <p:nvPicPr>
              <p:cNvPr id="10" name="Ink 9">
                <a:extLst>
                  <a:ext uri="{FF2B5EF4-FFF2-40B4-BE49-F238E27FC236}">
                    <a16:creationId xmlns:a16="http://schemas.microsoft.com/office/drawing/2014/main" id="{F30E19F2-D94C-92BE-B9E3-1277CC5E51CB}"/>
                  </a:ext>
                </a:extLst>
              </p:cNvPr>
              <p:cNvPicPr/>
              <p:nvPr/>
            </p:nvPicPr>
            <p:blipFill>
              <a:blip r:embed="rId7"/>
              <a:stretch>
                <a:fillRect/>
              </a:stretch>
            </p:blipFill>
            <p:spPr>
              <a:xfrm>
                <a:off x="10709663" y="1270057"/>
                <a:ext cx="700560" cy="2462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1" name="Ink 10">
                <a:extLst>
                  <a:ext uri="{FF2B5EF4-FFF2-40B4-BE49-F238E27FC236}">
                    <a16:creationId xmlns:a16="http://schemas.microsoft.com/office/drawing/2014/main" id="{7492FB69-0C9A-FF63-B0A8-B1696A4BCB4B}"/>
                  </a:ext>
                </a:extLst>
              </p14:cNvPr>
              <p14:cNvContentPartPr/>
              <p14:nvPr/>
            </p14:nvContentPartPr>
            <p14:xfrm>
              <a:off x="10763663" y="2101881"/>
              <a:ext cx="592560" cy="360"/>
            </p14:xfrm>
          </p:contentPart>
        </mc:Choice>
        <mc:Fallback xmlns="">
          <p:pic>
            <p:nvPicPr>
              <p:cNvPr id="11" name="Ink 10">
                <a:extLst>
                  <a:ext uri="{FF2B5EF4-FFF2-40B4-BE49-F238E27FC236}">
                    <a16:creationId xmlns:a16="http://schemas.microsoft.com/office/drawing/2014/main" id="{7492FB69-0C9A-FF63-B0A8-B1696A4BCB4B}"/>
                  </a:ext>
                </a:extLst>
              </p:cNvPr>
              <p:cNvPicPr/>
              <p:nvPr/>
            </p:nvPicPr>
            <p:blipFill>
              <a:blip r:embed="rId9"/>
              <a:stretch>
                <a:fillRect/>
              </a:stretch>
            </p:blipFill>
            <p:spPr>
              <a:xfrm>
                <a:off x="10709663" y="1993881"/>
                <a:ext cx="7002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9" name="Ink 18">
                <a:extLst>
                  <a:ext uri="{FF2B5EF4-FFF2-40B4-BE49-F238E27FC236}">
                    <a16:creationId xmlns:a16="http://schemas.microsoft.com/office/drawing/2014/main" id="{75BDBB99-6ED3-16FE-A077-14373D2AAF09}"/>
                  </a:ext>
                </a:extLst>
              </p14:cNvPr>
              <p14:cNvContentPartPr/>
              <p14:nvPr/>
            </p14:nvContentPartPr>
            <p14:xfrm>
              <a:off x="10763663" y="2816469"/>
              <a:ext cx="592560" cy="360"/>
            </p14:xfrm>
          </p:contentPart>
        </mc:Choice>
        <mc:Fallback xmlns="">
          <p:pic>
            <p:nvPicPr>
              <p:cNvPr id="19" name="Ink 18">
                <a:extLst>
                  <a:ext uri="{FF2B5EF4-FFF2-40B4-BE49-F238E27FC236}">
                    <a16:creationId xmlns:a16="http://schemas.microsoft.com/office/drawing/2014/main" id="{75BDBB99-6ED3-16FE-A077-14373D2AAF09}"/>
                  </a:ext>
                </a:extLst>
              </p:cNvPr>
              <p:cNvPicPr/>
              <p:nvPr/>
            </p:nvPicPr>
            <p:blipFill>
              <a:blip r:embed="rId9"/>
              <a:stretch>
                <a:fillRect/>
              </a:stretch>
            </p:blipFill>
            <p:spPr>
              <a:xfrm>
                <a:off x="10709663" y="2708469"/>
                <a:ext cx="700200" cy="216000"/>
              </a:xfrm>
              <a:prstGeom prst="rect">
                <a:avLst/>
              </a:prstGeom>
            </p:spPr>
          </p:pic>
        </mc:Fallback>
      </mc:AlternateContent>
      <p:sp>
        <p:nvSpPr>
          <p:cNvPr id="2" name="TextBox 1">
            <a:extLst>
              <a:ext uri="{FF2B5EF4-FFF2-40B4-BE49-F238E27FC236}">
                <a16:creationId xmlns:a16="http://schemas.microsoft.com/office/drawing/2014/main" id="{329122B5-2B29-3892-3977-8DFD8CC4EFA1}"/>
              </a:ext>
            </a:extLst>
          </p:cNvPr>
          <p:cNvSpPr txBox="1"/>
          <p:nvPr/>
        </p:nvSpPr>
        <p:spPr>
          <a:xfrm>
            <a:off x="9193545" y="3547243"/>
            <a:ext cx="2519671" cy="923330"/>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Example from SCCA Policy Manual Chapter 7 V.C.1.</a:t>
            </a:r>
          </a:p>
        </p:txBody>
      </p:sp>
    </p:spTree>
    <p:extLst>
      <p:ext uri="{BB962C8B-B14F-4D97-AF65-F5344CB8AC3E}">
        <p14:creationId xmlns:p14="http://schemas.microsoft.com/office/powerpoint/2010/main" val="38913010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Camera lens at twilight">
            <a:extLst>
              <a:ext uri="{FF2B5EF4-FFF2-40B4-BE49-F238E27FC236}">
                <a16:creationId xmlns:a16="http://schemas.microsoft.com/office/drawing/2014/main" id="{16AA7A28-5567-9B15-4205-78ED01B75601}"/>
              </a:ext>
            </a:extLst>
          </p:cNvPr>
          <p:cNvPicPr>
            <a:picLocks noGrp="1" noChangeAspect="1"/>
          </p:cNvPicPr>
          <p:nvPr>
            <p:ph sz="half" idx="2"/>
          </p:nvPr>
        </p:nvPicPr>
        <p:blipFill>
          <a:blip r:embed="rId3">
            <a:alphaModFix amt="60000"/>
            <a:extLst>
              <a:ext uri="{28A0092B-C50C-407E-A947-70E740481C1C}">
                <a14:useLocalDpi xmlns:a14="http://schemas.microsoft.com/office/drawing/2010/main" val="0"/>
              </a:ext>
            </a:extLst>
          </a:blip>
          <a:srcRect r="6666"/>
          <a:stretch/>
        </p:blipFill>
        <p:spPr>
          <a:xfrm>
            <a:off x="-1" y="10"/>
            <a:ext cx="12192001" cy="6857990"/>
          </a:xfrm>
          <a:prstGeom prst="rect">
            <a:avLst/>
          </a:prstGeom>
        </p:spPr>
      </p:pic>
      <p:sp>
        <p:nvSpPr>
          <p:cNvPr id="2" name="Title 1">
            <a:extLst>
              <a:ext uri="{FF2B5EF4-FFF2-40B4-BE49-F238E27FC236}">
                <a16:creationId xmlns:a16="http://schemas.microsoft.com/office/drawing/2014/main" id="{A69501B1-1B8C-4701-A4A1-216F6A15334D}"/>
              </a:ext>
            </a:extLst>
          </p:cNvPr>
          <p:cNvSpPr>
            <a:spLocks noGrp="1"/>
          </p:cNvSpPr>
          <p:nvPr>
            <p:ph type="title"/>
          </p:nvPr>
        </p:nvSpPr>
        <p:spPr>
          <a:xfrm>
            <a:off x="838199" y="557189"/>
            <a:ext cx="5155263" cy="5571899"/>
          </a:xfrm>
        </p:spPr>
        <p:txBody>
          <a:bodyPr vert="horz" lIns="91440" tIns="45720" rIns="91440" bIns="45720" rtlCol="0" anchor="ctr">
            <a:normAutofit/>
          </a:bodyPr>
          <a:lstStyle/>
          <a:p>
            <a:r>
              <a:rPr lang="en-US">
                <a:latin typeface="Arial" panose="020B0604020202020204" pitchFamily="34" charset="0"/>
                <a:cs typeface="Arial" panose="020B0604020202020204" pitchFamily="34" charset="0"/>
              </a:rPr>
              <a:t>Base Periods</a:t>
            </a:r>
          </a:p>
        </p:txBody>
      </p:sp>
      <p:graphicFrame>
        <p:nvGraphicFramePr>
          <p:cNvPr id="5" name="Content Placeholder 4">
            <a:extLst>
              <a:ext uri="{FF2B5EF4-FFF2-40B4-BE49-F238E27FC236}">
                <a16:creationId xmlns:a16="http://schemas.microsoft.com/office/drawing/2014/main" id="{1C618533-03E9-4186-92AE-AD448AB995D4}"/>
              </a:ext>
            </a:extLst>
          </p:cNvPr>
          <p:cNvGraphicFramePr>
            <a:graphicFrameLocks noGrp="1"/>
          </p:cNvGraphicFramePr>
          <p:nvPr>
            <p:ph sz="half" idx="1"/>
          </p:nvPr>
        </p:nvGraphicFramePr>
        <p:xfrm>
          <a:off x="4718957" y="557189"/>
          <a:ext cx="6634842" cy="557189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8002830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ECA2688-F9DA-1C59-EE3E-33C002574850}"/>
              </a:ext>
            </a:extLst>
          </p:cNvPr>
          <p:cNvSpPr/>
          <p:nvPr/>
        </p:nvSpPr>
        <p:spPr>
          <a:xfrm>
            <a:off x="9360271" y="288226"/>
            <a:ext cx="2420905" cy="6000582"/>
          </a:xfrm>
          <a:prstGeom prst="rect">
            <a:avLst/>
          </a:prstGeom>
          <a:solidFill>
            <a:schemeClr val="bg2">
              <a:lumMod val="9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16440E69-68EC-4CEB-5A60-8F1A450D2CC3}"/>
              </a:ext>
            </a:extLst>
          </p:cNvPr>
          <p:cNvSpPr txBox="1"/>
          <p:nvPr/>
        </p:nvSpPr>
        <p:spPr>
          <a:xfrm>
            <a:off x="9360271" y="379498"/>
            <a:ext cx="2526929" cy="59093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Cost of Goods Sold from line 4 of Part I is added to Total Expenses from line 28 in Part II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$85,310 line 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$212,235 line 28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$297,545 </a:t>
            </a: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total expenses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$341,840 Gross receipts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$297,545 Expenses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$44,295 </a:t>
            </a: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countable      	income</a:t>
            </a:r>
          </a:p>
        </p:txBody>
      </p:sp>
      <p:pic>
        <p:nvPicPr>
          <p:cNvPr id="4" name="Picture 3">
            <a:extLst>
              <a:ext uri="{FF2B5EF4-FFF2-40B4-BE49-F238E27FC236}">
                <a16:creationId xmlns:a16="http://schemas.microsoft.com/office/drawing/2014/main" id="{D51A12B7-E0BB-4DD1-C2D2-462511DE6938}"/>
              </a:ext>
            </a:extLst>
          </p:cNvPr>
          <p:cNvPicPr>
            <a:picLocks noChangeAspect="1"/>
          </p:cNvPicPr>
          <p:nvPr/>
        </p:nvPicPr>
        <p:blipFill>
          <a:blip r:embed="rId3"/>
          <a:stretch>
            <a:fillRect/>
          </a:stretch>
        </p:blipFill>
        <p:spPr>
          <a:xfrm>
            <a:off x="410824" y="622679"/>
            <a:ext cx="8721443" cy="5422949"/>
          </a:xfrm>
          <a:prstGeom prst="rect">
            <a:avLst/>
          </a:prstGeom>
        </p:spPr>
      </p:pic>
      <p:sp>
        <p:nvSpPr>
          <p:cNvPr id="5" name="TextBox 4">
            <a:extLst>
              <a:ext uri="{FF2B5EF4-FFF2-40B4-BE49-F238E27FC236}">
                <a16:creationId xmlns:a16="http://schemas.microsoft.com/office/drawing/2014/main" id="{20DCD05E-5987-E125-CC12-A62376202AE2}"/>
              </a:ext>
            </a:extLst>
          </p:cNvPr>
          <p:cNvSpPr txBox="1"/>
          <p:nvPr/>
        </p:nvSpPr>
        <p:spPr>
          <a:xfrm>
            <a:off x="410824" y="15602"/>
            <a:ext cx="617188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Sample Schedule C, continued</a:t>
            </a:r>
          </a:p>
        </p:txBody>
      </p:sp>
    </p:spTree>
    <p:extLst>
      <p:ext uri="{BB962C8B-B14F-4D97-AF65-F5344CB8AC3E}">
        <p14:creationId xmlns:p14="http://schemas.microsoft.com/office/powerpoint/2010/main" val="31804563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30FE9BA-F4A3-84B8-878F-BF4734C0955E}"/>
              </a:ext>
            </a:extLst>
          </p:cNvPr>
          <p:cNvSpPr txBox="1"/>
          <p:nvPr/>
        </p:nvSpPr>
        <p:spPr>
          <a:xfrm>
            <a:off x="212652" y="140327"/>
            <a:ext cx="524214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Sample Schedule C, Part I</a:t>
            </a:r>
          </a:p>
        </p:txBody>
      </p:sp>
      <p:sp>
        <p:nvSpPr>
          <p:cNvPr id="4" name="TextBox 3">
            <a:extLst>
              <a:ext uri="{FF2B5EF4-FFF2-40B4-BE49-F238E27FC236}">
                <a16:creationId xmlns:a16="http://schemas.microsoft.com/office/drawing/2014/main" id="{3179C2DE-3A83-DA3B-BA38-65EAE9543275}"/>
              </a:ext>
            </a:extLst>
          </p:cNvPr>
          <p:cNvSpPr txBox="1"/>
          <p:nvPr/>
        </p:nvSpPr>
        <p:spPr>
          <a:xfrm>
            <a:off x="387750" y="3441680"/>
            <a:ext cx="8454693"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 this example, line 7, Gross Income, is more than the amount on line 1, Gross Receipts or Sales. This is due to “Other Income” listed on line 6. In this scenario, the amount on line 7 is counted.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CAA61AD5-5646-DEF5-F0A4-AA12A8B0DF5D}"/>
              </a:ext>
            </a:extLst>
          </p:cNvPr>
          <p:cNvPicPr>
            <a:picLocks noChangeAspect="1"/>
          </p:cNvPicPr>
          <p:nvPr/>
        </p:nvPicPr>
        <p:blipFill>
          <a:blip r:embed="rId3"/>
          <a:stretch>
            <a:fillRect/>
          </a:stretch>
        </p:blipFill>
        <p:spPr>
          <a:xfrm>
            <a:off x="212652" y="886462"/>
            <a:ext cx="11226046" cy="2232498"/>
          </a:xfrm>
          <a:prstGeom prst="rect">
            <a:avLst/>
          </a:prstGeom>
        </p:spPr>
      </p:pic>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B0A12E86-EECF-E796-9C90-1D78F2A0F967}"/>
                  </a:ext>
                </a:extLst>
              </p14:cNvPr>
              <p14:cNvContentPartPr/>
              <p14:nvPr/>
            </p14:nvContentPartPr>
            <p14:xfrm>
              <a:off x="10670538" y="2994725"/>
              <a:ext cx="660960" cy="30240"/>
            </p14:xfrm>
          </p:contentPart>
        </mc:Choice>
        <mc:Fallback xmlns="">
          <p:pic>
            <p:nvPicPr>
              <p:cNvPr id="7" name="Ink 6">
                <a:extLst>
                  <a:ext uri="{FF2B5EF4-FFF2-40B4-BE49-F238E27FC236}">
                    <a16:creationId xmlns:a16="http://schemas.microsoft.com/office/drawing/2014/main" id="{B0A12E86-EECF-E796-9C90-1D78F2A0F967}"/>
                  </a:ext>
                </a:extLst>
              </p:cNvPr>
              <p:cNvPicPr/>
              <p:nvPr/>
            </p:nvPicPr>
            <p:blipFill>
              <a:blip r:embed="rId5"/>
              <a:stretch>
                <a:fillRect/>
              </a:stretch>
            </p:blipFill>
            <p:spPr>
              <a:xfrm>
                <a:off x="10616538" y="2886725"/>
                <a:ext cx="768600" cy="2458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Ink 7">
                <a:extLst>
                  <a:ext uri="{FF2B5EF4-FFF2-40B4-BE49-F238E27FC236}">
                    <a16:creationId xmlns:a16="http://schemas.microsoft.com/office/drawing/2014/main" id="{EFA6AA09-0F48-EE76-C9BB-8A52EDD7498A}"/>
                  </a:ext>
                </a:extLst>
              </p14:cNvPr>
              <p14:cNvContentPartPr/>
              <p14:nvPr/>
            </p14:nvContentPartPr>
            <p14:xfrm>
              <a:off x="10661178" y="1516925"/>
              <a:ext cx="631440" cy="360"/>
            </p14:xfrm>
          </p:contentPart>
        </mc:Choice>
        <mc:Fallback xmlns="">
          <p:pic>
            <p:nvPicPr>
              <p:cNvPr id="8" name="Ink 7">
                <a:extLst>
                  <a:ext uri="{FF2B5EF4-FFF2-40B4-BE49-F238E27FC236}">
                    <a16:creationId xmlns:a16="http://schemas.microsoft.com/office/drawing/2014/main" id="{EFA6AA09-0F48-EE76-C9BB-8A52EDD7498A}"/>
                  </a:ext>
                </a:extLst>
              </p:cNvPr>
              <p:cNvPicPr/>
              <p:nvPr/>
            </p:nvPicPr>
            <p:blipFill>
              <a:blip r:embed="rId7"/>
              <a:stretch>
                <a:fillRect/>
              </a:stretch>
            </p:blipFill>
            <p:spPr>
              <a:xfrm>
                <a:off x="10607178" y="1408925"/>
                <a:ext cx="739080" cy="216000"/>
              </a:xfrm>
              <a:prstGeom prst="rect">
                <a:avLst/>
              </a:prstGeom>
            </p:spPr>
          </p:pic>
        </mc:Fallback>
      </mc:AlternateContent>
      <p:pic>
        <p:nvPicPr>
          <p:cNvPr id="10" name="Graphic 9" descr="Checkmark with solid fill">
            <a:extLst>
              <a:ext uri="{FF2B5EF4-FFF2-40B4-BE49-F238E27FC236}">
                <a16:creationId xmlns:a16="http://schemas.microsoft.com/office/drawing/2014/main" id="{064B4A87-1271-982F-6494-98F659C3F33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499337" y="2739844"/>
            <a:ext cx="480011" cy="480011"/>
          </a:xfrm>
          <a:prstGeom prst="rect">
            <a:avLst/>
          </a:prstGeom>
        </p:spPr>
      </p:pic>
    </p:spTree>
    <p:extLst>
      <p:ext uri="{BB962C8B-B14F-4D97-AF65-F5344CB8AC3E}">
        <p14:creationId xmlns:p14="http://schemas.microsoft.com/office/powerpoint/2010/main" val="9021502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27876-399B-2B38-5FBF-9C2A670B8A07}"/>
              </a:ext>
            </a:extLst>
          </p:cNvPr>
          <p:cNvSpPr>
            <a:spLocks noGrp="1"/>
          </p:cNvSpPr>
          <p:nvPr>
            <p:ph type="title" idx="4294967295"/>
          </p:nvPr>
        </p:nvSpPr>
        <p:spPr>
          <a:xfrm>
            <a:off x="6419850" y="1"/>
            <a:ext cx="5772150" cy="1123949"/>
          </a:xfrm>
        </p:spPr>
        <p:txBody>
          <a:bodyPr vert="horz" lIns="91440" tIns="45720" rIns="91440" bIns="45720" rtlCol="0" anchor="ctr">
            <a:normAutofit/>
          </a:bodyPr>
          <a:lstStyle/>
          <a:p>
            <a:r>
              <a:rPr lang="en-US" sz="3200" b="1" kern="1200" dirty="0">
                <a:solidFill>
                  <a:schemeClr val="tx1"/>
                </a:solidFill>
                <a:latin typeface="Arial" panose="020B0604020202020204" pitchFamily="34" charset="0"/>
                <a:cs typeface="Arial" panose="020B0604020202020204" pitchFamily="34" charset="0"/>
              </a:rPr>
              <a:t>Newly Self-Employed</a:t>
            </a:r>
          </a:p>
        </p:txBody>
      </p:sp>
      <p:pic>
        <p:nvPicPr>
          <p:cNvPr id="83" name="Graphic 82">
            <a:extLst>
              <a:ext uri="{FF2B5EF4-FFF2-40B4-BE49-F238E27FC236}">
                <a16:creationId xmlns:a16="http://schemas.microsoft.com/office/drawing/2014/main" id="{28CFE423-72AE-3031-F5ED-0FB4BD239EF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9789" r="24640"/>
          <a:stretch/>
        </p:blipFill>
        <p:spPr>
          <a:xfrm>
            <a:off x="703182" y="657482"/>
            <a:ext cx="4411941" cy="4962267"/>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17" name="TextBox 16">
            <a:extLst>
              <a:ext uri="{FF2B5EF4-FFF2-40B4-BE49-F238E27FC236}">
                <a16:creationId xmlns:a16="http://schemas.microsoft.com/office/drawing/2014/main" id="{F3D3CCE1-0A8B-710C-AC9F-D531A3A3A2B1}"/>
              </a:ext>
            </a:extLst>
          </p:cNvPr>
          <p:cNvSpPr txBox="1"/>
          <p:nvPr/>
        </p:nvSpPr>
        <p:spPr>
          <a:xfrm>
            <a:off x="5029200" y="990601"/>
            <a:ext cx="6398625" cy="5238750"/>
          </a:xfrm>
          <a:prstGeom prst="rect">
            <a:avLst/>
          </a:prstGeom>
        </p:spPr>
        <p:txBody>
          <a:bodyPr vert="horz" lIns="91440" tIns="45720" rIns="91440" bIns="45720" rtlCol="0">
            <a:normAutofit/>
          </a:bodyPr>
          <a:lstStyle/>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a household with a newly formed business, the income must be averaged over the amount of time the business has been in operation</a:t>
            </a:r>
            <a:r>
              <a:rPr lang="en-US" sz="2000" b="1" dirty="0">
                <a:solidFill>
                  <a:prstClr val="black"/>
                </a:solidFill>
                <a:latin typeface="Arial" panose="020B0604020202020204" pitchFamily="34" charset="0"/>
                <a:cs typeface="Arial" panose="020B0604020202020204" pitchFamily="34" charset="0"/>
              </a:rPr>
              <a:t>.</a:t>
            </a:r>
          </a:p>
          <a:p>
            <a:pPr marL="514350" marR="0" lvl="1" indent="0" algn="l" defTabSz="914400" rtl="0" eaLnBrk="1" fontAlgn="auto" latinLnBrk="0" hangingPunct="1">
              <a:lnSpc>
                <a:spcPct val="90000"/>
              </a:lnSpc>
              <a:spcBef>
                <a:spcPts val="0"/>
              </a:spcBef>
              <a:spcAft>
                <a:spcPts val="60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If a recipient becomes self-employed during their eligibility period:</a:t>
            </a:r>
          </a:p>
          <a:p>
            <a:pPr marL="857250" marR="0" lvl="1" indent="-342900" algn="l" defTabSz="914400" rtl="0" eaLnBrk="1" fontAlgn="auto" latinLnBrk="0" hangingPunct="1">
              <a:lnSpc>
                <a:spcPct val="90000"/>
              </a:lnSpc>
              <a:spcBef>
                <a:spcPts val="0"/>
              </a:spcBef>
              <a:spcAft>
                <a:spcPts val="600"/>
              </a:spcAft>
              <a:buClrTx/>
              <a:buSzTx/>
              <a:buFont typeface="Wingdings" panose="05000000000000000000" pitchFamily="2" charset="2"/>
              <a:buChar char="Ø"/>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Any income that has been received at the time that the new self-employment is reported should be considered.</a:t>
            </a:r>
          </a:p>
          <a:p>
            <a:pPr marL="857250" marR="0" lvl="1" indent="-342900" algn="l" defTabSz="914400" rtl="0" eaLnBrk="1" fontAlgn="auto" latinLnBrk="0" hangingPunct="1">
              <a:lnSpc>
                <a:spcPct val="90000"/>
              </a:lnSpc>
              <a:spcBef>
                <a:spcPts val="0"/>
              </a:spcBef>
              <a:spcAft>
                <a:spcPts val="600"/>
              </a:spcAft>
              <a:buClrTx/>
              <a:buSzTx/>
              <a:buFont typeface="Wingdings" panose="05000000000000000000" pitchFamily="2" charset="2"/>
              <a:buChar char="Ø"/>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If no earnings have been received due to the business being new, the child care worker must thoroughly document why no self-employment income is being counted.</a:t>
            </a:r>
          </a:p>
          <a:p>
            <a:pPr marL="514350" marR="0" lvl="1" algn="l" defTabSz="914400" rtl="0" eaLnBrk="1" fontAlgn="auto" latinLnBrk="0" hangingPunct="1">
              <a:lnSpc>
                <a:spcPct val="90000"/>
              </a:lnSpc>
              <a:spcBef>
                <a:spcPts val="0"/>
              </a:spcBef>
              <a:spcAft>
                <a:spcPts val="600"/>
              </a:spcAft>
              <a:buClrTx/>
              <a:buSzTx/>
              <a:tabLst/>
              <a:defRPr/>
            </a:pP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lvl="1" indent="-228600">
              <a:lnSpc>
                <a:spcPct val="90000"/>
              </a:lnSpc>
              <a:spcAft>
                <a:spcPts val="600"/>
              </a:spcAft>
              <a:buFont typeface="Arial" panose="020B0604020202020204" pitchFamily="34" charset="0"/>
              <a:buChar char="•"/>
              <a:defRPr/>
            </a:pPr>
            <a:r>
              <a:rPr lang="en-US" sz="2000" b="1" dirty="0">
                <a:solidFill>
                  <a:prstClr val="black"/>
                </a:solidFill>
                <a:latin typeface="Arial" panose="020B0604020202020204" pitchFamily="34" charset="0"/>
                <a:cs typeface="Arial" panose="020B0604020202020204" pitchFamily="34" charset="0"/>
              </a:rPr>
              <a:t>The child care worker must document the month and year the new business started.</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1" algn="l" defTabSz="914400" rtl="0" eaLnBrk="1" fontAlgn="auto" latinLnBrk="0" hangingPunct="1">
              <a:lnSpc>
                <a:spcPct val="90000"/>
              </a:lnSpc>
              <a:spcBef>
                <a:spcPts val="0"/>
              </a:spcBef>
              <a:spcAft>
                <a:spcPts val="600"/>
              </a:spcAft>
              <a:buClrTx/>
              <a:buSzTx/>
              <a:tabLst/>
              <a:defRPr/>
            </a:pP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59345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Graphic 9" descr="Downward trend graph outline">
            <a:extLst>
              <a:ext uri="{FF2B5EF4-FFF2-40B4-BE49-F238E27FC236}">
                <a16:creationId xmlns:a16="http://schemas.microsoft.com/office/drawing/2014/main" id="{4D74AC14-5851-0C91-BF9E-78B94B7A98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4988" y="1744515"/>
            <a:ext cx="3368969" cy="3368969"/>
          </a:xfrm>
          <a:prstGeom prst="rect">
            <a:avLst/>
          </a:prstGeom>
        </p:spPr>
      </p:pic>
      <p:sp>
        <p:nvSpPr>
          <p:cNvPr id="2" name="Title 1">
            <a:extLst>
              <a:ext uri="{FF2B5EF4-FFF2-40B4-BE49-F238E27FC236}">
                <a16:creationId xmlns:a16="http://schemas.microsoft.com/office/drawing/2014/main" id="{9E44F49A-C0C7-C7FD-B09A-68285549148C}"/>
              </a:ext>
            </a:extLst>
          </p:cNvPr>
          <p:cNvSpPr>
            <a:spLocks noGrp="1"/>
          </p:cNvSpPr>
          <p:nvPr>
            <p:ph type="title"/>
          </p:nvPr>
        </p:nvSpPr>
        <p:spPr>
          <a:xfrm>
            <a:off x="5759354" y="457201"/>
            <a:ext cx="5337270" cy="1835911"/>
          </a:xfrm>
        </p:spPr>
        <p:txBody>
          <a:bodyPr anchor="b">
            <a:normAutofit/>
          </a:bodyPr>
          <a:lstStyle/>
          <a:p>
            <a:r>
              <a:rPr lang="en-US" sz="3200" b="1">
                <a:latin typeface="Arial" panose="020B0604020202020204" pitchFamily="34" charset="0"/>
                <a:cs typeface="Arial" panose="020B0604020202020204" pitchFamily="34" charset="0"/>
              </a:rPr>
              <a:t>Temporary Loss of Profit</a:t>
            </a:r>
          </a:p>
        </p:txBody>
      </p:sp>
      <p:sp>
        <p:nvSpPr>
          <p:cNvPr id="8" name="Content Placeholder 7">
            <a:extLst>
              <a:ext uri="{FF2B5EF4-FFF2-40B4-BE49-F238E27FC236}">
                <a16:creationId xmlns:a16="http://schemas.microsoft.com/office/drawing/2014/main" id="{FC6D2FB7-BCF4-CF81-5CC7-26D173790F25}"/>
              </a:ext>
            </a:extLst>
          </p:cNvPr>
          <p:cNvSpPr>
            <a:spLocks noGrp="1"/>
          </p:cNvSpPr>
          <p:nvPr>
            <p:ph idx="1"/>
          </p:nvPr>
        </p:nvSpPr>
        <p:spPr>
          <a:xfrm>
            <a:off x="5759354" y="2798064"/>
            <a:ext cx="5461095" cy="3417611"/>
          </a:xfrm>
        </p:spPr>
        <p:txBody>
          <a:bodyPr anchor="t">
            <a:noAutofit/>
          </a:bodyPr>
          <a:lstStyle/>
          <a:p>
            <a:pPr marL="0" indent="0">
              <a:buNone/>
            </a:pPr>
            <a:r>
              <a:rPr lang="en-US" sz="2200" b="1">
                <a:latin typeface="Arial" panose="020B0604020202020204" pitchFamily="34" charset="0"/>
                <a:cs typeface="Arial" panose="020B0604020202020204" pitchFamily="34" charset="0"/>
              </a:rPr>
              <a:t>"Loss of Profits” means a financial loss caused to the business activity through the interruption of operations or through additional costs incurred for the sole purpose of avoiding or minimizing such interruption. The business or activity is expected to be continued but no profit is realized due to temporary circumstances beyond the control of the applicant/recipient. </a:t>
            </a:r>
          </a:p>
        </p:txBody>
      </p:sp>
    </p:spTree>
    <p:extLst>
      <p:ext uri="{BB962C8B-B14F-4D97-AF65-F5344CB8AC3E}">
        <p14:creationId xmlns:p14="http://schemas.microsoft.com/office/powerpoint/2010/main" val="18585623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83E2D-5D9B-2298-9889-FB842CC88E2A}"/>
              </a:ext>
            </a:extLst>
          </p:cNvPr>
          <p:cNvSpPr>
            <a:spLocks noGrp="1"/>
          </p:cNvSpPr>
          <p:nvPr>
            <p:ph type="title"/>
          </p:nvPr>
        </p:nvSpPr>
        <p:spPr>
          <a:xfrm>
            <a:off x="804672" y="309294"/>
            <a:ext cx="7914026" cy="1188720"/>
          </a:xfrm>
        </p:spPr>
        <p:txBody>
          <a:bodyPr>
            <a:normAutofit/>
          </a:bodyPr>
          <a:lstStyle/>
          <a:p>
            <a:r>
              <a:rPr lang="en-US" sz="3200" b="1">
                <a:solidFill>
                  <a:schemeClr val="tx2"/>
                </a:solidFill>
                <a:latin typeface="Arial" panose="020B0604020202020204" pitchFamily="34" charset="0"/>
                <a:cs typeface="Arial" panose="020B0604020202020204" pitchFamily="34" charset="0"/>
              </a:rPr>
              <a:t>If temporary loss of profit is reported during the certification period: </a:t>
            </a:r>
          </a:p>
        </p:txBody>
      </p:sp>
      <p:graphicFrame>
        <p:nvGraphicFramePr>
          <p:cNvPr id="5" name="Content Placeholder 4">
            <a:extLst>
              <a:ext uri="{FF2B5EF4-FFF2-40B4-BE49-F238E27FC236}">
                <a16:creationId xmlns:a16="http://schemas.microsoft.com/office/drawing/2014/main" id="{596452D9-8DE4-7ED5-DC93-BB7467994DAF}"/>
              </a:ext>
            </a:extLst>
          </p:cNvPr>
          <p:cNvGraphicFramePr>
            <a:graphicFrameLocks noGrp="1"/>
          </p:cNvGraphicFramePr>
          <p:nvPr>
            <p:ph idx="1"/>
          </p:nvPr>
        </p:nvGraphicFramePr>
        <p:xfrm>
          <a:off x="804672" y="2040030"/>
          <a:ext cx="10351008" cy="42759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662975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FD921-E2CB-FC03-6B2B-903FD217ED32}"/>
              </a:ext>
            </a:extLst>
          </p:cNvPr>
          <p:cNvSpPr>
            <a:spLocks noGrp="1"/>
          </p:cNvSpPr>
          <p:nvPr>
            <p:ph type="title"/>
          </p:nvPr>
        </p:nvSpPr>
        <p:spPr>
          <a:xfrm>
            <a:off x="838200" y="231310"/>
            <a:ext cx="9730563" cy="1325563"/>
          </a:xfrm>
        </p:spPr>
        <p:txBody>
          <a:bodyPr anchor="t">
            <a:normAutofit/>
          </a:bodyPr>
          <a:lstStyle/>
          <a:p>
            <a:r>
              <a:rPr lang="en-US" sz="3200" b="1">
                <a:solidFill>
                  <a:schemeClr val="tx1">
                    <a:lumMod val="75000"/>
                    <a:lumOff val="25000"/>
                  </a:schemeClr>
                </a:solidFill>
                <a:latin typeface="Arial" panose="020B0604020202020204" pitchFamily="34" charset="0"/>
                <a:cs typeface="Arial" panose="020B0604020202020204" pitchFamily="34" charset="0"/>
              </a:rPr>
              <a:t>Temporary Loss of Profit: Recertification</a:t>
            </a:r>
          </a:p>
        </p:txBody>
      </p:sp>
      <p:graphicFrame>
        <p:nvGraphicFramePr>
          <p:cNvPr id="7" name="Content Placeholder 2">
            <a:extLst>
              <a:ext uri="{FF2B5EF4-FFF2-40B4-BE49-F238E27FC236}">
                <a16:creationId xmlns:a16="http://schemas.microsoft.com/office/drawing/2014/main" id="{D2629C6C-5C8D-B0BD-C7E5-107746948BC5}"/>
              </a:ext>
            </a:extLst>
          </p:cNvPr>
          <p:cNvGraphicFramePr>
            <a:graphicFrameLocks noGrp="1"/>
          </p:cNvGraphicFramePr>
          <p:nvPr>
            <p:ph idx="1"/>
          </p:nvPr>
        </p:nvGraphicFramePr>
        <p:xfrm>
          <a:off x="838200" y="1148576"/>
          <a:ext cx="10515600" cy="50283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412181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B1B7F-9FE3-4449-A904-02AB3CCADFFB}"/>
              </a:ext>
            </a:extLst>
          </p:cNvPr>
          <p:cNvSpPr>
            <a:spLocks noGrp="1"/>
          </p:cNvSpPr>
          <p:nvPr>
            <p:ph type="title"/>
          </p:nvPr>
        </p:nvSpPr>
        <p:spPr>
          <a:xfrm>
            <a:off x="603116" y="349112"/>
            <a:ext cx="10044023" cy="877729"/>
          </a:xfrm>
        </p:spPr>
        <p:txBody>
          <a:bodyPr vert="horz" lIns="91440" tIns="45720" rIns="91440" bIns="45720" rtlCol="0" anchor="ctr">
            <a:normAutofit/>
          </a:bodyPr>
          <a:lstStyle/>
          <a:p>
            <a:r>
              <a:rPr lang="en-US" sz="3200" b="1" kern="1200">
                <a:latin typeface="Arial" panose="020B0604020202020204" pitchFamily="34" charset="0"/>
                <a:cs typeface="Arial" panose="020B0604020202020204" pitchFamily="34" charset="0"/>
              </a:rPr>
              <a:t>Gainful Employment</a:t>
            </a:r>
          </a:p>
        </p:txBody>
      </p:sp>
      <p:graphicFrame>
        <p:nvGraphicFramePr>
          <p:cNvPr id="30" name="Text Placeholder 2">
            <a:extLst>
              <a:ext uri="{FF2B5EF4-FFF2-40B4-BE49-F238E27FC236}">
                <a16:creationId xmlns:a16="http://schemas.microsoft.com/office/drawing/2014/main" id="{657B35BF-38FD-7B2B-3BAA-B9CEA37C9AB1}"/>
              </a:ext>
            </a:extLst>
          </p:cNvPr>
          <p:cNvGraphicFramePr/>
          <p:nvPr/>
        </p:nvGraphicFramePr>
        <p:xfrm>
          <a:off x="603116" y="1721797"/>
          <a:ext cx="11284084" cy="45835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586581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B1B7F-9FE3-4449-A904-02AB3CCADFFB}"/>
              </a:ext>
            </a:extLst>
          </p:cNvPr>
          <p:cNvSpPr>
            <a:spLocks noGrp="1"/>
          </p:cNvSpPr>
          <p:nvPr>
            <p:ph type="title"/>
          </p:nvPr>
        </p:nvSpPr>
        <p:spPr>
          <a:xfrm>
            <a:off x="238328" y="123914"/>
            <a:ext cx="10515600" cy="1133499"/>
          </a:xfrm>
        </p:spPr>
        <p:txBody>
          <a:bodyPr vert="horz" lIns="91440" tIns="45720" rIns="91440" bIns="45720" rtlCol="0" anchor="ctr">
            <a:normAutofit/>
          </a:bodyPr>
          <a:lstStyle/>
          <a:p>
            <a:pPr algn="ctr"/>
            <a:r>
              <a:rPr lang="en-US" sz="3200" b="1" kern="1200">
                <a:solidFill>
                  <a:schemeClr val="tx1"/>
                </a:solidFill>
                <a:latin typeface="Arial" panose="020B0604020202020204" pitchFamily="34" charset="0"/>
                <a:cs typeface="Arial" panose="020B0604020202020204" pitchFamily="34" charset="0"/>
              </a:rPr>
              <a:t>Gainful Employment – Self-Employment</a:t>
            </a:r>
          </a:p>
        </p:txBody>
      </p:sp>
      <p:sp>
        <p:nvSpPr>
          <p:cNvPr id="7" name="Rectangle: Rounded Corners 6">
            <a:extLst>
              <a:ext uri="{FF2B5EF4-FFF2-40B4-BE49-F238E27FC236}">
                <a16:creationId xmlns:a16="http://schemas.microsoft.com/office/drawing/2014/main" id="{C352041B-864B-7330-889E-391F27197BB6}"/>
              </a:ext>
            </a:extLst>
          </p:cNvPr>
          <p:cNvSpPr/>
          <p:nvPr/>
        </p:nvSpPr>
        <p:spPr>
          <a:xfrm>
            <a:off x="992221" y="1374145"/>
            <a:ext cx="4503907" cy="4939106"/>
          </a:xfrm>
          <a:prstGeom prst="roundRect">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2700000" scaled="1"/>
            <a:tileRect/>
          </a:gradFill>
          <a:ln>
            <a:noFill/>
          </a:ln>
          <a:effectLst>
            <a:glow rad="2286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E7E6E6">
                    <a:lumMod val="10000"/>
                  </a:srgbClr>
                </a:solidFill>
                <a:effectLst/>
                <a:uLnTx/>
                <a:uFillTx/>
                <a:latin typeface="Arial" panose="020B0604020202020204" pitchFamily="34" charset="0"/>
                <a:ea typeface="+mn-ea"/>
                <a:cs typeface="Arial" panose="020B0604020202020204" pitchFamily="34" charset="0"/>
              </a:rPr>
              <a:t>Newly self-employed applicants who have been in business less than 12 months will receive 12 months to establish gainful employment. Gainful employment will be re-evaluated at recertification.</a:t>
            </a:r>
            <a:r>
              <a:rPr kumimoji="0" lang="en-US" sz="2800" b="1" i="0" u="none" strike="noStrike" kern="1200" cap="none" spc="0" normalizeH="0" baseline="0" noProof="0">
                <a:ln>
                  <a:noFill/>
                </a:ln>
                <a:solidFill>
                  <a:srgbClr val="E7E6E6">
                    <a:lumMod val="10000"/>
                  </a:srgbClr>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74049D52-525B-B7E6-117B-34A310984756}"/>
              </a:ext>
            </a:extLst>
          </p:cNvPr>
          <p:cNvSpPr/>
          <p:nvPr/>
        </p:nvSpPr>
        <p:spPr>
          <a:xfrm>
            <a:off x="6094475" y="1374145"/>
            <a:ext cx="4503907" cy="4939106"/>
          </a:xfrm>
          <a:prstGeom prst="roundRect">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2700000" scaled="1"/>
            <a:tileRect/>
          </a:gradFill>
          <a:ln>
            <a:noFill/>
          </a:ln>
          <a:effectLst>
            <a:glow rad="2286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E7E6E6">
                  <a:lumMod val="10000"/>
                </a:srgbClr>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2" panose="05020102010507070707" pitchFamily="18" charset="2"/>
              <a:buChar char=""/>
              <a:tabLst/>
              <a:defRPr/>
            </a:pPr>
            <a:r>
              <a:rPr kumimoji="0" lang="en-US" sz="2000" b="1" i="0" u="none" strike="noStrike" kern="1200" cap="none" spc="0" normalizeH="0" baseline="0" noProof="0" dirty="0">
                <a:ln>
                  <a:noFill/>
                </a:ln>
                <a:solidFill>
                  <a:srgbClr val="E7E6E6">
                    <a:lumMod val="10000"/>
                  </a:srgbClr>
                </a:solidFill>
                <a:effectLst/>
                <a:uLnTx/>
                <a:uFillTx/>
                <a:latin typeface="Arial" panose="020B0604020202020204" pitchFamily="34" charset="0"/>
                <a:ea typeface="+mn-ea"/>
                <a:cs typeface="Arial" panose="020B0604020202020204" pitchFamily="34" charset="0"/>
              </a:rPr>
              <a:t>The child care worker must document that they reviewed gainful employment requirements with the applicant. </a:t>
            </a:r>
          </a:p>
          <a:p>
            <a:pPr marL="285750" marR="0" lvl="0" indent="-285750" algn="l" defTabSz="914400" rtl="0" eaLnBrk="1" fontAlgn="auto" latinLnBrk="0" hangingPunct="1">
              <a:lnSpc>
                <a:spcPct val="100000"/>
              </a:lnSpc>
              <a:spcBef>
                <a:spcPts val="0"/>
              </a:spcBef>
              <a:spcAft>
                <a:spcPts val="0"/>
              </a:spcAft>
              <a:buClrTx/>
              <a:buSzTx/>
              <a:buFont typeface="Wingdings 2" panose="05020102010507070707" pitchFamily="18" charset="2"/>
              <a:buChar char=""/>
              <a:tabLst/>
              <a:defRPr/>
            </a:pPr>
            <a:r>
              <a:rPr kumimoji="0" lang="en-US" sz="2000" b="1" i="0" u="none" strike="noStrike" kern="1200" cap="none" spc="0" normalizeH="0" baseline="0" noProof="0" dirty="0">
                <a:ln>
                  <a:noFill/>
                </a:ln>
                <a:solidFill>
                  <a:srgbClr val="E7E6E6">
                    <a:lumMod val="10000"/>
                  </a:srgbClr>
                </a:solidFill>
                <a:effectLst/>
                <a:uLnTx/>
                <a:uFillTx/>
                <a:latin typeface="Arial" panose="020B0604020202020204" pitchFamily="34" charset="0"/>
                <a:ea typeface="+mn-ea"/>
                <a:cs typeface="Arial" panose="020B0604020202020204" pitchFamily="34" charset="0"/>
              </a:rPr>
              <a:t>If gainful employment has not been established at recertification, the child care worker must calculate the number of gainful employment hours the recipient is eligible for when determining the level of care.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12343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B34E5AE-3B28-502E-8B9C-17C8AFDEE5DD}"/>
              </a:ext>
            </a:extLst>
          </p:cNvPr>
          <p:cNvSpPr/>
          <p:nvPr/>
        </p:nvSpPr>
        <p:spPr>
          <a:xfrm>
            <a:off x="0" y="0"/>
            <a:ext cx="12192000" cy="1694985"/>
          </a:xfrm>
          <a:prstGeom prst="rect">
            <a:avLst/>
          </a:prstGeom>
          <a:gradFill flip="none" rotWithShape="1">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3FE689C-0EAF-9DFB-2EE1-9E7A6929CED6}"/>
              </a:ext>
            </a:extLst>
          </p:cNvPr>
          <p:cNvSpPr>
            <a:spLocks noGrp="1"/>
          </p:cNvSpPr>
          <p:nvPr>
            <p:ph type="title"/>
          </p:nvPr>
        </p:nvSpPr>
        <p:spPr>
          <a:xfrm>
            <a:off x="0" y="1"/>
            <a:ext cx="12192000" cy="1690688"/>
          </a:xfrm>
        </p:spPr>
        <p:txBody>
          <a:bodyPr>
            <a:normAutofit/>
          </a:bodyPr>
          <a:lstStyle/>
          <a:p>
            <a:r>
              <a:rPr lang="en-US" sz="3200" b="1">
                <a:latin typeface="Arial" panose="020B0604020202020204" pitchFamily="34" charset="0"/>
                <a:cs typeface="Arial" panose="020B0604020202020204" pitchFamily="34" charset="0"/>
              </a:rPr>
              <a:t>	</a:t>
            </a:r>
            <a:r>
              <a:rPr lang="en-US" sz="3200" b="1">
                <a:solidFill>
                  <a:schemeClr val="bg1"/>
                </a:solidFill>
                <a:latin typeface="Arial" panose="020B0604020202020204" pitchFamily="34" charset="0"/>
                <a:cs typeface="Arial" panose="020B0604020202020204" pitchFamily="34" charset="0"/>
              </a:rPr>
              <a:t>Gainful Employment</a:t>
            </a:r>
          </a:p>
        </p:txBody>
      </p:sp>
      <p:sp>
        <p:nvSpPr>
          <p:cNvPr id="4" name="Rectangle: Rounded Corners 3">
            <a:extLst>
              <a:ext uri="{FF2B5EF4-FFF2-40B4-BE49-F238E27FC236}">
                <a16:creationId xmlns:a16="http://schemas.microsoft.com/office/drawing/2014/main" id="{0F96DFF9-E74C-8D23-2B90-9E1D0ECD85F6}"/>
              </a:ext>
            </a:extLst>
          </p:cNvPr>
          <p:cNvSpPr/>
          <p:nvPr/>
        </p:nvSpPr>
        <p:spPr>
          <a:xfrm>
            <a:off x="747131" y="2018371"/>
            <a:ext cx="9913434" cy="3546088"/>
          </a:xfrm>
          <a:prstGeom prst="round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Example: Applicant has been self-employed for two years. Applicant earns </a:t>
            </a:r>
            <a:r>
              <a:rPr kumimoji="0" lang="en-US" sz="24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$150</a:t>
            </a: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/week and states they work </a:t>
            </a:r>
            <a:r>
              <a:rPr kumimoji="0" lang="en-US" sz="24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40</a:t>
            </a: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hours/week.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$150 ÷ 40 hours = </a:t>
            </a:r>
            <a:r>
              <a:rPr kumimoji="0" lang="en-US" sz="24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$3.75/hour </a:t>
            </a: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NOT gainfully employed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$150 ÷ $7.25 = 20.69 hours/week gainful employment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Eligible for 20.69 hours/week + travel time for Plan of Care.</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04235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B1B7F-9FE3-4449-A904-02AB3CCADFFB}"/>
              </a:ext>
            </a:extLst>
          </p:cNvPr>
          <p:cNvSpPr>
            <a:spLocks noGrp="1"/>
          </p:cNvSpPr>
          <p:nvPr>
            <p:ph type="title"/>
          </p:nvPr>
        </p:nvSpPr>
        <p:spPr>
          <a:xfrm>
            <a:off x="328608" y="1097280"/>
            <a:ext cx="4399035" cy="4666207"/>
          </a:xfrm>
        </p:spPr>
        <p:txBody>
          <a:bodyPr vert="horz" lIns="91440" tIns="45720" rIns="91440" bIns="45720" rtlCol="0" anchor="ctr">
            <a:normAutofit/>
          </a:bodyPr>
          <a:lstStyle/>
          <a:p>
            <a:r>
              <a:rPr lang="en-US" sz="3200" b="1" kern="1200">
                <a:solidFill>
                  <a:schemeClr val="tx1"/>
                </a:solidFill>
                <a:latin typeface="Arial" panose="020B0604020202020204" pitchFamily="34" charset="0"/>
                <a:cs typeface="Arial" panose="020B0604020202020204" pitchFamily="34" charset="0"/>
              </a:rPr>
              <a:t>Gainful Employment – Self-Employment</a:t>
            </a:r>
          </a:p>
        </p:txBody>
      </p:sp>
      <p:graphicFrame>
        <p:nvGraphicFramePr>
          <p:cNvPr id="5" name="Text Placeholder 2">
            <a:extLst>
              <a:ext uri="{FF2B5EF4-FFF2-40B4-BE49-F238E27FC236}">
                <a16:creationId xmlns:a16="http://schemas.microsoft.com/office/drawing/2014/main" id="{35B0F8D1-F623-46CF-2DC9-9ECC8301BC1F}"/>
              </a:ext>
            </a:extLst>
          </p:cNvPr>
          <p:cNvGraphicFramePr/>
          <p:nvPr/>
        </p:nvGraphicFramePr>
        <p:xfrm>
          <a:off x="5431536" y="1014153"/>
          <a:ext cx="5918184" cy="49793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812767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6FE1B-B049-474E-8BFF-5F86DC6994B7}"/>
              </a:ext>
            </a:extLst>
          </p:cNvPr>
          <p:cNvSpPr>
            <a:spLocks noGrp="1"/>
          </p:cNvSpPr>
          <p:nvPr>
            <p:ph type="title"/>
          </p:nvPr>
        </p:nvSpPr>
        <p:spPr/>
        <p:txBody>
          <a:bodyPr anchor="b">
            <a:normAutofit/>
          </a:bodyPr>
          <a:lstStyle/>
          <a:p>
            <a:r>
              <a:rPr lang="en-US">
                <a:latin typeface="Arial" panose="020B0604020202020204" pitchFamily="34" charset="0"/>
                <a:cs typeface="Arial" panose="020B0604020202020204" pitchFamily="34" charset="0"/>
              </a:rPr>
              <a:t>Base Periods with Representative Income</a:t>
            </a:r>
          </a:p>
        </p:txBody>
      </p:sp>
      <p:graphicFrame>
        <p:nvGraphicFramePr>
          <p:cNvPr id="8" name="Content Placeholder 7">
            <a:extLst>
              <a:ext uri="{FF2B5EF4-FFF2-40B4-BE49-F238E27FC236}">
                <a16:creationId xmlns:a16="http://schemas.microsoft.com/office/drawing/2014/main" id="{B8147F3C-180E-49C2-9CA7-061FB239D4F0}"/>
              </a:ext>
            </a:extLst>
          </p:cNvPr>
          <p:cNvGraphicFramePr>
            <a:graphicFrameLocks noGrp="1"/>
          </p:cNvGraphicFramePr>
          <p:nvPr>
            <p:ph idx="1"/>
          </p:nvPr>
        </p:nvGraphicFramePr>
        <p:xfrm>
          <a:off x="5183188" y="987425"/>
          <a:ext cx="6172200" cy="4873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 Placeholder 4">
            <a:extLst>
              <a:ext uri="{FF2B5EF4-FFF2-40B4-BE49-F238E27FC236}">
                <a16:creationId xmlns:a16="http://schemas.microsoft.com/office/drawing/2014/main" id="{EE8FE63C-47EA-4101-9F2C-133ACC762D18}"/>
              </a:ext>
            </a:extLst>
          </p:cNvPr>
          <p:cNvSpPr>
            <a:spLocks noGrp="1"/>
          </p:cNvSpPr>
          <p:nvPr>
            <p:ph type="body" sz="half" idx="2"/>
          </p:nvPr>
        </p:nvSpPr>
        <p:spPr/>
        <p:txBody>
          <a:bodyPr>
            <a:normAutofit/>
          </a:bodyPr>
          <a:lstStyle/>
          <a:p>
            <a:pPr marL="0" indent="0">
              <a:buNone/>
            </a:pPr>
            <a:r>
              <a:rPr lang="en-US" sz="2000" b="0" dirty="0">
                <a:latin typeface="Arial" panose="020B0604020202020204" pitchFamily="34" charset="0"/>
                <a:cs typeface="Arial" panose="020B0604020202020204" pitchFamily="34" charset="0"/>
              </a:rPr>
              <a:t>The following base periods should be used for representative income:</a:t>
            </a:r>
          </a:p>
          <a:p>
            <a:pPr marL="0" indent="0">
              <a:buNone/>
            </a:pPr>
            <a:r>
              <a:rPr lang="en-US" b="0" dirty="0"/>
              <a:t> </a:t>
            </a:r>
          </a:p>
        </p:txBody>
      </p:sp>
      <p:pic>
        <p:nvPicPr>
          <p:cNvPr id="9" name="Picture 8">
            <a:extLst>
              <a:ext uri="{FF2B5EF4-FFF2-40B4-BE49-F238E27FC236}">
                <a16:creationId xmlns:a16="http://schemas.microsoft.com/office/drawing/2014/main" id="{0F03B6D0-D703-F8DF-77FC-E9385A9085F6}"/>
              </a:ext>
            </a:extLst>
          </p:cNvPr>
          <p:cNvPicPr>
            <a:picLocks noChangeAspect="1"/>
          </p:cNvPicPr>
          <p:nvPr/>
        </p:nvPicPr>
        <p:blipFill>
          <a:blip r:embed="rId8"/>
          <a:stretch>
            <a:fillRect/>
          </a:stretch>
        </p:blipFill>
        <p:spPr>
          <a:xfrm>
            <a:off x="695887" y="3342594"/>
            <a:ext cx="3468925" cy="2310584"/>
          </a:xfrm>
          <a:prstGeom prst="rect">
            <a:avLst/>
          </a:prstGeom>
        </p:spPr>
      </p:pic>
    </p:spTree>
    <p:extLst>
      <p:ext uri="{BB962C8B-B14F-4D97-AF65-F5344CB8AC3E}">
        <p14:creationId xmlns:p14="http://schemas.microsoft.com/office/powerpoint/2010/main" val="25915367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b="1" kern="1200">
                <a:latin typeface="Arial" panose="020B0604020202020204" pitchFamily="34" charset="0"/>
                <a:cs typeface="Arial" panose="020B0604020202020204" pitchFamily="34" charset="0"/>
              </a:rPr>
              <a:t>Questions</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003611" y="643466"/>
            <a:ext cx="6328110" cy="5568739"/>
          </a:xfrm>
          <a:prstGeom prst="rect">
            <a:avLst/>
          </a:prstGeom>
        </p:spPr>
      </p:pic>
    </p:spTree>
    <p:extLst>
      <p:ext uri="{BB962C8B-B14F-4D97-AF65-F5344CB8AC3E}">
        <p14:creationId xmlns:p14="http://schemas.microsoft.com/office/powerpoint/2010/main" val="2427777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864757" y="304624"/>
            <a:ext cx="6118464" cy="1014984"/>
          </a:xfrm>
        </p:spPr>
        <p:txBody>
          <a:bodyPr vert="horz" lIns="91440" tIns="45720" rIns="91440" bIns="45720" rtlCol="0" anchor="ctr">
            <a:normAutofit/>
          </a:bodyPr>
          <a:lstStyle/>
          <a:p>
            <a:pPr algn="ctr"/>
            <a:r>
              <a:rPr lang="en-US" sz="3600" kern="1200">
                <a:solidFill>
                  <a:schemeClr val="tx1"/>
                </a:solidFill>
                <a:ea typeface="+mj-ea"/>
              </a:rPr>
              <a:t>DCDEE Subsidy Section</a:t>
            </a:r>
          </a:p>
        </p:txBody>
      </p:sp>
      <p:graphicFrame>
        <p:nvGraphicFramePr>
          <p:cNvPr id="11" name="Diagram 10">
            <a:extLst>
              <a:ext uri="{FF2B5EF4-FFF2-40B4-BE49-F238E27FC236}">
                <a16:creationId xmlns:a16="http://schemas.microsoft.com/office/drawing/2014/main" id="{A46B0FCE-0C98-0D09-E5DB-F17FE9D96792}"/>
              </a:ext>
            </a:extLst>
          </p:cNvPr>
          <p:cNvGraphicFramePr/>
          <p:nvPr/>
        </p:nvGraphicFramePr>
        <p:xfrm>
          <a:off x="4247254" y="2246632"/>
          <a:ext cx="3323552" cy="38099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3" name="Diagram 12">
            <a:extLst>
              <a:ext uri="{FF2B5EF4-FFF2-40B4-BE49-F238E27FC236}">
                <a16:creationId xmlns:a16="http://schemas.microsoft.com/office/drawing/2014/main" id="{2CA7E2C9-25A5-421E-5746-DC657BE0511C}"/>
              </a:ext>
            </a:extLst>
          </p:cNvPr>
          <p:cNvGraphicFramePr/>
          <p:nvPr/>
        </p:nvGraphicFramePr>
        <p:xfrm>
          <a:off x="4262076" y="1683833"/>
          <a:ext cx="3323826" cy="43279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4" name="Diagram 13">
            <a:extLst>
              <a:ext uri="{FF2B5EF4-FFF2-40B4-BE49-F238E27FC236}">
                <a16:creationId xmlns:a16="http://schemas.microsoft.com/office/drawing/2014/main" id="{D059C6A7-E170-253E-E1A0-E5671CBEABCF}"/>
              </a:ext>
            </a:extLst>
          </p:cNvPr>
          <p:cNvGraphicFramePr/>
          <p:nvPr/>
        </p:nvGraphicFramePr>
        <p:xfrm>
          <a:off x="7986455" y="1677367"/>
          <a:ext cx="3323826" cy="43279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12" name="Diagram 11">
            <a:extLst>
              <a:ext uri="{FF2B5EF4-FFF2-40B4-BE49-F238E27FC236}">
                <a16:creationId xmlns:a16="http://schemas.microsoft.com/office/drawing/2014/main" id="{9D573CD4-54B2-5892-9A53-0F900DFD3769}"/>
              </a:ext>
            </a:extLst>
          </p:cNvPr>
          <p:cNvGraphicFramePr/>
          <p:nvPr>
            <p:extLst>
              <p:ext uri="{D42A27DB-BD31-4B8C-83A1-F6EECF244321}">
                <p14:modId xmlns:p14="http://schemas.microsoft.com/office/powerpoint/2010/main" val="2773308321"/>
              </p:ext>
            </p:extLst>
          </p:nvPr>
        </p:nvGraphicFramePr>
        <p:xfrm>
          <a:off x="8162725" y="2162438"/>
          <a:ext cx="3323552" cy="3809924"/>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
        <p:nvSpPr>
          <p:cNvPr id="6" name="Rectangle: Rounded Corners 5">
            <a:extLst>
              <a:ext uri="{FF2B5EF4-FFF2-40B4-BE49-F238E27FC236}">
                <a16:creationId xmlns:a16="http://schemas.microsoft.com/office/drawing/2014/main" id="{64DCEFF6-7F61-58BD-0DA6-A2AF07C768EB}"/>
              </a:ext>
            </a:extLst>
          </p:cNvPr>
          <p:cNvSpPr/>
          <p:nvPr/>
        </p:nvSpPr>
        <p:spPr>
          <a:xfrm>
            <a:off x="531957" y="3000687"/>
            <a:ext cx="3292525" cy="624469"/>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latin typeface="Arial" panose="020B0604020202020204" pitchFamily="34" charset="0"/>
                <a:cs typeface="Arial" panose="020B0604020202020204" pitchFamily="34" charset="0"/>
              </a:rPr>
              <a:t>Elizabeth Hayes, Assistant Director</a:t>
            </a:r>
          </a:p>
        </p:txBody>
      </p:sp>
      <p:sp>
        <p:nvSpPr>
          <p:cNvPr id="7" name="Rectangle: Rounded Corners 6">
            <a:extLst>
              <a:ext uri="{FF2B5EF4-FFF2-40B4-BE49-F238E27FC236}">
                <a16:creationId xmlns:a16="http://schemas.microsoft.com/office/drawing/2014/main" id="{4D8B4994-4F0D-8D8A-D4E0-989AFA707529}"/>
              </a:ext>
            </a:extLst>
          </p:cNvPr>
          <p:cNvSpPr/>
          <p:nvPr/>
        </p:nvSpPr>
        <p:spPr>
          <a:xfrm>
            <a:off x="531957" y="3755166"/>
            <a:ext cx="3323552" cy="624469"/>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latin typeface="Arial" panose="020B0604020202020204" pitchFamily="34" charset="0"/>
                <a:cs typeface="Arial" panose="020B0604020202020204" pitchFamily="34" charset="0"/>
              </a:rPr>
              <a:t>Tania Lee, Senior Subsidy Manager</a:t>
            </a:r>
          </a:p>
        </p:txBody>
      </p:sp>
    </p:spTree>
    <p:extLst>
      <p:ext uri="{BB962C8B-B14F-4D97-AF65-F5344CB8AC3E}">
        <p14:creationId xmlns:p14="http://schemas.microsoft.com/office/powerpoint/2010/main" val="35310659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CA224-F669-4D23-BB3B-2548DEA0250D}"/>
              </a:ext>
            </a:extLst>
          </p:cNvPr>
          <p:cNvSpPr>
            <a:spLocks noGrp="1"/>
          </p:cNvSpPr>
          <p:nvPr>
            <p:ph type="title"/>
          </p:nvPr>
        </p:nvSpPr>
        <p:spPr>
          <a:xfrm>
            <a:off x="838200" y="365125"/>
            <a:ext cx="10372536" cy="1352457"/>
          </a:xfrm>
        </p:spPr>
        <p:txBody>
          <a:bodyPr vert="horz" lIns="91440" tIns="45720" rIns="91440" bIns="45720" rtlCol="0" anchor="ctr">
            <a:normAutofit/>
          </a:bodyPr>
          <a:lstStyle/>
          <a:p>
            <a:pPr algn="ctr"/>
            <a:r>
              <a:rPr lang="en-US" kern="1200">
                <a:solidFill>
                  <a:schemeClr val="tx1"/>
                </a:solidFill>
                <a:ea typeface="+mj-ea"/>
              </a:rPr>
              <a:t>Contact Information</a:t>
            </a:r>
            <a:endParaRPr lang="en-US">
              <a:ea typeface="+mj-ea"/>
            </a:endParaRPr>
          </a:p>
        </p:txBody>
      </p:sp>
      <p:sp>
        <p:nvSpPr>
          <p:cNvPr id="3" name="Text Placeholder 2">
            <a:extLst>
              <a:ext uri="{FF2B5EF4-FFF2-40B4-BE49-F238E27FC236}">
                <a16:creationId xmlns:a16="http://schemas.microsoft.com/office/drawing/2014/main" id="{75E2B928-97CA-414B-9FD5-02769A6428F7}"/>
              </a:ext>
            </a:extLst>
          </p:cNvPr>
          <p:cNvSpPr>
            <a:spLocks noGrp="1"/>
          </p:cNvSpPr>
          <p:nvPr>
            <p:ph type="body" sz="quarter" idx="10"/>
          </p:nvPr>
        </p:nvSpPr>
        <p:spPr>
          <a:xfrm>
            <a:off x="838200" y="1825625"/>
            <a:ext cx="10677336" cy="4351338"/>
          </a:xfrm>
        </p:spPr>
        <p:txBody>
          <a:bodyPr vert="horz" lIns="91440" tIns="45720" rIns="91440" bIns="45720" rtlCol="0" anchor="t">
            <a:normAutofit lnSpcReduction="10000"/>
          </a:bodyPr>
          <a:lstStyle/>
          <a:p>
            <a:pPr marL="0" indent="0" algn="ctr">
              <a:lnSpc>
                <a:spcPct val="90000"/>
              </a:lnSpc>
              <a:buNone/>
            </a:pPr>
            <a:r>
              <a:rPr lang="en-US" sz="2400">
                <a:latin typeface="Arial"/>
                <a:ea typeface="+mn-ea"/>
                <a:cs typeface="Arial"/>
              </a:rPr>
              <a:t>Division of Child Development and Early Education</a:t>
            </a:r>
          </a:p>
          <a:p>
            <a:pPr marL="0" indent="0" algn="ctr">
              <a:lnSpc>
                <a:spcPct val="90000"/>
              </a:lnSpc>
              <a:buNone/>
            </a:pPr>
            <a:endParaRPr lang="en-US" sz="2400">
              <a:ea typeface="+mn-ea"/>
            </a:endParaRPr>
          </a:p>
          <a:p>
            <a:pPr marL="0" algn="ctr">
              <a:lnSpc>
                <a:spcPct val="90000"/>
              </a:lnSpc>
            </a:pPr>
            <a:r>
              <a:rPr lang="en-US" sz="2200" b="0">
                <a:latin typeface="+mn-lt"/>
                <a:ea typeface="+mn-ea"/>
                <a:cs typeface="+mn-cs"/>
              </a:rPr>
              <a:t> </a:t>
            </a:r>
            <a:r>
              <a:rPr lang="en-US" sz="2200">
                <a:latin typeface="Arial"/>
                <a:ea typeface="+mn-ea"/>
                <a:cs typeface="Arial"/>
              </a:rPr>
              <a:t>Subsidy Services Section</a:t>
            </a:r>
          </a:p>
          <a:p>
            <a:pPr marL="0" indent="0" algn="ctr">
              <a:lnSpc>
                <a:spcPct val="90000"/>
              </a:lnSpc>
              <a:buNone/>
            </a:pPr>
            <a:r>
              <a:rPr lang="en-US" sz="2200">
                <a:latin typeface="Arial"/>
                <a:ea typeface="+mn-ea"/>
                <a:cs typeface="Arial"/>
              </a:rPr>
              <a:t>    (919) 814-6380</a:t>
            </a:r>
          </a:p>
          <a:p>
            <a:pPr marL="0" algn="ctr">
              <a:lnSpc>
                <a:spcPct val="90000"/>
              </a:lnSpc>
            </a:pPr>
            <a:endParaRPr lang="en-US" sz="2200">
              <a:ea typeface="+mn-ea"/>
            </a:endParaRPr>
          </a:p>
          <a:p>
            <a:pPr marL="0" algn="ctr">
              <a:lnSpc>
                <a:spcPct val="90000"/>
              </a:lnSpc>
            </a:pPr>
            <a:r>
              <a:rPr lang="en-US" sz="2200">
                <a:latin typeface="Arial"/>
                <a:ea typeface="+mn-ea"/>
                <a:cs typeface="Arial"/>
              </a:rPr>
              <a:t>2201 Mail Service Center </a:t>
            </a:r>
          </a:p>
          <a:p>
            <a:pPr marL="0" indent="0" algn="ctr">
              <a:lnSpc>
                <a:spcPct val="90000"/>
              </a:lnSpc>
              <a:buNone/>
            </a:pPr>
            <a:r>
              <a:rPr lang="en-US" sz="2200">
                <a:latin typeface="Arial"/>
                <a:ea typeface="+mn-ea"/>
                <a:cs typeface="Arial"/>
              </a:rPr>
              <a:t>   Raleigh, NC  27699-2201 (mailing)</a:t>
            </a:r>
          </a:p>
          <a:p>
            <a:pPr marL="0" algn="ctr">
              <a:lnSpc>
                <a:spcPct val="90000"/>
              </a:lnSpc>
            </a:pPr>
            <a:endParaRPr lang="en-US" sz="2200">
              <a:ea typeface="+mn-ea"/>
            </a:endParaRPr>
          </a:p>
          <a:p>
            <a:pPr marL="0" algn="ctr">
              <a:lnSpc>
                <a:spcPct val="90000"/>
              </a:lnSpc>
            </a:pPr>
            <a:r>
              <a:rPr lang="en-US" sz="2200">
                <a:latin typeface="Arial"/>
                <a:ea typeface="+mn-ea"/>
                <a:cs typeface="Arial"/>
              </a:rPr>
              <a:t>333 Six Forks Rd.</a:t>
            </a:r>
          </a:p>
          <a:p>
            <a:pPr marL="0" indent="0" algn="ctr">
              <a:lnSpc>
                <a:spcPct val="90000"/>
              </a:lnSpc>
              <a:buNone/>
            </a:pPr>
            <a:r>
              <a:rPr lang="en-US" sz="2200">
                <a:latin typeface="Arial"/>
                <a:ea typeface="+mn-ea"/>
                <a:cs typeface="Arial"/>
              </a:rPr>
              <a:t>   Raleigh, NC 27609 (physical)</a:t>
            </a:r>
            <a:endParaRPr lang="en-US">
              <a:ea typeface="+mn-ea"/>
            </a:endParaRPr>
          </a:p>
          <a:p>
            <a:pPr>
              <a:lnSpc>
                <a:spcPct val="90000"/>
              </a:lnSpc>
            </a:pPr>
            <a:endParaRPr lang="en-US" sz="2200" b="0">
              <a:latin typeface="+mn-lt"/>
              <a:ea typeface="+mn-ea"/>
              <a:cs typeface="+mn-cs"/>
            </a:endParaRPr>
          </a:p>
        </p:txBody>
      </p:sp>
    </p:spTree>
    <p:extLst>
      <p:ext uri="{BB962C8B-B14F-4D97-AF65-F5344CB8AC3E}">
        <p14:creationId xmlns:p14="http://schemas.microsoft.com/office/powerpoint/2010/main" val="28754603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F8B33-B61B-4E9E-B2C3-4FB672094D0C}"/>
              </a:ext>
            </a:extLst>
          </p:cNvPr>
          <p:cNvSpPr>
            <a:spLocks noGrp="1"/>
          </p:cNvSpPr>
          <p:nvPr>
            <p:ph type="title"/>
          </p:nvPr>
        </p:nvSpPr>
        <p:spPr>
          <a:xfrm>
            <a:off x="686834" y="1153572"/>
            <a:ext cx="3200400" cy="4461163"/>
          </a:xfrm>
        </p:spPr>
        <p:txBody>
          <a:bodyPr vert="horz" lIns="91440" tIns="45720" rIns="91440" bIns="45720" rtlCol="0" anchor="ctr">
            <a:normAutofit/>
          </a:bodyPr>
          <a:lstStyle/>
          <a:p>
            <a:r>
              <a:rPr lang="en-US" sz="3600" kern="1200">
                <a:solidFill>
                  <a:srgbClr val="FFFFFF"/>
                </a:solidFill>
                <a:ea typeface="+mj-ea"/>
              </a:rPr>
              <a:t>Contacts</a:t>
            </a:r>
          </a:p>
        </p:txBody>
      </p:sp>
      <p:sp>
        <p:nvSpPr>
          <p:cNvPr id="3" name="Text Placeholder 2">
            <a:extLst>
              <a:ext uri="{FF2B5EF4-FFF2-40B4-BE49-F238E27FC236}">
                <a16:creationId xmlns:a16="http://schemas.microsoft.com/office/drawing/2014/main" id="{9F29B0F1-7410-4970-97DA-33C578C46D65}"/>
              </a:ext>
            </a:extLst>
          </p:cNvPr>
          <p:cNvSpPr>
            <a:spLocks noGrp="1"/>
          </p:cNvSpPr>
          <p:nvPr>
            <p:ph type="body" sz="quarter" idx="10"/>
          </p:nvPr>
        </p:nvSpPr>
        <p:spPr>
          <a:xfrm>
            <a:off x="4447308" y="591344"/>
            <a:ext cx="7186527" cy="5585619"/>
          </a:xfrm>
        </p:spPr>
        <p:txBody>
          <a:bodyPr vert="horz" lIns="91440" tIns="45720" rIns="91440" bIns="45720" rtlCol="0" anchor="ctr">
            <a:normAutofit/>
          </a:bodyPr>
          <a:lstStyle/>
          <a:p>
            <a:pPr marL="0" indent="0">
              <a:lnSpc>
                <a:spcPct val="90000"/>
              </a:lnSpc>
              <a:buNone/>
            </a:pPr>
            <a:r>
              <a:rPr lang="en-US" sz="2400">
                <a:ea typeface="+mn-ea"/>
              </a:rPr>
              <a:t>For Local Policy Approvals:</a:t>
            </a:r>
          </a:p>
          <a:p>
            <a:pPr lvl="1" indent="-228600">
              <a:lnSpc>
                <a:spcPct val="90000"/>
              </a:lnSpc>
              <a:buFont typeface="Arial" panose="020B0604020202020204" pitchFamily="34" charset="0"/>
              <a:buChar char="•"/>
            </a:pPr>
            <a:r>
              <a:rPr lang="en-US">
                <a:ea typeface="+mn-ea"/>
                <a:hlinkClick r:id="rId3"/>
              </a:rPr>
              <a:t>DCDEE.subsidy.submissions@dhhs.nc.gov</a:t>
            </a:r>
            <a:endParaRPr lang="en-US">
              <a:ea typeface="+mn-ea"/>
            </a:endParaRPr>
          </a:p>
          <a:p>
            <a:pPr marL="0">
              <a:lnSpc>
                <a:spcPct val="90000"/>
              </a:lnSpc>
            </a:pPr>
            <a:endParaRPr lang="en-US" sz="2400">
              <a:ea typeface="+mn-ea"/>
            </a:endParaRPr>
          </a:p>
          <a:p>
            <a:pPr marL="0" indent="0">
              <a:lnSpc>
                <a:spcPct val="90000"/>
              </a:lnSpc>
              <a:buNone/>
            </a:pPr>
            <a:r>
              <a:rPr lang="en-US" sz="2400">
                <a:ea typeface="+mn-ea"/>
              </a:rPr>
              <a:t>For Special Needs Approval:</a:t>
            </a:r>
          </a:p>
          <a:p>
            <a:pPr lvl="1" indent="-228600">
              <a:lnSpc>
                <a:spcPct val="90000"/>
              </a:lnSpc>
              <a:buFont typeface="Arial" panose="020B0604020202020204" pitchFamily="34" charset="0"/>
              <a:buChar char="•"/>
            </a:pPr>
            <a:r>
              <a:rPr lang="en-US">
                <a:ea typeface="+mn-ea"/>
                <a:hlinkClick r:id="rId4"/>
              </a:rPr>
              <a:t>Donna.Lipscomb@dhhs.nc.gov</a:t>
            </a:r>
            <a:endParaRPr lang="en-US">
              <a:ea typeface="+mn-ea"/>
            </a:endParaRPr>
          </a:p>
          <a:p>
            <a:pPr lvl="1" indent="-228600">
              <a:lnSpc>
                <a:spcPct val="90000"/>
              </a:lnSpc>
              <a:buFont typeface="Arial" panose="020B0604020202020204" pitchFamily="34" charset="0"/>
              <a:buChar char="•"/>
            </a:pPr>
            <a:endParaRPr lang="en-US">
              <a:ea typeface="+mn-ea"/>
            </a:endParaRPr>
          </a:p>
          <a:p>
            <a:pPr marL="347663" lvl="1" indent="0">
              <a:lnSpc>
                <a:spcPct val="90000"/>
              </a:lnSpc>
              <a:buNone/>
            </a:pPr>
            <a:r>
              <a:rPr lang="en-US">
                <a:ea typeface="+mn-ea"/>
              </a:rPr>
              <a:t>For Fraud, Overpayment and Sanctions:</a:t>
            </a:r>
          </a:p>
          <a:p>
            <a:pPr marL="804863" lvl="1" indent="-457200">
              <a:lnSpc>
                <a:spcPct val="90000"/>
              </a:lnSpc>
              <a:buFont typeface="Arial" panose="020B0604020202020204" pitchFamily="34" charset="0"/>
              <a:buChar char="•"/>
            </a:pPr>
            <a:r>
              <a:rPr lang="en-US">
                <a:solidFill>
                  <a:srgbClr val="0070C0"/>
                </a:solidFill>
                <a:ea typeface="+mn-ea"/>
                <a:hlinkClick r:id="rId5">
                  <a:extLst>
                    <a:ext uri="{A12FA001-AC4F-418D-AE19-62706E023703}">
                      <ahyp:hlinkClr xmlns:ahyp="http://schemas.microsoft.com/office/drawing/2018/hyperlinkcolor" val="tx"/>
                    </a:ext>
                  </a:extLst>
                </a:hlinkClick>
              </a:rPr>
              <a:t>DCDEE.subsidy.fraud@dhhs.nc.gov</a:t>
            </a:r>
            <a:r>
              <a:rPr lang="en-US">
                <a:solidFill>
                  <a:srgbClr val="0070C0"/>
                </a:solidFill>
                <a:ea typeface="+mn-ea"/>
              </a:rPr>
              <a:t> </a:t>
            </a:r>
          </a:p>
          <a:p>
            <a:pPr>
              <a:lnSpc>
                <a:spcPct val="90000"/>
              </a:lnSpc>
            </a:pPr>
            <a:endParaRPr lang="en-US" b="0">
              <a:latin typeface="+mn-lt"/>
              <a:ea typeface="+mn-ea"/>
              <a:cs typeface="+mn-cs"/>
            </a:endParaRPr>
          </a:p>
        </p:txBody>
      </p:sp>
    </p:spTree>
    <p:extLst>
      <p:ext uri="{BB962C8B-B14F-4D97-AF65-F5344CB8AC3E}">
        <p14:creationId xmlns:p14="http://schemas.microsoft.com/office/powerpoint/2010/main" val="4405294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429C169-C214-7C12-675D-9402596D45FC}"/>
              </a:ext>
            </a:extLst>
          </p:cNvPr>
          <p:cNvSpPr>
            <a:spLocks noGrp="1"/>
          </p:cNvSpPr>
          <p:nvPr>
            <p:ph type="title"/>
          </p:nvPr>
        </p:nvSpPr>
        <p:spPr>
          <a:xfrm>
            <a:off x="838200" y="2340430"/>
            <a:ext cx="4245429" cy="2206364"/>
          </a:xfrm>
        </p:spPr>
        <p:txBody>
          <a:bodyPr vert="horz" lIns="91440" tIns="45720" rIns="91440" bIns="45720" rtlCol="0" anchor="ctr">
            <a:normAutofit fontScale="90000"/>
          </a:bodyPr>
          <a:lstStyle/>
          <a:p>
            <a:r>
              <a:rPr lang="en-US" sz="4400" kern="1200">
                <a:solidFill>
                  <a:schemeClr val="tx1"/>
                </a:solidFill>
                <a:ea typeface="+mj-ea"/>
              </a:rPr>
              <a:t>We appreciate your attendance and participation!</a:t>
            </a:r>
          </a:p>
        </p:txBody>
      </p:sp>
      <p:pic>
        <p:nvPicPr>
          <p:cNvPr id="1026" name="Picture 2" descr="Melville Residents' Association » » Thank you Vumatel">
            <a:extLst>
              <a:ext uri="{FF2B5EF4-FFF2-40B4-BE49-F238E27FC236}">
                <a16:creationId xmlns:a16="http://schemas.microsoft.com/office/drawing/2014/main" id="{A114BA37-549F-0004-881C-E516EA6CA09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107859" y="633124"/>
            <a:ext cx="5421318" cy="3409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06783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Person doing taxes with calculator">
            <a:extLst>
              <a:ext uri="{FF2B5EF4-FFF2-40B4-BE49-F238E27FC236}">
                <a16:creationId xmlns:a16="http://schemas.microsoft.com/office/drawing/2014/main" id="{2FEF0DF6-FC6F-23C5-30D6-F0A23D3992BE}"/>
              </a:ext>
            </a:extLst>
          </p:cNvPr>
          <p:cNvPicPr>
            <a:picLocks noGrp="1" noChangeAspect="1"/>
          </p:cNvPicPr>
          <p:nvPr>
            <p:ph sz="half" idx="2"/>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t="11822" r="9091" b="11569"/>
          <a:stretch/>
        </p:blipFill>
        <p:spPr>
          <a:xfrm>
            <a:off x="20" y="-365115"/>
            <a:ext cx="12191980" cy="6857990"/>
          </a:xfrm>
          <a:prstGeom prst="rect">
            <a:avLst/>
          </a:prstGeom>
        </p:spPr>
      </p:pic>
      <p:sp>
        <p:nvSpPr>
          <p:cNvPr id="2" name="Title 1">
            <a:extLst>
              <a:ext uri="{FF2B5EF4-FFF2-40B4-BE49-F238E27FC236}">
                <a16:creationId xmlns:a16="http://schemas.microsoft.com/office/drawing/2014/main" id="{4A4E28D3-5ABC-4C89-A2BF-007AF0F1A0A4}"/>
              </a:ext>
            </a:extLst>
          </p:cNvPr>
          <p:cNvSpPr>
            <a:spLocks noGrp="1"/>
          </p:cNvSpPr>
          <p:nvPr>
            <p:ph type="title"/>
          </p:nvPr>
        </p:nvSpPr>
        <p:spPr>
          <a:xfrm>
            <a:off x="838220" y="365125"/>
            <a:ext cx="10515600" cy="1325563"/>
          </a:xfrm>
        </p:spPr>
        <p:txBody>
          <a:bodyPr vert="horz" lIns="91440" tIns="45720" rIns="91440" bIns="45720" rtlCol="0" anchor="ctr">
            <a:normAutofit/>
          </a:bodyPr>
          <a:lstStyle/>
          <a:p>
            <a:r>
              <a:rPr lang="en-US" sz="4000">
                <a:latin typeface="Arial" panose="020B0604020202020204" pitchFamily="34" charset="0"/>
                <a:cs typeface="Arial" panose="020B0604020202020204" pitchFamily="34" charset="0"/>
              </a:rPr>
              <a:t>Base Period with Nonrepresentative Income</a:t>
            </a:r>
          </a:p>
        </p:txBody>
      </p:sp>
      <p:graphicFrame>
        <p:nvGraphicFramePr>
          <p:cNvPr id="5" name="Content Placeholder 4">
            <a:extLst>
              <a:ext uri="{FF2B5EF4-FFF2-40B4-BE49-F238E27FC236}">
                <a16:creationId xmlns:a16="http://schemas.microsoft.com/office/drawing/2014/main" id="{60574A5E-1737-4E0F-B27A-AE93BCC5D011}"/>
              </a:ext>
            </a:extLst>
          </p:cNvPr>
          <p:cNvGraphicFramePr>
            <a:graphicFrameLocks noGrp="1"/>
          </p:cNvGraphicFramePr>
          <p:nvPr>
            <p:ph sz="half" idx="1"/>
          </p:nvPr>
        </p:nvGraphicFramePr>
        <p:xfrm>
          <a:off x="838220" y="1253331"/>
          <a:ext cx="10515600" cy="51148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9054416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3346177D-ADC4-4968-B747-5CFCD390B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33172E-BFC6-4A4B-8D38-C04031126165}"/>
              </a:ext>
            </a:extLst>
          </p:cNvPr>
          <p:cNvSpPr>
            <a:spLocks noGrp="1"/>
          </p:cNvSpPr>
          <p:nvPr>
            <p:ph type="title"/>
          </p:nvPr>
        </p:nvSpPr>
        <p:spPr>
          <a:xfrm>
            <a:off x="5596501" y="489508"/>
            <a:ext cx="5754896" cy="1667569"/>
          </a:xfrm>
        </p:spPr>
        <p:txBody>
          <a:bodyPr vert="horz" lIns="91440" tIns="45720" rIns="91440" bIns="45720" rtlCol="0" anchor="b">
            <a:normAutofit/>
          </a:bodyPr>
          <a:lstStyle/>
          <a:p>
            <a:pPr algn="ctr"/>
            <a:r>
              <a:rPr lang="en-US" sz="3700" kern="1200" dirty="0">
                <a:solidFill>
                  <a:schemeClr val="tx1"/>
                </a:solidFill>
                <a:latin typeface="+mj-lt"/>
                <a:ea typeface="+mj-ea"/>
                <a:cs typeface="+mj-cs"/>
              </a:rPr>
              <a:t>Special Base Periods for Non-Representative Income</a:t>
            </a:r>
          </a:p>
        </p:txBody>
      </p:sp>
      <p:pic>
        <p:nvPicPr>
          <p:cNvPr id="9" name="Graphic 8" descr="Target Audience">
            <a:extLst>
              <a:ext uri="{FF2B5EF4-FFF2-40B4-BE49-F238E27FC236}">
                <a16:creationId xmlns:a16="http://schemas.microsoft.com/office/drawing/2014/main" id="{D10C97AC-FA50-4934-9FA5-46B052A3A62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8130" y="1275070"/>
            <a:ext cx="3876165" cy="3876165"/>
          </a:xfrm>
          <a:prstGeom prst="rect">
            <a:avLst/>
          </a:prstGeom>
        </p:spPr>
      </p:pic>
      <p:sp>
        <p:nvSpPr>
          <p:cNvPr id="7" name="Content Placeholder 6">
            <a:extLst>
              <a:ext uri="{FF2B5EF4-FFF2-40B4-BE49-F238E27FC236}">
                <a16:creationId xmlns:a16="http://schemas.microsoft.com/office/drawing/2014/main" id="{84C08851-A0F0-47D1-A09C-6D6273726DD5}"/>
              </a:ext>
            </a:extLst>
          </p:cNvPr>
          <p:cNvSpPr>
            <a:spLocks noGrp="1"/>
          </p:cNvSpPr>
          <p:nvPr>
            <p:ph sz="half" idx="1"/>
          </p:nvPr>
        </p:nvSpPr>
        <p:spPr>
          <a:xfrm>
            <a:off x="5596502" y="2405894"/>
            <a:ext cx="5754896" cy="3197464"/>
          </a:xfrm>
        </p:spPr>
        <p:txBody>
          <a:bodyPr vert="horz" lIns="91440" tIns="45720" rIns="91440" bIns="45720" rtlCol="0" anchor="t">
            <a:normAutofit/>
          </a:bodyPr>
          <a:lstStyle/>
          <a:p>
            <a:pPr marL="0"/>
            <a:r>
              <a:rPr lang="en-US" sz="2000" b="0" dirty="0"/>
              <a:t>Certain types of income require special base periods, particularly if the income is not stable or fluctuates.</a:t>
            </a:r>
          </a:p>
          <a:p>
            <a:pPr marL="0"/>
            <a:endParaRPr lang="en-US" sz="2000" b="0" dirty="0"/>
          </a:p>
          <a:p>
            <a:pPr marL="0"/>
            <a:r>
              <a:rPr lang="en-US" sz="2000" b="0" dirty="0"/>
              <a:t>For example, not exhaustive list,:</a:t>
            </a:r>
          </a:p>
          <a:p>
            <a:pPr marL="342900"/>
            <a:r>
              <a:rPr lang="en-US" sz="2000" b="0" dirty="0"/>
              <a:t>Seasonal Workers</a:t>
            </a:r>
          </a:p>
          <a:p>
            <a:pPr marL="342900"/>
            <a:r>
              <a:rPr lang="en-US" sz="2000" b="0" dirty="0"/>
              <a:t>Waiters &amp; Waitresses</a:t>
            </a:r>
          </a:p>
          <a:p>
            <a:pPr marL="342900"/>
            <a:r>
              <a:rPr lang="en-US" sz="2000" b="0" dirty="0"/>
              <a:t>Per Diem Work</a:t>
            </a:r>
          </a:p>
          <a:p>
            <a:endParaRPr lang="en-US" sz="2000" b="0" dirty="0"/>
          </a:p>
        </p:txBody>
      </p:sp>
      <p:sp>
        <p:nvSpPr>
          <p:cNvPr id="16" name="Rectangle 15">
            <a:extLst>
              <a:ext uri="{FF2B5EF4-FFF2-40B4-BE49-F238E27FC236}">
                <a16:creationId xmlns:a16="http://schemas.microsoft.com/office/drawing/2014/main" id="{0844A943-BF79-4FEA-ABB1-3BD54D236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437CC72-F4A8-4DC3-AFAB-D22C482C8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66439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21224-D741-4F18-BDE5-73A4CE3A4F6E}"/>
              </a:ext>
            </a:extLst>
          </p:cNvPr>
          <p:cNvSpPr>
            <a:spLocks noGrp="1"/>
          </p:cNvSpPr>
          <p:nvPr>
            <p:ph type="title"/>
          </p:nvPr>
        </p:nvSpPr>
        <p:spPr/>
        <p:txBody>
          <a:bodyPr vert="horz" lIns="91440" tIns="45720" rIns="91440" bIns="45720" rtlCol="0" anchor="ctr">
            <a:normAutofit fontScale="90000"/>
          </a:bodyPr>
          <a:lstStyle/>
          <a:p>
            <a:r>
              <a:rPr lang="en-US" sz="4000" kern="1200">
                <a:latin typeface="Arial" panose="020B0604020202020204" pitchFamily="34" charset="0"/>
                <a:cs typeface="Arial" panose="020B0604020202020204" pitchFamily="34" charset="0"/>
              </a:rPr>
              <a:t>Income Unit Defined</a:t>
            </a:r>
          </a:p>
        </p:txBody>
      </p:sp>
      <p:sp>
        <p:nvSpPr>
          <p:cNvPr id="3" name="Text Placeholder 2">
            <a:extLst>
              <a:ext uri="{FF2B5EF4-FFF2-40B4-BE49-F238E27FC236}">
                <a16:creationId xmlns:a16="http://schemas.microsoft.com/office/drawing/2014/main" id="{435354AA-83B8-32F7-7F4B-25DF9A650539}"/>
              </a:ext>
            </a:extLst>
          </p:cNvPr>
          <p:cNvSpPr>
            <a:spLocks noGrp="1"/>
          </p:cNvSpPr>
          <p:nvPr>
            <p:ph type="body" sz="quarter" idx="10"/>
          </p:nvPr>
        </p:nvSpPr>
        <p:spPr>
          <a:xfrm>
            <a:off x="5549462" y="1617498"/>
            <a:ext cx="6437076" cy="4351338"/>
          </a:xfrm>
        </p:spPr>
        <p:txBody>
          <a:bodyPr vert="horz" lIns="91440" tIns="45720" rIns="91440" bIns="45720" rtlCol="0" anchor="t">
            <a:normAutofit/>
          </a:bodyPr>
          <a:lstStyle/>
          <a:p>
            <a:pPr marL="0" indent="0">
              <a:buNone/>
            </a:pPr>
            <a:r>
              <a:rPr lang="en-US" sz="3200" b="0">
                <a:latin typeface="Arial"/>
                <a:cs typeface="Arial"/>
              </a:rPr>
              <a:t>Persons</a:t>
            </a:r>
            <a:r>
              <a:rPr lang="en-US" sz="3200" b="0" i="0">
                <a:latin typeface="Arial"/>
                <a:cs typeface="Arial"/>
              </a:rPr>
              <a:t> in the same household responsible for the financial support of the child being determined eligible.  </a:t>
            </a:r>
          </a:p>
          <a:p>
            <a:pPr marL="0" indent="0">
              <a:buNone/>
            </a:pPr>
            <a:endParaRPr lang="en-US" sz="3200">
              <a:latin typeface="Arial" panose="020B0604020202020204" pitchFamily="34" charset="0"/>
              <a:cs typeface="Arial" panose="020B0604020202020204" pitchFamily="34" charset="0"/>
            </a:endParaRPr>
          </a:p>
          <a:p>
            <a:pPr marL="0" indent="0">
              <a:buNone/>
            </a:pPr>
            <a:r>
              <a:rPr lang="en-US" sz="3200" b="0" i="0">
                <a:latin typeface="Arial" panose="020B0604020202020204" pitchFamily="34" charset="0"/>
                <a:cs typeface="Arial" panose="020B0604020202020204" pitchFamily="34" charset="0"/>
              </a:rPr>
              <a:t>This Includes: Parents and stepparents</a:t>
            </a:r>
            <a:endParaRPr lang="en-US" sz="3200" b="0">
              <a:latin typeface="Arial" panose="020B0604020202020204" pitchFamily="34" charset="0"/>
              <a:cs typeface="Arial" panose="020B0604020202020204" pitchFamily="34" charset="0"/>
            </a:endParaRPr>
          </a:p>
          <a:p>
            <a:endParaRPr lang="en-US" b="0"/>
          </a:p>
        </p:txBody>
      </p:sp>
      <p:pic>
        <p:nvPicPr>
          <p:cNvPr id="8" name="Content Placeholder 7" descr="Adult and kids carving pumpkin">
            <a:extLst>
              <a:ext uri="{FF2B5EF4-FFF2-40B4-BE49-F238E27FC236}">
                <a16:creationId xmlns:a16="http://schemas.microsoft.com/office/drawing/2014/main" id="{50F22ACF-2564-DE4B-3C37-1D167A408E13}"/>
              </a:ext>
            </a:extLst>
          </p:cNvPr>
          <p:cNvPicPr>
            <a:picLocks noGrp="1" noChangeAspect="1"/>
          </p:cNvPicPr>
          <p:nvPr>
            <p:ph sz="half" idx="4294967295"/>
          </p:nvPr>
        </p:nvPicPr>
        <p:blipFill>
          <a:blip r:embed="rId3">
            <a:extLst>
              <a:ext uri="{28A0092B-C50C-407E-A947-70E740481C1C}">
                <a14:useLocalDpi xmlns:a14="http://schemas.microsoft.com/office/drawing/2010/main" val="0"/>
              </a:ext>
            </a:extLst>
          </a:blip>
          <a:srcRect l="6767" r="13746" b="-1"/>
          <a:stretch/>
        </p:blipFill>
        <p:spPr>
          <a:xfrm>
            <a:off x="367862" y="1532232"/>
            <a:ext cx="5181600" cy="4351338"/>
          </a:xfrm>
          <a:noFill/>
        </p:spPr>
      </p:pic>
    </p:spTree>
    <p:extLst>
      <p:ext uri="{BB962C8B-B14F-4D97-AF65-F5344CB8AC3E}">
        <p14:creationId xmlns:p14="http://schemas.microsoft.com/office/powerpoint/2010/main" val="32914527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3854" y="268014"/>
            <a:ext cx="7128546" cy="1935336"/>
          </a:xfrm>
        </p:spPr>
        <p:txBody>
          <a:bodyPr vert="horz" lIns="91440" tIns="45720" rIns="91440" bIns="45720" rtlCol="0" anchor="ctr">
            <a:normAutofit/>
          </a:bodyPr>
          <a:lstStyle/>
          <a:p>
            <a:r>
              <a:rPr lang="en-US" sz="6000">
                <a:latin typeface="Arial" panose="020B0604020202020204" pitchFamily="34" charset="0"/>
                <a:cs typeface="Arial" panose="020B0604020202020204" pitchFamily="34" charset="0"/>
              </a:rPr>
              <a:t>Countable Income</a:t>
            </a:r>
          </a:p>
        </p:txBody>
      </p:sp>
      <p:sp>
        <p:nvSpPr>
          <p:cNvPr id="4" name="Content Placeholder 3"/>
          <p:cNvSpPr>
            <a:spLocks noGrp="1"/>
          </p:cNvSpPr>
          <p:nvPr>
            <p:ph idx="1"/>
          </p:nvPr>
        </p:nvSpPr>
        <p:spPr>
          <a:xfrm>
            <a:off x="5048250" y="2474016"/>
            <a:ext cx="5696231" cy="2671248"/>
          </a:xfrm>
        </p:spPr>
        <p:txBody>
          <a:bodyPr/>
          <a:lstStyle/>
          <a:p>
            <a:pPr marL="166341" indent="-166341" defTabSz="221788">
              <a:spcBef>
                <a:spcPts val="485"/>
              </a:spcBef>
              <a:buFont typeface="Wingdings 3" panose="05040102010807070707" pitchFamily="18" charset="2"/>
              <a:buChar char=""/>
            </a:pPr>
            <a:endParaRPr lang="en-US" sz="873" b="0" i="0" kern="1200">
              <a:solidFill>
                <a:schemeClr val="tx1"/>
              </a:solidFill>
              <a:latin typeface="+mj-lt"/>
              <a:ea typeface="+mj-ea"/>
              <a:cs typeface="+mj-cs"/>
            </a:endParaRPr>
          </a:p>
          <a:p>
            <a:pPr marL="166341" indent="-166341" defTabSz="221788">
              <a:spcBef>
                <a:spcPts val="485"/>
              </a:spcBef>
              <a:buFont typeface="Wingdings 3" panose="05040102010807070707" pitchFamily="18" charset="2"/>
              <a:buChar char=""/>
            </a:pPr>
            <a:endParaRPr lang="en-US" sz="873" b="0" i="0" kern="1200">
              <a:solidFill>
                <a:schemeClr val="tx1"/>
              </a:solidFill>
              <a:latin typeface="+mj-lt"/>
              <a:ea typeface="+mj-ea"/>
              <a:cs typeface="+mj-cs"/>
            </a:endParaRPr>
          </a:p>
          <a:p>
            <a:pPr marL="0" indent="0">
              <a:buNone/>
            </a:pPr>
            <a:endParaRPr lang="en-US"/>
          </a:p>
        </p:txBody>
      </p:sp>
      <p:graphicFrame>
        <p:nvGraphicFramePr>
          <p:cNvPr id="9" name="Diagram 8">
            <a:extLst>
              <a:ext uri="{FF2B5EF4-FFF2-40B4-BE49-F238E27FC236}">
                <a16:creationId xmlns:a16="http://schemas.microsoft.com/office/drawing/2014/main" id="{15CEF532-4A08-CCCE-F98D-0DF5EBDBC948}"/>
              </a:ext>
            </a:extLst>
          </p:cNvPr>
          <p:cNvGraphicFramePr/>
          <p:nvPr/>
        </p:nvGraphicFramePr>
        <p:xfrm>
          <a:off x="3390950" y="559669"/>
          <a:ext cx="8157196" cy="64416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Content Placeholder 8">
            <a:extLst>
              <a:ext uri="{FF2B5EF4-FFF2-40B4-BE49-F238E27FC236}">
                <a16:creationId xmlns:a16="http://schemas.microsoft.com/office/drawing/2014/main" id="{E740CACF-5086-5125-2B56-96E921CCF76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7624" y="1759479"/>
            <a:ext cx="3983145" cy="3339042"/>
          </a:xfrm>
          <a:prstGeom prst="rect">
            <a:avLst/>
          </a:prstGeom>
        </p:spPr>
      </p:pic>
    </p:spTree>
    <p:extLst>
      <p:ext uri="{BB962C8B-B14F-4D97-AF65-F5344CB8AC3E}">
        <p14:creationId xmlns:p14="http://schemas.microsoft.com/office/powerpoint/2010/main" val="167458967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266</TotalTime>
  <Words>7396</Words>
  <Application>Microsoft Office PowerPoint</Application>
  <PresentationFormat>Widescreen</PresentationFormat>
  <Paragraphs>626</Paragraphs>
  <Slides>54</Slides>
  <Notes>54</Notes>
  <HiddenSlides>0</HiddenSlides>
  <MMClips>0</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54</vt:i4>
      </vt:variant>
    </vt:vector>
  </HeadingPairs>
  <TitlesOfParts>
    <vt:vector size="73" baseType="lpstr">
      <vt:lpstr>Aptos</vt:lpstr>
      <vt:lpstr>Aptos Display</vt:lpstr>
      <vt:lpstr>Arial</vt:lpstr>
      <vt:lpstr>Arial Narrow</vt:lpstr>
      <vt:lpstr>Calibri</vt:lpstr>
      <vt:lpstr>Calibri Light</vt:lpstr>
      <vt:lpstr>Courier New</vt:lpstr>
      <vt:lpstr>Franklin Gothic Demi Cond</vt:lpstr>
      <vt:lpstr>Franklin Gothic Medium</vt:lpstr>
      <vt:lpstr>Franklin Gothic Medium Cond</vt:lpstr>
      <vt:lpstr>Google Sans</vt:lpstr>
      <vt:lpstr>Gotham Bold</vt:lpstr>
      <vt:lpstr>Times New Roman</vt:lpstr>
      <vt:lpstr>Wingdings</vt:lpstr>
      <vt:lpstr>Wingdings 2</vt:lpstr>
      <vt:lpstr>Wingdings 3</vt:lpstr>
      <vt:lpstr>Office Theme</vt:lpstr>
      <vt:lpstr>Office 2013 - 2022 Theme</vt:lpstr>
      <vt:lpstr>1_Office Theme</vt:lpstr>
      <vt:lpstr>PowerPoint Presentation</vt:lpstr>
      <vt:lpstr>PowerPoint Presentation</vt:lpstr>
      <vt:lpstr>Agenda</vt:lpstr>
      <vt:lpstr>Base Periods</vt:lpstr>
      <vt:lpstr>Base Periods with Representative Income</vt:lpstr>
      <vt:lpstr>Base Period with Nonrepresentative Income</vt:lpstr>
      <vt:lpstr>Special Base Periods for Non-Representative Income</vt:lpstr>
      <vt:lpstr>Income Unit Defined</vt:lpstr>
      <vt:lpstr>Countable Income</vt:lpstr>
      <vt:lpstr>Income Categories</vt:lpstr>
      <vt:lpstr>Sources of Verification</vt:lpstr>
      <vt:lpstr>Income Verification </vt:lpstr>
      <vt:lpstr>Assessing Income </vt:lpstr>
      <vt:lpstr>Assessing Monthly Income to Determine Eligibility</vt:lpstr>
      <vt:lpstr>Calculating Income</vt:lpstr>
      <vt:lpstr>Calculating Income with Zero Pay</vt:lpstr>
      <vt:lpstr>Determining Income Eligibility</vt:lpstr>
      <vt:lpstr>Child Support</vt:lpstr>
      <vt:lpstr>Types of Child Support  </vt:lpstr>
      <vt:lpstr>Child Support Received </vt:lpstr>
      <vt:lpstr>Child Support Paid  </vt:lpstr>
      <vt:lpstr>Documentation of verification </vt:lpstr>
      <vt:lpstr>Questions</vt:lpstr>
      <vt:lpstr>Break</vt:lpstr>
      <vt:lpstr> Level of Care Breakdown </vt:lpstr>
      <vt:lpstr>Guideline to determine Plan of Care and  Level of Care for employment</vt:lpstr>
      <vt:lpstr>Guideline to Determine Plan of Care and Level of Care for self employment</vt:lpstr>
      <vt:lpstr>Questions</vt:lpstr>
      <vt:lpstr>Self-Employment</vt:lpstr>
      <vt:lpstr>Self-Employment includes but is not limited to: </vt:lpstr>
      <vt:lpstr>Income Verification Hierarchy for Self-Employment</vt:lpstr>
      <vt:lpstr>Self-Employment Verification </vt:lpstr>
      <vt:lpstr> Operational Expenses</vt:lpstr>
      <vt:lpstr> Operational Expenses</vt:lpstr>
      <vt:lpstr>Operational Expenses</vt:lpstr>
      <vt:lpstr>Operational Expenses</vt:lpstr>
      <vt:lpstr>Operational Expenses</vt:lpstr>
      <vt:lpstr>Tax Forms</vt:lpstr>
      <vt:lpstr>PowerPoint Presentation</vt:lpstr>
      <vt:lpstr>PowerPoint Presentation</vt:lpstr>
      <vt:lpstr>PowerPoint Presentation</vt:lpstr>
      <vt:lpstr>Newly Self-Employed</vt:lpstr>
      <vt:lpstr>Temporary Loss of Profit</vt:lpstr>
      <vt:lpstr>If temporary loss of profit is reported during the certification period: </vt:lpstr>
      <vt:lpstr>Temporary Loss of Profit: Recertification</vt:lpstr>
      <vt:lpstr>Gainful Employment</vt:lpstr>
      <vt:lpstr>Gainful Employment – Self-Employment</vt:lpstr>
      <vt:lpstr> Gainful Employment</vt:lpstr>
      <vt:lpstr>Gainful Employment – Self-Employment</vt:lpstr>
      <vt:lpstr>Questions</vt:lpstr>
      <vt:lpstr>DCDEE Subsidy Section</vt:lpstr>
      <vt:lpstr>Contact Information</vt:lpstr>
      <vt:lpstr>Contacts</vt:lpstr>
      <vt:lpstr>We appreciate your attendance and participation!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Hooks, Tonya M</dc:creator>
  <cp:lastModifiedBy>Thomas, Belinda B</cp:lastModifiedBy>
  <cp:revision>10</cp:revision>
  <cp:lastPrinted>2024-10-29T19:30:29Z</cp:lastPrinted>
  <dcterms:created xsi:type="dcterms:W3CDTF">2024-10-01T18:25:21Z</dcterms:created>
  <dcterms:modified xsi:type="dcterms:W3CDTF">2025-02-06T20:43:38Z</dcterms:modified>
</cp:coreProperties>
</file>